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87" r:id="rId2"/>
    <p:sldMasterId id="2147483710" r:id="rId3"/>
    <p:sldMasterId id="2147483724" r:id="rId4"/>
    <p:sldMasterId id="2147483736" r:id="rId5"/>
    <p:sldMasterId id="2147483745" r:id="rId6"/>
  </p:sldMasterIdLst>
  <p:notesMasterIdLst>
    <p:notesMasterId r:id="rId60"/>
  </p:notesMasterIdLst>
  <p:handoutMasterIdLst>
    <p:handoutMasterId r:id="rId61"/>
  </p:handoutMasterIdLst>
  <p:sldIdLst>
    <p:sldId id="718" r:id="rId7"/>
    <p:sldId id="611" r:id="rId8"/>
    <p:sldId id="673" r:id="rId9"/>
    <p:sldId id="655" r:id="rId10"/>
    <p:sldId id="649" r:id="rId11"/>
    <p:sldId id="678" r:id="rId12"/>
    <p:sldId id="679" r:id="rId13"/>
    <p:sldId id="690" r:id="rId14"/>
    <p:sldId id="691" r:id="rId15"/>
    <p:sldId id="695" r:id="rId16"/>
    <p:sldId id="696" r:id="rId17"/>
    <p:sldId id="697" r:id="rId18"/>
    <p:sldId id="698" r:id="rId19"/>
    <p:sldId id="704" r:id="rId20"/>
    <p:sldId id="699" r:id="rId21"/>
    <p:sldId id="700" r:id="rId22"/>
    <p:sldId id="701" r:id="rId23"/>
    <p:sldId id="702" r:id="rId24"/>
    <p:sldId id="693" r:id="rId25"/>
    <p:sldId id="647" r:id="rId26"/>
    <p:sldId id="705" r:id="rId27"/>
    <p:sldId id="706" r:id="rId28"/>
    <p:sldId id="707" r:id="rId29"/>
    <p:sldId id="708" r:id="rId30"/>
    <p:sldId id="709" r:id="rId31"/>
    <p:sldId id="710" r:id="rId32"/>
    <p:sldId id="711" r:id="rId33"/>
    <p:sldId id="712" r:id="rId34"/>
    <p:sldId id="713" r:id="rId35"/>
    <p:sldId id="714" r:id="rId36"/>
    <p:sldId id="715" r:id="rId37"/>
    <p:sldId id="716" r:id="rId38"/>
    <p:sldId id="717" r:id="rId39"/>
    <p:sldId id="719" r:id="rId40"/>
    <p:sldId id="720" r:id="rId41"/>
    <p:sldId id="721" r:id="rId42"/>
    <p:sldId id="722" r:id="rId43"/>
    <p:sldId id="723" r:id="rId44"/>
    <p:sldId id="724" r:id="rId45"/>
    <p:sldId id="725" r:id="rId46"/>
    <p:sldId id="726" r:id="rId47"/>
    <p:sldId id="727" r:id="rId48"/>
    <p:sldId id="728" r:id="rId49"/>
    <p:sldId id="729" r:id="rId50"/>
    <p:sldId id="730" r:id="rId51"/>
    <p:sldId id="731" r:id="rId52"/>
    <p:sldId id="732" r:id="rId53"/>
    <p:sldId id="733" r:id="rId54"/>
    <p:sldId id="734" r:id="rId55"/>
    <p:sldId id="735" r:id="rId56"/>
    <p:sldId id="736" r:id="rId57"/>
    <p:sldId id="737" r:id="rId58"/>
    <p:sldId id="738" r:id="rId59"/>
  </p:sldIdLst>
  <p:sldSz cx="9906000" cy="6858000" type="A4"/>
  <p:notesSz cx="6805613" cy="9944100"/>
  <p:defaultTextStyle>
    <a:defPPr>
      <a:defRPr lang="en-US"/>
    </a:defPPr>
    <a:lvl1pPr algn="l" rtl="0" fontAlgn="base">
      <a:spcBef>
        <a:spcPct val="0"/>
      </a:spcBef>
      <a:spcAft>
        <a:spcPct val="0"/>
      </a:spcAft>
      <a:defRPr sz="1300" b="1" kern="1200">
        <a:solidFill>
          <a:srgbClr val="000000"/>
        </a:solidFill>
        <a:latin typeface="Lucida Grande" charset="0"/>
        <a:ea typeface="ヒラギノ角ゴ ProN W6" charset="-128"/>
        <a:cs typeface="+mn-cs"/>
        <a:sym typeface="Lucida Grande" charset="0"/>
      </a:defRPr>
    </a:lvl1pPr>
    <a:lvl2pPr marL="457200" algn="l" rtl="0" fontAlgn="base">
      <a:spcBef>
        <a:spcPct val="0"/>
      </a:spcBef>
      <a:spcAft>
        <a:spcPct val="0"/>
      </a:spcAft>
      <a:defRPr sz="1300" b="1" kern="1200">
        <a:solidFill>
          <a:srgbClr val="000000"/>
        </a:solidFill>
        <a:latin typeface="Lucida Grande" charset="0"/>
        <a:ea typeface="ヒラギノ角ゴ ProN W6" charset="-128"/>
        <a:cs typeface="+mn-cs"/>
        <a:sym typeface="Lucida Grande" charset="0"/>
      </a:defRPr>
    </a:lvl2pPr>
    <a:lvl3pPr marL="914400" algn="l" rtl="0" fontAlgn="base">
      <a:spcBef>
        <a:spcPct val="0"/>
      </a:spcBef>
      <a:spcAft>
        <a:spcPct val="0"/>
      </a:spcAft>
      <a:defRPr sz="1300" b="1" kern="1200">
        <a:solidFill>
          <a:srgbClr val="000000"/>
        </a:solidFill>
        <a:latin typeface="Lucida Grande" charset="0"/>
        <a:ea typeface="ヒラギノ角ゴ ProN W6" charset="-128"/>
        <a:cs typeface="+mn-cs"/>
        <a:sym typeface="Lucida Grande" charset="0"/>
      </a:defRPr>
    </a:lvl3pPr>
    <a:lvl4pPr marL="1371600" algn="l" rtl="0" fontAlgn="base">
      <a:spcBef>
        <a:spcPct val="0"/>
      </a:spcBef>
      <a:spcAft>
        <a:spcPct val="0"/>
      </a:spcAft>
      <a:defRPr sz="1300" b="1" kern="1200">
        <a:solidFill>
          <a:srgbClr val="000000"/>
        </a:solidFill>
        <a:latin typeface="Lucida Grande" charset="0"/>
        <a:ea typeface="ヒラギノ角ゴ ProN W6" charset="-128"/>
        <a:cs typeface="+mn-cs"/>
        <a:sym typeface="Lucida Grande" charset="0"/>
      </a:defRPr>
    </a:lvl4pPr>
    <a:lvl5pPr marL="1828800" algn="l" rtl="0" fontAlgn="base">
      <a:spcBef>
        <a:spcPct val="0"/>
      </a:spcBef>
      <a:spcAft>
        <a:spcPct val="0"/>
      </a:spcAft>
      <a:defRPr sz="1300" b="1" kern="1200">
        <a:solidFill>
          <a:srgbClr val="000000"/>
        </a:solidFill>
        <a:latin typeface="Lucida Grande" charset="0"/>
        <a:ea typeface="ヒラギノ角ゴ ProN W6" charset="-128"/>
        <a:cs typeface="+mn-cs"/>
        <a:sym typeface="Lucida Grande" charset="0"/>
      </a:defRPr>
    </a:lvl5pPr>
    <a:lvl6pPr marL="2286000" algn="l" defTabSz="914400" rtl="0" eaLnBrk="1" latinLnBrk="0" hangingPunct="1">
      <a:defRPr sz="1300" b="1" kern="1200">
        <a:solidFill>
          <a:srgbClr val="000000"/>
        </a:solidFill>
        <a:latin typeface="Lucida Grande" charset="0"/>
        <a:ea typeface="ヒラギノ角ゴ ProN W6" charset="-128"/>
        <a:cs typeface="+mn-cs"/>
        <a:sym typeface="Lucida Grande" charset="0"/>
      </a:defRPr>
    </a:lvl6pPr>
    <a:lvl7pPr marL="2743200" algn="l" defTabSz="914400" rtl="0" eaLnBrk="1" latinLnBrk="0" hangingPunct="1">
      <a:defRPr sz="1300" b="1" kern="1200">
        <a:solidFill>
          <a:srgbClr val="000000"/>
        </a:solidFill>
        <a:latin typeface="Lucida Grande" charset="0"/>
        <a:ea typeface="ヒラギノ角ゴ ProN W6" charset="-128"/>
        <a:cs typeface="+mn-cs"/>
        <a:sym typeface="Lucida Grande" charset="0"/>
      </a:defRPr>
    </a:lvl7pPr>
    <a:lvl8pPr marL="3200400" algn="l" defTabSz="914400" rtl="0" eaLnBrk="1" latinLnBrk="0" hangingPunct="1">
      <a:defRPr sz="1300" b="1" kern="1200">
        <a:solidFill>
          <a:srgbClr val="000000"/>
        </a:solidFill>
        <a:latin typeface="Lucida Grande" charset="0"/>
        <a:ea typeface="ヒラギノ角ゴ ProN W6" charset="-128"/>
        <a:cs typeface="+mn-cs"/>
        <a:sym typeface="Lucida Grande" charset="0"/>
      </a:defRPr>
    </a:lvl8pPr>
    <a:lvl9pPr marL="3657600" algn="l" defTabSz="914400" rtl="0" eaLnBrk="1" latinLnBrk="0" hangingPunct="1">
      <a:defRPr sz="1300" b="1" kern="1200">
        <a:solidFill>
          <a:srgbClr val="000000"/>
        </a:solidFill>
        <a:latin typeface="Lucida Grande" charset="0"/>
        <a:ea typeface="ヒラギノ角ゴ ProN W6" charset="-128"/>
        <a:cs typeface="+mn-cs"/>
        <a:sym typeface="Lucida Grande" charset="0"/>
      </a:defRPr>
    </a:lvl9pPr>
  </p:defaultTextStyle>
  <p:extLst>
    <p:ext uri="{EFAFB233-063F-42B5-8137-9DF3F51BA10A}">
      <p15:sldGuideLst xmlns:p15="http://schemas.microsoft.com/office/powerpoint/2012/main">
        <p15:guide id="1" orient="horz" pos="3838">
          <p15:clr>
            <a:srgbClr val="A4A3A4"/>
          </p15:clr>
        </p15:guide>
        <p15:guide id="2" pos="41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C6A80"/>
    <a:srgbClr val="EBEBD8"/>
    <a:srgbClr val="9C7C97"/>
    <a:srgbClr val="FF0000"/>
    <a:srgbClr val="8CB8C8"/>
    <a:srgbClr val="65788B"/>
    <a:srgbClr val="A81818"/>
    <a:srgbClr val="A11717"/>
    <a:srgbClr val="9A16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89133" autoAdjust="0"/>
  </p:normalViewPr>
  <p:slideViewPr>
    <p:cSldViewPr>
      <p:cViewPr varScale="1">
        <p:scale>
          <a:sx n="82" d="100"/>
          <a:sy n="82" d="100"/>
        </p:scale>
        <p:origin x="1392" y="90"/>
      </p:cViewPr>
      <p:guideLst>
        <p:guide orient="horz" pos="3838"/>
        <p:guide pos="4163"/>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6ECF5F-3126-481A-938D-4FCDBE346B0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IE"/>
        </a:p>
      </dgm:t>
    </dgm:pt>
    <dgm:pt modelId="{3CAE7BC6-F3CB-43C7-B180-014BA06BBAD3}">
      <dgm:prSet phldrT="[Text]"/>
      <dgm:spPr/>
      <dgm:t>
        <a:bodyPr/>
        <a:lstStyle/>
        <a:p>
          <a:r>
            <a:rPr lang="en-IE" dirty="0" smtClean="0"/>
            <a:t>Components of Return</a:t>
          </a:r>
          <a:endParaRPr lang="en-IE" dirty="0"/>
        </a:p>
      </dgm:t>
    </dgm:pt>
    <dgm:pt modelId="{4C922C94-D034-4C08-96DA-B31FF3950FA8}" type="parTrans" cxnId="{BEAA895C-1267-43DD-829C-A58483C5C167}">
      <dgm:prSet/>
      <dgm:spPr/>
      <dgm:t>
        <a:bodyPr/>
        <a:lstStyle/>
        <a:p>
          <a:endParaRPr lang="en-IE"/>
        </a:p>
      </dgm:t>
    </dgm:pt>
    <dgm:pt modelId="{9BFBD210-442F-4F52-B23D-994B13CE1D29}" type="sibTrans" cxnId="{BEAA895C-1267-43DD-829C-A58483C5C167}">
      <dgm:prSet/>
      <dgm:spPr/>
      <dgm:t>
        <a:bodyPr/>
        <a:lstStyle/>
        <a:p>
          <a:endParaRPr lang="en-IE"/>
        </a:p>
      </dgm:t>
    </dgm:pt>
    <dgm:pt modelId="{E6324D60-9A9A-4573-9E86-3A3BA73CBFE0}">
      <dgm:prSet phldrT="[Text]" custT="1"/>
      <dgm:spPr/>
      <dgm:t>
        <a:bodyPr/>
        <a:lstStyle/>
        <a:p>
          <a:r>
            <a:rPr lang="en-IE" sz="2200" dirty="0" smtClean="0"/>
            <a:t>Spot Return</a:t>
          </a:r>
          <a:endParaRPr lang="en-IE" sz="2200" dirty="0"/>
        </a:p>
      </dgm:t>
    </dgm:pt>
    <dgm:pt modelId="{DE8AD734-3F70-4E98-8EFA-F85273EE960E}" type="parTrans" cxnId="{9B852CF0-AB21-40C4-8EB5-5822F23ED70D}">
      <dgm:prSet/>
      <dgm:spPr/>
      <dgm:t>
        <a:bodyPr/>
        <a:lstStyle/>
        <a:p>
          <a:endParaRPr lang="en-IE"/>
        </a:p>
      </dgm:t>
    </dgm:pt>
    <dgm:pt modelId="{A6AD62DB-9557-4D03-9C92-1A16DCE844B2}" type="sibTrans" cxnId="{9B852CF0-AB21-40C4-8EB5-5822F23ED70D}">
      <dgm:prSet/>
      <dgm:spPr/>
      <dgm:t>
        <a:bodyPr/>
        <a:lstStyle/>
        <a:p>
          <a:endParaRPr lang="en-IE"/>
        </a:p>
      </dgm:t>
    </dgm:pt>
    <dgm:pt modelId="{52796B36-BEBC-45AC-BA3E-25B3AA6E3C62}">
      <dgm:prSet phldrT="[Text]"/>
      <dgm:spPr/>
      <dgm:t>
        <a:bodyPr/>
        <a:lstStyle/>
        <a:p>
          <a:r>
            <a:rPr lang="en-IE" dirty="0" smtClean="0"/>
            <a:t>Recent Performance</a:t>
          </a:r>
          <a:endParaRPr lang="en-IE" dirty="0"/>
        </a:p>
      </dgm:t>
    </dgm:pt>
    <dgm:pt modelId="{5297AEB7-E25D-4915-BEAB-C37F89B14FDB}" type="parTrans" cxnId="{F8AAC2CA-D393-45A3-8475-2083D6BDFE1A}">
      <dgm:prSet/>
      <dgm:spPr/>
      <dgm:t>
        <a:bodyPr/>
        <a:lstStyle/>
        <a:p>
          <a:endParaRPr lang="en-IE"/>
        </a:p>
      </dgm:t>
    </dgm:pt>
    <dgm:pt modelId="{2D392D71-C6DE-41A1-AD22-DB2B458BFA40}" type="sibTrans" cxnId="{F8AAC2CA-D393-45A3-8475-2083D6BDFE1A}">
      <dgm:prSet/>
      <dgm:spPr/>
      <dgm:t>
        <a:bodyPr/>
        <a:lstStyle/>
        <a:p>
          <a:endParaRPr lang="en-IE"/>
        </a:p>
      </dgm:t>
    </dgm:pt>
    <dgm:pt modelId="{06E92A5D-D9CA-44AA-9C4A-924D255705E6}">
      <dgm:prSet custT="1"/>
      <dgm:spPr/>
      <dgm:t>
        <a:bodyPr/>
        <a:lstStyle/>
        <a:p>
          <a:r>
            <a:rPr lang="en-IE" sz="2200" dirty="0" smtClean="0"/>
            <a:t>Low/Negative Returns</a:t>
          </a:r>
          <a:endParaRPr lang="en-IE" sz="2200" dirty="0"/>
        </a:p>
      </dgm:t>
    </dgm:pt>
    <dgm:pt modelId="{8FFECE6A-81E3-4693-A7A3-1F765908779F}" type="parTrans" cxnId="{EB4B9117-2362-4960-8E58-0F87EB847F33}">
      <dgm:prSet/>
      <dgm:spPr/>
      <dgm:t>
        <a:bodyPr/>
        <a:lstStyle/>
        <a:p>
          <a:endParaRPr lang="en-IE"/>
        </a:p>
      </dgm:t>
    </dgm:pt>
    <dgm:pt modelId="{76C714F0-C490-45E6-9E75-721429DD638D}" type="sibTrans" cxnId="{EB4B9117-2362-4960-8E58-0F87EB847F33}">
      <dgm:prSet/>
      <dgm:spPr/>
      <dgm:t>
        <a:bodyPr/>
        <a:lstStyle/>
        <a:p>
          <a:endParaRPr lang="en-IE"/>
        </a:p>
      </dgm:t>
    </dgm:pt>
    <dgm:pt modelId="{4895144B-3B1F-4501-8C22-D2CB1262F17B}">
      <dgm:prSet custT="1"/>
      <dgm:spPr/>
      <dgm:t>
        <a:bodyPr/>
        <a:lstStyle/>
        <a:p>
          <a:r>
            <a:rPr lang="en-IE" sz="2200" dirty="0" smtClean="0"/>
            <a:t>EURUSD Exchange Rate</a:t>
          </a:r>
          <a:endParaRPr lang="en-IE" sz="2200" dirty="0"/>
        </a:p>
      </dgm:t>
    </dgm:pt>
    <dgm:pt modelId="{349B7800-3AE7-4EA3-8AD0-6EC3BB59E208}" type="parTrans" cxnId="{B9E29AE6-4766-4AF1-8681-ABB55B069BB6}">
      <dgm:prSet/>
      <dgm:spPr/>
      <dgm:t>
        <a:bodyPr/>
        <a:lstStyle/>
        <a:p>
          <a:endParaRPr lang="en-IE"/>
        </a:p>
      </dgm:t>
    </dgm:pt>
    <dgm:pt modelId="{FC658534-7562-4375-BC94-A28B2A039169}" type="sibTrans" cxnId="{B9E29AE6-4766-4AF1-8681-ABB55B069BB6}">
      <dgm:prSet/>
      <dgm:spPr/>
      <dgm:t>
        <a:bodyPr/>
        <a:lstStyle/>
        <a:p>
          <a:endParaRPr lang="en-IE"/>
        </a:p>
      </dgm:t>
    </dgm:pt>
    <dgm:pt modelId="{A28E16EB-DEA4-4F49-BE98-B6C2E0F2BA3F}">
      <dgm:prSet phldrT="[Text]" custT="1"/>
      <dgm:spPr/>
      <dgm:t>
        <a:bodyPr/>
        <a:lstStyle/>
        <a:p>
          <a:r>
            <a:rPr lang="en-IE" sz="2200" dirty="0" smtClean="0"/>
            <a:t>Collateral Return (T-Bills)</a:t>
          </a:r>
          <a:endParaRPr lang="en-IE" sz="2200" dirty="0"/>
        </a:p>
      </dgm:t>
    </dgm:pt>
    <dgm:pt modelId="{23F4B6F9-976E-4E3B-A89B-256867C75DDD}" type="parTrans" cxnId="{7F836DF3-CC67-4528-977E-B52196673293}">
      <dgm:prSet/>
      <dgm:spPr/>
      <dgm:t>
        <a:bodyPr/>
        <a:lstStyle/>
        <a:p>
          <a:endParaRPr lang="en-IE"/>
        </a:p>
      </dgm:t>
    </dgm:pt>
    <dgm:pt modelId="{CBAD0574-E92C-4C9B-BC7C-D298F80EE5CC}" type="sibTrans" cxnId="{7F836DF3-CC67-4528-977E-B52196673293}">
      <dgm:prSet/>
      <dgm:spPr/>
      <dgm:t>
        <a:bodyPr/>
        <a:lstStyle/>
        <a:p>
          <a:endParaRPr lang="en-IE"/>
        </a:p>
      </dgm:t>
    </dgm:pt>
    <dgm:pt modelId="{10CC1E0A-897B-46A5-934D-B815EDAB73CE}">
      <dgm:prSet phldrT="[Text]" custT="1"/>
      <dgm:spPr/>
      <dgm:t>
        <a:bodyPr/>
        <a:lstStyle/>
        <a:p>
          <a:r>
            <a:rPr lang="en-IE" sz="2200" dirty="0" smtClean="0"/>
            <a:t>Roll Yield</a:t>
          </a:r>
          <a:endParaRPr lang="en-IE" sz="2200" dirty="0"/>
        </a:p>
      </dgm:t>
    </dgm:pt>
    <dgm:pt modelId="{CA63ABC8-2827-4B26-96A4-A315967D1E6A}" type="parTrans" cxnId="{DD6AC965-67DB-443F-8651-C59E45B99427}">
      <dgm:prSet/>
      <dgm:spPr/>
      <dgm:t>
        <a:bodyPr/>
        <a:lstStyle/>
        <a:p>
          <a:endParaRPr lang="en-IE"/>
        </a:p>
      </dgm:t>
    </dgm:pt>
    <dgm:pt modelId="{875FC5DD-05CD-44CD-BC67-0BA61CCD1E58}" type="sibTrans" cxnId="{DD6AC965-67DB-443F-8651-C59E45B99427}">
      <dgm:prSet/>
      <dgm:spPr/>
      <dgm:t>
        <a:bodyPr/>
        <a:lstStyle/>
        <a:p>
          <a:endParaRPr lang="en-IE"/>
        </a:p>
      </dgm:t>
    </dgm:pt>
    <dgm:pt modelId="{B5A04D34-244E-401F-A0CD-47846431E8D3}">
      <dgm:prSet custT="1"/>
      <dgm:spPr/>
      <dgm:t>
        <a:bodyPr/>
        <a:lstStyle/>
        <a:p>
          <a:r>
            <a:rPr lang="en-IE" sz="2200" dirty="0" smtClean="0"/>
            <a:t>High Volatility</a:t>
          </a:r>
          <a:endParaRPr lang="en-IE" sz="2200" dirty="0"/>
        </a:p>
      </dgm:t>
    </dgm:pt>
    <dgm:pt modelId="{B00CB7D5-A642-432A-8462-240664418595}" type="parTrans" cxnId="{258B2E8A-7A33-4529-817B-81FB0C8CC544}">
      <dgm:prSet/>
      <dgm:spPr/>
      <dgm:t>
        <a:bodyPr/>
        <a:lstStyle/>
        <a:p>
          <a:endParaRPr lang="en-IE"/>
        </a:p>
      </dgm:t>
    </dgm:pt>
    <dgm:pt modelId="{C4219865-4D3A-4957-B3F6-1882008101A2}" type="sibTrans" cxnId="{258B2E8A-7A33-4529-817B-81FB0C8CC544}">
      <dgm:prSet/>
      <dgm:spPr/>
      <dgm:t>
        <a:bodyPr/>
        <a:lstStyle/>
        <a:p>
          <a:endParaRPr lang="en-IE"/>
        </a:p>
      </dgm:t>
    </dgm:pt>
    <dgm:pt modelId="{BCD9F014-300F-4025-B828-38C1A213E11D}">
      <dgm:prSet custT="1"/>
      <dgm:spPr/>
      <dgm:t>
        <a:bodyPr/>
        <a:lstStyle/>
        <a:p>
          <a:r>
            <a:rPr lang="en-IE" sz="2200" dirty="0" smtClean="0"/>
            <a:t>High Correlation</a:t>
          </a:r>
          <a:endParaRPr lang="en-IE" sz="2200" dirty="0"/>
        </a:p>
      </dgm:t>
    </dgm:pt>
    <dgm:pt modelId="{620EEFCE-2DC3-48FC-A5D3-62A8C1ED8D20}" type="parTrans" cxnId="{C484A486-73B5-464B-A9B2-D8BF1572552E}">
      <dgm:prSet/>
      <dgm:spPr/>
      <dgm:t>
        <a:bodyPr/>
        <a:lstStyle/>
        <a:p>
          <a:endParaRPr lang="en-IE"/>
        </a:p>
      </dgm:t>
    </dgm:pt>
    <dgm:pt modelId="{B0C0C5CA-3E14-431E-9F71-629BCA0582D8}" type="sibTrans" cxnId="{C484A486-73B5-464B-A9B2-D8BF1572552E}">
      <dgm:prSet/>
      <dgm:spPr/>
      <dgm:t>
        <a:bodyPr/>
        <a:lstStyle/>
        <a:p>
          <a:endParaRPr lang="en-IE"/>
        </a:p>
      </dgm:t>
    </dgm:pt>
    <dgm:pt modelId="{CF4EE061-BB34-410F-BACB-7CD7DAC9AD19}">
      <dgm:prSet phldrT="[Text]"/>
      <dgm:spPr/>
      <dgm:t>
        <a:bodyPr/>
        <a:lstStyle/>
        <a:p>
          <a:r>
            <a:rPr lang="en-IE" dirty="0" smtClean="0"/>
            <a:t>Future</a:t>
          </a:r>
        </a:p>
        <a:p>
          <a:r>
            <a:rPr lang="en-IE" dirty="0" smtClean="0"/>
            <a:t>Performance</a:t>
          </a:r>
          <a:endParaRPr lang="en-IE" dirty="0"/>
        </a:p>
      </dgm:t>
    </dgm:pt>
    <dgm:pt modelId="{B0B5D119-4CD3-4665-86F1-459626AC3004}" type="parTrans" cxnId="{A4C528EC-0B76-416D-BF42-71245AAFE5AB}">
      <dgm:prSet/>
      <dgm:spPr/>
      <dgm:t>
        <a:bodyPr/>
        <a:lstStyle/>
        <a:p>
          <a:endParaRPr lang="en-IE"/>
        </a:p>
      </dgm:t>
    </dgm:pt>
    <dgm:pt modelId="{BE79AF52-6F6F-4D30-87DE-5C97CEAE5621}" type="sibTrans" cxnId="{A4C528EC-0B76-416D-BF42-71245AAFE5AB}">
      <dgm:prSet/>
      <dgm:spPr/>
      <dgm:t>
        <a:bodyPr/>
        <a:lstStyle/>
        <a:p>
          <a:endParaRPr lang="en-IE"/>
        </a:p>
      </dgm:t>
    </dgm:pt>
    <dgm:pt modelId="{26F9C8EB-10A0-49A8-9BB9-3DEC58EC4C3D}">
      <dgm:prSet custT="1"/>
      <dgm:spPr/>
      <dgm:t>
        <a:bodyPr/>
        <a:lstStyle/>
        <a:p>
          <a:r>
            <a:rPr lang="en-IE" sz="1700" dirty="0" smtClean="0"/>
            <a:t>Spot Return</a:t>
          </a:r>
          <a:endParaRPr lang="en-IE" sz="1700" dirty="0"/>
        </a:p>
      </dgm:t>
    </dgm:pt>
    <dgm:pt modelId="{A782D25B-471B-48C9-99A4-46B33E03E436}" type="parTrans" cxnId="{4B42B493-3CE7-4505-B122-6DB5314C12B7}">
      <dgm:prSet/>
      <dgm:spPr/>
      <dgm:t>
        <a:bodyPr/>
        <a:lstStyle/>
        <a:p>
          <a:endParaRPr lang="en-IE"/>
        </a:p>
      </dgm:t>
    </dgm:pt>
    <dgm:pt modelId="{9F8DDBAC-D66E-4833-82ED-33E8C58F9D02}" type="sibTrans" cxnId="{4B42B493-3CE7-4505-B122-6DB5314C12B7}">
      <dgm:prSet/>
      <dgm:spPr/>
      <dgm:t>
        <a:bodyPr/>
        <a:lstStyle/>
        <a:p>
          <a:endParaRPr lang="en-IE"/>
        </a:p>
      </dgm:t>
    </dgm:pt>
    <dgm:pt modelId="{91FBB971-47FF-4A2A-80A7-A664FD0B763B}">
      <dgm:prSet custT="1"/>
      <dgm:spPr/>
      <dgm:t>
        <a:bodyPr/>
        <a:lstStyle/>
        <a:p>
          <a:r>
            <a:rPr lang="en-IE" sz="1700" dirty="0" smtClean="0"/>
            <a:t>Technological Advancement</a:t>
          </a:r>
          <a:endParaRPr lang="en-IE" sz="1700" dirty="0"/>
        </a:p>
      </dgm:t>
    </dgm:pt>
    <dgm:pt modelId="{15B3F156-C8B4-4D42-B95B-BBE4FF32C6E6}" type="parTrans" cxnId="{984EF841-D5E1-467E-899A-0A57EEC44AF0}">
      <dgm:prSet/>
      <dgm:spPr/>
      <dgm:t>
        <a:bodyPr/>
        <a:lstStyle/>
        <a:p>
          <a:endParaRPr lang="en-IE"/>
        </a:p>
      </dgm:t>
    </dgm:pt>
    <dgm:pt modelId="{A8B0B62E-313B-42E1-AC3A-DCA67F8AFA47}" type="sibTrans" cxnId="{984EF841-D5E1-467E-899A-0A57EEC44AF0}">
      <dgm:prSet/>
      <dgm:spPr/>
      <dgm:t>
        <a:bodyPr/>
        <a:lstStyle/>
        <a:p>
          <a:endParaRPr lang="en-IE"/>
        </a:p>
      </dgm:t>
    </dgm:pt>
    <dgm:pt modelId="{D573EEFF-FECF-4A88-AE27-91895831AE7C}">
      <dgm:prSet custT="1"/>
      <dgm:spPr/>
      <dgm:t>
        <a:bodyPr/>
        <a:lstStyle/>
        <a:p>
          <a:r>
            <a:rPr lang="en-IE" sz="1700" dirty="0" smtClean="0"/>
            <a:t>Collateral Return</a:t>
          </a:r>
          <a:endParaRPr lang="en-IE" sz="1700" dirty="0"/>
        </a:p>
      </dgm:t>
    </dgm:pt>
    <dgm:pt modelId="{0B7089DD-7377-4BC3-A7CB-B58FB5191444}" type="parTrans" cxnId="{79D7648B-DBB0-43B4-A25C-608DEE84DCB5}">
      <dgm:prSet/>
      <dgm:spPr/>
      <dgm:t>
        <a:bodyPr/>
        <a:lstStyle/>
        <a:p>
          <a:endParaRPr lang="en-IE"/>
        </a:p>
      </dgm:t>
    </dgm:pt>
    <dgm:pt modelId="{B39CF293-A501-4794-A53D-616669BF6D22}" type="sibTrans" cxnId="{79D7648B-DBB0-43B4-A25C-608DEE84DCB5}">
      <dgm:prSet/>
      <dgm:spPr/>
      <dgm:t>
        <a:bodyPr/>
        <a:lstStyle/>
        <a:p>
          <a:endParaRPr lang="en-IE"/>
        </a:p>
      </dgm:t>
    </dgm:pt>
    <dgm:pt modelId="{B0A65EEE-83D8-4629-9D61-0FE2209E1A02}">
      <dgm:prSet custT="1"/>
      <dgm:spPr/>
      <dgm:t>
        <a:bodyPr/>
        <a:lstStyle/>
        <a:p>
          <a:r>
            <a:rPr lang="en-IE" sz="1700" dirty="0" smtClean="0"/>
            <a:t>Roll Return</a:t>
          </a:r>
          <a:endParaRPr lang="en-IE" sz="1700" dirty="0"/>
        </a:p>
      </dgm:t>
    </dgm:pt>
    <dgm:pt modelId="{56E2FF0A-553A-4E82-8F5B-9A14AD23FED5}" type="parTrans" cxnId="{1765938F-FB52-4A59-9516-CF0557E03CAA}">
      <dgm:prSet/>
      <dgm:spPr/>
      <dgm:t>
        <a:bodyPr/>
        <a:lstStyle/>
        <a:p>
          <a:endParaRPr lang="en-IE"/>
        </a:p>
      </dgm:t>
    </dgm:pt>
    <dgm:pt modelId="{3395A979-420A-48E5-BE84-30CAE1F1ADA8}" type="sibTrans" cxnId="{1765938F-FB52-4A59-9516-CF0557E03CAA}">
      <dgm:prSet/>
      <dgm:spPr/>
      <dgm:t>
        <a:bodyPr/>
        <a:lstStyle/>
        <a:p>
          <a:endParaRPr lang="en-IE"/>
        </a:p>
      </dgm:t>
    </dgm:pt>
    <dgm:pt modelId="{D0617DA8-1320-4F90-9E6B-F7442B7892EC}">
      <dgm:prSet custT="1"/>
      <dgm:spPr/>
      <dgm:t>
        <a:bodyPr/>
        <a:lstStyle/>
        <a:p>
          <a:r>
            <a:rPr lang="en-IE" sz="1700" dirty="0" smtClean="0"/>
            <a:t>EURUSD Exchange Rate</a:t>
          </a:r>
          <a:endParaRPr lang="en-IE" sz="1700" dirty="0"/>
        </a:p>
      </dgm:t>
    </dgm:pt>
    <dgm:pt modelId="{D43D0710-7927-4E4D-A18B-61C2AC32DF8B}" type="parTrans" cxnId="{441959F3-092A-4562-8359-2D89C3290CD4}">
      <dgm:prSet/>
      <dgm:spPr/>
      <dgm:t>
        <a:bodyPr/>
        <a:lstStyle/>
        <a:p>
          <a:endParaRPr lang="en-IE"/>
        </a:p>
      </dgm:t>
    </dgm:pt>
    <dgm:pt modelId="{41732CD4-27F0-47AC-A71C-23D37D0A7E16}" type="sibTrans" cxnId="{441959F3-092A-4562-8359-2D89C3290CD4}">
      <dgm:prSet/>
      <dgm:spPr/>
      <dgm:t>
        <a:bodyPr/>
        <a:lstStyle/>
        <a:p>
          <a:endParaRPr lang="en-IE"/>
        </a:p>
      </dgm:t>
    </dgm:pt>
    <dgm:pt modelId="{B7F25E70-B598-4B47-BF9D-1C3317D0F6CD}" type="pres">
      <dgm:prSet presAssocID="{876ECF5F-3126-481A-938D-4FCDBE346B01}" presName="linearFlow" presStyleCnt="0">
        <dgm:presLayoutVars>
          <dgm:dir/>
          <dgm:animLvl val="lvl"/>
          <dgm:resizeHandles val="exact"/>
        </dgm:presLayoutVars>
      </dgm:prSet>
      <dgm:spPr/>
      <dgm:t>
        <a:bodyPr/>
        <a:lstStyle/>
        <a:p>
          <a:endParaRPr lang="en-IE"/>
        </a:p>
      </dgm:t>
    </dgm:pt>
    <dgm:pt modelId="{46EE840C-93FF-486E-875F-73D119C799BD}" type="pres">
      <dgm:prSet presAssocID="{3CAE7BC6-F3CB-43C7-B180-014BA06BBAD3}" presName="composite" presStyleCnt="0"/>
      <dgm:spPr/>
    </dgm:pt>
    <dgm:pt modelId="{3799F130-B6A8-4FEB-A85A-0670FBDFF199}" type="pres">
      <dgm:prSet presAssocID="{3CAE7BC6-F3CB-43C7-B180-014BA06BBAD3}" presName="parentText" presStyleLbl="alignNode1" presStyleIdx="0" presStyleCnt="3" custScaleY="126927">
        <dgm:presLayoutVars>
          <dgm:chMax val="1"/>
          <dgm:bulletEnabled val="1"/>
        </dgm:presLayoutVars>
      </dgm:prSet>
      <dgm:spPr/>
      <dgm:t>
        <a:bodyPr/>
        <a:lstStyle/>
        <a:p>
          <a:endParaRPr lang="en-IE"/>
        </a:p>
      </dgm:t>
    </dgm:pt>
    <dgm:pt modelId="{25DEBD63-3C30-4F5E-B154-5739E8B8F1A6}" type="pres">
      <dgm:prSet presAssocID="{3CAE7BC6-F3CB-43C7-B180-014BA06BBAD3}" presName="descendantText" presStyleLbl="alignAcc1" presStyleIdx="0" presStyleCnt="3" custScaleY="146266" custLinFactNeighborX="0" custLinFactNeighborY="-122">
        <dgm:presLayoutVars>
          <dgm:bulletEnabled val="1"/>
        </dgm:presLayoutVars>
      </dgm:prSet>
      <dgm:spPr/>
      <dgm:t>
        <a:bodyPr/>
        <a:lstStyle/>
        <a:p>
          <a:endParaRPr lang="en-IE"/>
        </a:p>
      </dgm:t>
    </dgm:pt>
    <dgm:pt modelId="{E1E0D77B-F293-47E3-AC16-621C8F10DCB7}" type="pres">
      <dgm:prSet presAssocID="{9BFBD210-442F-4F52-B23D-994B13CE1D29}" presName="sp" presStyleCnt="0"/>
      <dgm:spPr/>
    </dgm:pt>
    <dgm:pt modelId="{1913D8F7-BAAB-4E30-822B-FF15FE93D522}" type="pres">
      <dgm:prSet presAssocID="{52796B36-BEBC-45AC-BA3E-25B3AA6E3C62}" presName="composite" presStyleCnt="0"/>
      <dgm:spPr/>
    </dgm:pt>
    <dgm:pt modelId="{EF021228-7E7D-4B74-9ECB-D16A5960D213}" type="pres">
      <dgm:prSet presAssocID="{52796B36-BEBC-45AC-BA3E-25B3AA6E3C62}" presName="parentText" presStyleLbl="alignNode1" presStyleIdx="1" presStyleCnt="3" custScaleY="126927">
        <dgm:presLayoutVars>
          <dgm:chMax val="1"/>
          <dgm:bulletEnabled val="1"/>
        </dgm:presLayoutVars>
      </dgm:prSet>
      <dgm:spPr/>
      <dgm:t>
        <a:bodyPr/>
        <a:lstStyle/>
        <a:p>
          <a:endParaRPr lang="en-IE"/>
        </a:p>
      </dgm:t>
    </dgm:pt>
    <dgm:pt modelId="{C7EC7F35-A3A4-41FE-A505-0E42CC89B6B9}" type="pres">
      <dgm:prSet presAssocID="{52796B36-BEBC-45AC-BA3E-25B3AA6E3C62}" presName="descendantText" presStyleLbl="alignAcc1" presStyleIdx="1" presStyleCnt="3" custAng="0" custScaleX="86808" custScaleY="141946" custLinFactNeighborX="-6382" custLinFactNeighborY="-2853">
        <dgm:presLayoutVars>
          <dgm:bulletEnabled val="1"/>
        </dgm:presLayoutVars>
      </dgm:prSet>
      <dgm:spPr/>
      <dgm:t>
        <a:bodyPr/>
        <a:lstStyle/>
        <a:p>
          <a:endParaRPr lang="en-IE"/>
        </a:p>
      </dgm:t>
    </dgm:pt>
    <dgm:pt modelId="{ADEEF695-03FB-4E38-A6C3-EA6CE41F44B1}" type="pres">
      <dgm:prSet presAssocID="{2D392D71-C6DE-41A1-AD22-DB2B458BFA40}" presName="sp" presStyleCnt="0"/>
      <dgm:spPr/>
    </dgm:pt>
    <dgm:pt modelId="{5FF7F4D5-8AF8-4789-B9A6-D61F1D9706FB}" type="pres">
      <dgm:prSet presAssocID="{CF4EE061-BB34-410F-BACB-7CD7DAC9AD19}" presName="composite" presStyleCnt="0"/>
      <dgm:spPr/>
    </dgm:pt>
    <dgm:pt modelId="{BB82F022-33BB-4186-9F7C-797975662511}" type="pres">
      <dgm:prSet presAssocID="{CF4EE061-BB34-410F-BACB-7CD7DAC9AD19}" presName="parentText" presStyleLbl="alignNode1" presStyleIdx="2" presStyleCnt="3" custScaleY="126927">
        <dgm:presLayoutVars>
          <dgm:chMax val="1"/>
          <dgm:bulletEnabled val="1"/>
        </dgm:presLayoutVars>
      </dgm:prSet>
      <dgm:spPr/>
      <dgm:t>
        <a:bodyPr/>
        <a:lstStyle/>
        <a:p>
          <a:endParaRPr lang="en-IE"/>
        </a:p>
      </dgm:t>
    </dgm:pt>
    <dgm:pt modelId="{DA960890-566A-413C-92CA-A0937C04FFF3}" type="pres">
      <dgm:prSet presAssocID="{CF4EE061-BB34-410F-BACB-7CD7DAC9AD19}" presName="descendantText" presStyleLbl="alignAcc1" presStyleIdx="2" presStyleCnt="3" custScaleY="142759">
        <dgm:presLayoutVars>
          <dgm:bulletEnabled val="1"/>
        </dgm:presLayoutVars>
      </dgm:prSet>
      <dgm:spPr/>
      <dgm:t>
        <a:bodyPr/>
        <a:lstStyle/>
        <a:p>
          <a:endParaRPr lang="en-IE"/>
        </a:p>
      </dgm:t>
    </dgm:pt>
  </dgm:ptLst>
  <dgm:cxnLst>
    <dgm:cxn modelId="{06FE23DC-4294-4A9C-B9BC-2FF1AAF04A8E}" type="presOf" srcId="{E6324D60-9A9A-4573-9E86-3A3BA73CBFE0}" destId="{25DEBD63-3C30-4F5E-B154-5739E8B8F1A6}" srcOrd="0" destOrd="0" presId="urn:microsoft.com/office/officeart/2005/8/layout/chevron2"/>
    <dgm:cxn modelId="{EB4B9117-2362-4960-8E58-0F87EB847F33}" srcId="{52796B36-BEBC-45AC-BA3E-25B3AA6E3C62}" destId="{06E92A5D-D9CA-44AA-9C4A-924D255705E6}" srcOrd="0" destOrd="0" parTransId="{8FFECE6A-81E3-4693-A7A3-1F765908779F}" sibTransId="{76C714F0-C490-45E6-9E75-721429DD638D}"/>
    <dgm:cxn modelId="{9B852CF0-AB21-40C4-8EB5-5822F23ED70D}" srcId="{3CAE7BC6-F3CB-43C7-B180-014BA06BBAD3}" destId="{E6324D60-9A9A-4573-9E86-3A3BA73CBFE0}" srcOrd="0" destOrd="0" parTransId="{DE8AD734-3F70-4E98-8EFA-F85273EE960E}" sibTransId="{A6AD62DB-9557-4D03-9C92-1A16DCE844B2}"/>
    <dgm:cxn modelId="{79D7648B-DBB0-43B4-A25C-608DEE84DCB5}" srcId="{CF4EE061-BB34-410F-BACB-7CD7DAC9AD19}" destId="{D573EEFF-FECF-4A88-AE27-91895831AE7C}" srcOrd="1" destOrd="0" parTransId="{0B7089DD-7377-4BC3-A7CB-B58FB5191444}" sibTransId="{B39CF293-A501-4794-A53D-616669BF6D22}"/>
    <dgm:cxn modelId="{258B2E8A-7A33-4529-817B-81FB0C8CC544}" srcId="{52796B36-BEBC-45AC-BA3E-25B3AA6E3C62}" destId="{B5A04D34-244E-401F-A0CD-47846431E8D3}" srcOrd="1" destOrd="0" parTransId="{B00CB7D5-A642-432A-8462-240664418595}" sibTransId="{C4219865-4D3A-4957-B3F6-1882008101A2}"/>
    <dgm:cxn modelId="{7F836DF3-CC67-4528-977E-B52196673293}" srcId="{3CAE7BC6-F3CB-43C7-B180-014BA06BBAD3}" destId="{A28E16EB-DEA4-4F49-BE98-B6C2E0F2BA3F}" srcOrd="1" destOrd="0" parTransId="{23F4B6F9-976E-4E3B-A89B-256867C75DDD}" sibTransId="{CBAD0574-E92C-4C9B-BC7C-D298F80EE5CC}"/>
    <dgm:cxn modelId="{B9ED1AF6-5EF2-4963-AB57-A60A583ACB08}" type="presOf" srcId="{06E92A5D-D9CA-44AA-9C4A-924D255705E6}" destId="{C7EC7F35-A3A4-41FE-A505-0E42CC89B6B9}" srcOrd="0" destOrd="0" presId="urn:microsoft.com/office/officeart/2005/8/layout/chevron2"/>
    <dgm:cxn modelId="{441959F3-092A-4562-8359-2D89C3290CD4}" srcId="{CF4EE061-BB34-410F-BACB-7CD7DAC9AD19}" destId="{D0617DA8-1320-4F90-9E6B-F7442B7892EC}" srcOrd="3" destOrd="0" parTransId="{D43D0710-7927-4E4D-A18B-61C2AC32DF8B}" sibTransId="{41732CD4-27F0-47AC-A71C-23D37D0A7E16}"/>
    <dgm:cxn modelId="{BEAA895C-1267-43DD-829C-A58483C5C167}" srcId="{876ECF5F-3126-481A-938D-4FCDBE346B01}" destId="{3CAE7BC6-F3CB-43C7-B180-014BA06BBAD3}" srcOrd="0" destOrd="0" parTransId="{4C922C94-D034-4C08-96DA-B31FF3950FA8}" sibTransId="{9BFBD210-442F-4F52-B23D-994B13CE1D29}"/>
    <dgm:cxn modelId="{4B42B493-3CE7-4505-B122-6DB5314C12B7}" srcId="{CF4EE061-BB34-410F-BACB-7CD7DAC9AD19}" destId="{26F9C8EB-10A0-49A8-9BB9-3DEC58EC4C3D}" srcOrd="0" destOrd="0" parTransId="{A782D25B-471B-48C9-99A4-46B33E03E436}" sibTransId="{9F8DDBAC-D66E-4833-82ED-33E8C58F9D02}"/>
    <dgm:cxn modelId="{C0BEA37C-A9D6-457C-8212-C25025ED1938}" type="presOf" srcId="{26F9C8EB-10A0-49A8-9BB9-3DEC58EC4C3D}" destId="{DA960890-566A-413C-92CA-A0937C04FFF3}" srcOrd="0" destOrd="0" presId="urn:microsoft.com/office/officeart/2005/8/layout/chevron2"/>
    <dgm:cxn modelId="{39596F4B-A45B-4EF3-AF95-555B90C5B567}" type="presOf" srcId="{876ECF5F-3126-481A-938D-4FCDBE346B01}" destId="{B7F25E70-B598-4B47-BF9D-1C3317D0F6CD}" srcOrd="0" destOrd="0" presId="urn:microsoft.com/office/officeart/2005/8/layout/chevron2"/>
    <dgm:cxn modelId="{187DD2D2-EB84-41B7-A3D3-A49F52AE80F9}" type="presOf" srcId="{91FBB971-47FF-4A2A-80A7-A664FD0B763B}" destId="{DA960890-566A-413C-92CA-A0937C04FFF3}" srcOrd="0" destOrd="4" presId="urn:microsoft.com/office/officeart/2005/8/layout/chevron2"/>
    <dgm:cxn modelId="{C484A486-73B5-464B-A9B2-D8BF1572552E}" srcId="{52796B36-BEBC-45AC-BA3E-25B3AA6E3C62}" destId="{BCD9F014-300F-4025-B828-38C1A213E11D}" srcOrd="2" destOrd="0" parTransId="{620EEFCE-2DC3-48FC-A5D3-62A8C1ED8D20}" sibTransId="{B0C0C5CA-3E14-431E-9F71-629BCA0582D8}"/>
    <dgm:cxn modelId="{B56B01DB-BF5B-4061-BA56-D6EEF8D31028}" type="presOf" srcId="{D0617DA8-1320-4F90-9E6B-F7442B7892EC}" destId="{DA960890-566A-413C-92CA-A0937C04FFF3}" srcOrd="0" destOrd="3" presId="urn:microsoft.com/office/officeart/2005/8/layout/chevron2"/>
    <dgm:cxn modelId="{F8AAC2CA-D393-45A3-8475-2083D6BDFE1A}" srcId="{876ECF5F-3126-481A-938D-4FCDBE346B01}" destId="{52796B36-BEBC-45AC-BA3E-25B3AA6E3C62}" srcOrd="1" destOrd="0" parTransId="{5297AEB7-E25D-4915-BEAB-C37F89B14FDB}" sibTransId="{2D392D71-C6DE-41A1-AD22-DB2B458BFA40}"/>
    <dgm:cxn modelId="{A4C528EC-0B76-416D-BF42-71245AAFE5AB}" srcId="{876ECF5F-3126-481A-938D-4FCDBE346B01}" destId="{CF4EE061-BB34-410F-BACB-7CD7DAC9AD19}" srcOrd="2" destOrd="0" parTransId="{B0B5D119-4CD3-4665-86F1-459626AC3004}" sibTransId="{BE79AF52-6F6F-4D30-87DE-5C97CEAE5621}"/>
    <dgm:cxn modelId="{4641BE0B-D799-4E02-B49A-5B568D883757}" type="presOf" srcId="{4895144B-3B1F-4501-8C22-D2CB1262F17B}" destId="{25DEBD63-3C30-4F5E-B154-5739E8B8F1A6}" srcOrd="0" destOrd="3" presId="urn:microsoft.com/office/officeart/2005/8/layout/chevron2"/>
    <dgm:cxn modelId="{9CF164CB-8FFE-4284-8CF7-5E89EB80DE84}" type="presOf" srcId="{A28E16EB-DEA4-4F49-BE98-B6C2E0F2BA3F}" destId="{25DEBD63-3C30-4F5E-B154-5739E8B8F1A6}" srcOrd="0" destOrd="1" presId="urn:microsoft.com/office/officeart/2005/8/layout/chevron2"/>
    <dgm:cxn modelId="{A0152CBD-60DF-47A1-922B-7D9E6079D7AB}" type="presOf" srcId="{B5A04D34-244E-401F-A0CD-47846431E8D3}" destId="{C7EC7F35-A3A4-41FE-A505-0E42CC89B6B9}" srcOrd="0" destOrd="1" presId="urn:microsoft.com/office/officeart/2005/8/layout/chevron2"/>
    <dgm:cxn modelId="{BDF0A458-A767-4482-95DB-DB4CAC21E6F0}" type="presOf" srcId="{3CAE7BC6-F3CB-43C7-B180-014BA06BBAD3}" destId="{3799F130-B6A8-4FEB-A85A-0670FBDFF199}" srcOrd="0" destOrd="0" presId="urn:microsoft.com/office/officeart/2005/8/layout/chevron2"/>
    <dgm:cxn modelId="{1001EABB-6355-4113-9AFB-41C825067746}" type="presOf" srcId="{10CC1E0A-897B-46A5-934D-B815EDAB73CE}" destId="{25DEBD63-3C30-4F5E-B154-5739E8B8F1A6}" srcOrd="0" destOrd="2" presId="urn:microsoft.com/office/officeart/2005/8/layout/chevron2"/>
    <dgm:cxn modelId="{1765938F-FB52-4A59-9516-CF0557E03CAA}" srcId="{CF4EE061-BB34-410F-BACB-7CD7DAC9AD19}" destId="{B0A65EEE-83D8-4629-9D61-0FE2209E1A02}" srcOrd="2" destOrd="0" parTransId="{56E2FF0A-553A-4E82-8F5B-9A14AD23FED5}" sibTransId="{3395A979-420A-48E5-BE84-30CAE1F1ADA8}"/>
    <dgm:cxn modelId="{EA915A7C-ADA2-4CDF-BBA8-120C86B3958E}" type="presOf" srcId="{CF4EE061-BB34-410F-BACB-7CD7DAC9AD19}" destId="{BB82F022-33BB-4186-9F7C-797975662511}" srcOrd="0" destOrd="0" presId="urn:microsoft.com/office/officeart/2005/8/layout/chevron2"/>
    <dgm:cxn modelId="{A73AD9BF-6E19-4BD0-B235-8FAD105294C4}" type="presOf" srcId="{52796B36-BEBC-45AC-BA3E-25B3AA6E3C62}" destId="{EF021228-7E7D-4B74-9ECB-D16A5960D213}" srcOrd="0" destOrd="0" presId="urn:microsoft.com/office/officeart/2005/8/layout/chevron2"/>
    <dgm:cxn modelId="{726748F3-2709-44AF-91B5-E41DA074F214}" type="presOf" srcId="{D573EEFF-FECF-4A88-AE27-91895831AE7C}" destId="{DA960890-566A-413C-92CA-A0937C04FFF3}" srcOrd="0" destOrd="1" presId="urn:microsoft.com/office/officeart/2005/8/layout/chevron2"/>
    <dgm:cxn modelId="{DD6AC965-67DB-443F-8651-C59E45B99427}" srcId="{3CAE7BC6-F3CB-43C7-B180-014BA06BBAD3}" destId="{10CC1E0A-897B-46A5-934D-B815EDAB73CE}" srcOrd="2" destOrd="0" parTransId="{CA63ABC8-2827-4B26-96A4-A315967D1E6A}" sibTransId="{875FC5DD-05CD-44CD-BC67-0BA61CCD1E58}"/>
    <dgm:cxn modelId="{B9E29AE6-4766-4AF1-8681-ABB55B069BB6}" srcId="{3CAE7BC6-F3CB-43C7-B180-014BA06BBAD3}" destId="{4895144B-3B1F-4501-8C22-D2CB1262F17B}" srcOrd="3" destOrd="0" parTransId="{349B7800-3AE7-4EA3-8AD0-6EC3BB59E208}" sibTransId="{FC658534-7562-4375-BC94-A28B2A039169}"/>
    <dgm:cxn modelId="{7FD13A1E-8961-4370-B4E6-3B664EF6DA7E}" type="presOf" srcId="{B0A65EEE-83D8-4629-9D61-0FE2209E1A02}" destId="{DA960890-566A-413C-92CA-A0937C04FFF3}" srcOrd="0" destOrd="2" presId="urn:microsoft.com/office/officeart/2005/8/layout/chevron2"/>
    <dgm:cxn modelId="{0C52A1AA-C6A8-4DC2-8453-7ACBB8CBF667}" type="presOf" srcId="{BCD9F014-300F-4025-B828-38C1A213E11D}" destId="{C7EC7F35-A3A4-41FE-A505-0E42CC89B6B9}" srcOrd="0" destOrd="2" presId="urn:microsoft.com/office/officeart/2005/8/layout/chevron2"/>
    <dgm:cxn modelId="{984EF841-D5E1-467E-899A-0A57EEC44AF0}" srcId="{CF4EE061-BB34-410F-BACB-7CD7DAC9AD19}" destId="{91FBB971-47FF-4A2A-80A7-A664FD0B763B}" srcOrd="4" destOrd="0" parTransId="{15B3F156-C8B4-4D42-B95B-BBE4FF32C6E6}" sibTransId="{A8B0B62E-313B-42E1-AC3A-DCA67F8AFA47}"/>
    <dgm:cxn modelId="{6FE33DF4-3E48-456E-9723-F25D0866AD45}" type="presParOf" srcId="{B7F25E70-B598-4B47-BF9D-1C3317D0F6CD}" destId="{46EE840C-93FF-486E-875F-73D119C799BD}" srcOrd="0" destOrd="0" presId="urn:microsoft.com/office/officeart/2005/8/layout/chevron2"/>
    <dgm:cxn modelId="{CB585AE1-F816-45F2-9EBB-153E8D14EE87}" type="presParOf" srcId="{46EE840C-93FF-486E-875F-73D119C799BD}" destId="{3799F130-B6A8-4FEB-A85A-0670FBDFF199}" srcOrd="0" destOrd="0" presId="urn:microsoft.com/office/officeart/2005/8/layout/chevron2"/>
    <dgm:cxn modelId="{6E40FE37-FB2C-418A-9F16-C0F50CD4813C}" type="presParOf" srcId="{46EE840C-93FF-486E-875F-73D119C799BD}" destId="{25DEBD63-3C30-4F5E-B154-5739E8B8F1A6}" srcOrd="1" destOrd="0" presId="urn:microsoft.com/office/officeart/2005/8/layout/chevron2"/>
    <dgm:cxn modelId="{9CF3AAFB-B5F0-4185-8244-E4EAC0112368}" type="presParOf" srcId="{B7F25E70-B598-4B47-BF9D-1C3317D0F6CD}" destId="{E1E0D77B-F293-47E3-AC16-621C8F10DCB7}" srcOrd="1" destOrd="0" presId="urn:microsoft.com/office/officeart/2005/8/layout/chevron2"/>
    <dgm:cxn modelId="{E8BC02DB-0F23-45B7-8325-2A12951A4131}" type="presParOf" srcId="{B7F25E70-B598-4B47-BF9D-1C3317D0F6CD}" destId="{1913D8F7-BAAB-4E30-822B-FF15FE93D522}" srcOrd="2" destOrd="0" presId="urn:microsoft.com/office/officeart/2005/8/layout/chevron2"/>
    <dgm:cxn modelId="{7E418849-E907-4574-B54B-8534F8E75CFE}" type="presParOf" srcId="{1913D8F7-BAAB-4E30-822B-FF15FE93D522}" destId="{EF021228-7E7D-4B74-9ECB-D16A5960D213}" srcOrd="0" destOrd="0" presId="urn:microsoft.com/office/officeart/2005/8/layout/chevron2"/>
    <dgm:cxn modelId="{62D7FD3F-5CE1-4005-88C6-6D83B1EB9A1E}" type="presParOf" srcId="{1913D8F7-BAAB-4E30-822B-FF15FE93D522}" destId="{C7EC7F35-A3A4-41FE-A505-0E42CC89B6B9}" srcOrd="1" destOrd="0" presId="urn:microsoft.com/office/officeart/2005/8/layout/chevron2"/>
    <dgm:cxn modelId="{044B40DA-F2E0-49B1-9787-7F25F661353B}" type="presParOf" srcId="{B7F25E70-B598-4B47-BF9D-1C3317D0F6CD}" destId="{ADEEF695-03FB-4E38-A6C3-EA6CE41F44B1}" srcOrd="3" destOrd="0" presId="urn:microsoft.com/office/officeart/2005/8/layout/chevron2"/>
    <dgm:cxn modelId="{E7B19376-E32B-4EC4-9556-13471FF8E335}" type="presParOf" srcId="{B7F25E70-B598-4B47-BF9D-1C3317D0F6CD}" destId="{5FF7F4D5-8AF8-4789-B9A6-D61F1D9706FB}" srcOrd="4" destOrd="0" presId="urn:microsoft.com/office/officeart/2005/8/layout/chevron2"/>
    <dgm:cxn modelId="{2DA1370B-70D7-4FC6-830F-461DE4EBA554}" type="presParOf" srcId="{5FF7F4D5-8AF8-4789-B9A6-D61F1D9706FB}" destId="{BB82F022-33BB-4186-9F7C-797975662511}" srcOrd="0" destOrd="0" presId="urn:microsoft.com/office/officeart/2005/8/layout/chevron2"/>
    <dgm:cxn modelId="{85EBEE7E-BCFE-453D-8FA5-B4BED634FB05}" type="presParOf" srcId="{5FF7F4D5-8AF8-4789-B9A6-D61F1D9706FB}" destId="{DA960890-566A-413C-92CA-A0937C04FFF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2949099" cy="49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5" tIns="47848" rIns="95695" bIns="47848" numCol="1" anchor="t" anchorCtr="0" compatLnSpc="1">
            <a:prstTxWarp prst="textNoShape">
              <a:avLst/>
            </a:prstTxWarp>
          </a:bodyPr>
          <a:lstStyle>
            <a:lvl1pPr defTabSz="957263">
              <a:defRPr sz="1100"/>
            </a:lvl1pPr>
          </a:lstStyle>
          <a:p>
            <a:pPr>
              <a:defRPr/>
            </a:pPr>
            <a:endParaRPr lang="en-GB"/>
          </a:p>
        </p:txBody>
      </p:sp>
      <p:sp>
        <p:nvSpPr>
          <p:cNvPr id="3" name="Date Placeholder 2"/>
          <p:cNvSpPr>
            <a:spLocks noGrp="1"/>
          </p:cNvSpPr>
          <p:nvPr>
            <p:ph type="dt" sz="quarter" idx="1"/>
          </p:nvPr>
        </p:nvSpPr>
        <p:spPr bwMode="auto">
          <a:xfrm>
            <a:off x="3854928" y="0"/>
            <a:ext cx="2949099" cy="49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5" tIns="47848" rIns="95695" bIns="47848" numCol="1" anchor="t" anchorCtr="0" compatLnSpc="1">
            <a:prstTxWarp prst="textNoShape">
              <a:avLst/>
            </a:prstTxWarp>
          </a:bodyPr>
          <a:lstStyle>
            <a:lvl1pPr algn="r" defTabSz="957263">
              <a:defRPr sz="1100"/>
            </a:lvl1pPr>
          </a:lstStyle>
          <a:p>
            <a:pPr>
              <a:defRPr/>
            </a:pPr>
            <a:fld id="{D679FFEB-31FC-4E1B-92CD-F82254A9112B}" type="datetime1">
              <a:rPr lang="en-GB"/>
              <a:pPr>
                <a:defRPr/>
              </a:pPr>
              <a:t>13/11/2015</a:t>
            </a:fld>
            <a:endParaRPr lang="en-GB"/>
          </a:p>
        </p:txBody>
      </p:sp>
      <p:sp>
        <p:nvSpPr>
          <p:cNvPr id="4" name="Footer Placeholder 3"/>
          <p:cNvSpPr>
            <a:spLocks noGrp="1"/>
          </p:cNvSpPr>
          <p:nvPr>
            <p:ph type="ftr" sz="quarter" idx="2"/>
          </p:nvPr>
        </p:nvSpPr>
        <p:spPr bwMode="auto">
          <a:xfrm>
            <a:off x="1" y="9447133"/>
            <a:ext cx="2949099" cy="49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5" tIns="47848" rIns="95695" bIns="47848" numCol="1" anchor="b" anchorCtr="0" compatLnSpc="1">
            <a:prstTxWarp prst="textNoShape">
              <a:avLst/>
            </a:prstTxWarp>
          </a:bodyPr>
          <a:lstStyle>
            <a:lvl1pPr defTabSz="957263">
              <a:defRPr sz="1100"/>
            </a:lvl1pPr>
          </a:lstStyle>
          <a:p>
            <a:pPr>
              <a:defRPr/>
            </a:pPr>
            <a:endParaRPr lang="en-GB"/>
          </a:p>
        </p:txBody>
      </p:sp>
      <p:sp>
        <p:nvSpPr>
          <p:cNvPr id="5" name="Slide Number Placeholder 4"/>
          <p:cNvSpPr>
            <a:spLocks noGrp="1"/>
          </p:cNvSpPr>
          <p:nvPr>
            <p:ph type="sldNum" sz="quarter" idx="3"/>
          </p:nvPr>
        </p:nvSpPr>
        <p:spPr bwMode="auto">
          <a:xfrm>
            <a:off x="3854928" y="9447133"/>
            <a:ext cx="2949099" cy="49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5" tIns="47848" rIns="95695" bIns="47848" numCol="1" anchor="b" anchorCtr="0" compatLnSpc="1">
            <a:prstTxWarp prst="textNoShape">
              <a:avLst/>
            </a:prstTxWarp>
          </a:bodyPr>
          <a:lstStyle>
            <a:lvl1pPr algn="r" defTabSz="957263">
              <a:defRPr sz="1100"/>
            </a:lvl1pPr>
          </a:lstStyle>
          <a:p>
            <a:pPr>
              <a:defRPr/>
            </a:pPr>
            <a:fld id="{6A905C1D-784B-4460-A216-656A4DC4342B}" type="slidenum">
              <a:rPr lang="en-GB"/>
              <a:pPr>
                <a:defRPr/>
              </a:pPr>
              <a:t>‹#›</a:t>
            </a:fld>
            <a:endParaRPr lang="en-GB"/>
          </a:p>
        </p:txBody>
      </p:sp>
    </p:spTree>
    <p:extLst>
      <p:ext uri="{BB962C8B-B14F-4D97-AF65-F5344CB8AC3E}">
        <p14:creationId xmlns:p14="http://schemas.microsoft.com/office/powerpoint/2010/main" val="1979147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2949099" cy="49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5" tIns="47848" rIns="95695" bIns="47848" numCol="1" anchor="t" anchorCtr="0" compatLnSpc="1">
            <a:prstTxWarp prst="textNoShape">
              <a:avLst/>
            </a:prstTxWarp>
          </a:bodyPr>
          <a:lstStyle>
            <a:lvl1pPr defTabSz="957263">
              <a:defRPr sz="1100"/>
            </a:lvl1pPr>
          </a:lstStyle>
          <a:p>
            <a:pPr>
              <a:defRPr/>
            </a:pPr>
            <a:endParaRPr lang="en-GB"/>
          </a:p>
        </p:txBody>
      </p:sp>
      <p:sp>
        <p:nvSpPr>
          <p:cNvPr id="3" name="Date Placeholder 2"/>
          <p:cNvSpPr>
            <a:spLocks noGrp="1"/>
          </p:cNvSpPr>
          <p:nvPr>
            <p:ph type="dt" idx="1"/>
          </p:nvPr>
        </p:nvSpPr>
        <p:spPr bwMode="auto">
          <a:xfrm>
            <a:off x="3854928" y="0"/>
            <a:ext cx="2949099" cy="49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5" tIns="47848" rIns="95695" bIns="47848" numCol="1" anchor="t" anchorCtr="0" compatLnSpc="1">
            <a:prstTxWarp prst="textNoShape">
              <a:avLst/>
            </a:prstTxWarp>
          </a:bodyPr>
          <a:lstStyle>
            <a:lvl1pPr algn="r" defTabSz="957263">
              <a:defRPr sz="1100"/>
            </a:lvl1pPr>
          </a:lstStyle>
          <a:p>
            <a:pPr>
              <a:defRPr/>
            </a:pPr>
            <a:fld id="{55031171-8FA6-45B4-9DE3-CD8A2D951FB9}" type="datetime1">
              <a:rPr lang="en-US"/>
              <a:pPr>
                <a:defRPr/>
              </a:pPr>
              <a:t>11/13/2015</a:t>
            </a:fld>
            <a:endParaRPr lang="en-US"/>
          </a:p>
        </p:txBody>
      </p:sp>
      <p:sp>
        <p:nvSpPr>
          <p:cNvPr id="4" name="Slide Image Placeholder 3"/>
          <p:cNvSpPr>
            <a:spLocks noGrp="1" noRot="1" noChangeAspect="1"/>
          </p:cNvSpPr>
          <p:nvPr>
            <p:ph type="sldImg" idx="2"/>
          </p:nvPr>
        </p:nvSpPr>
        <p:spPr bwMode="auto">
          <a:xfrm>
            <a:off x="712788" y="747713"/>
            <a:ext cx="5383212" cy="37274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5695" tIns="47848" rIns="95695" bIns="47848"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bwMode="auto">
          <a:xfrm>
            <a:off x="677389" y="4720391"/>
            <a:ext cx="5450836" cy="44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5" tIns="47848" rIns="95695" bIns="47848" numCol="1" anchor="t" anchorCtr="0" compatLnSpc="1">
            <a:prstTxWarp prst="textNoShape">
              <a:avLst/>
            </a:prstTxWarp>
          </a:bodyPr>
          <a:lstStyle/>
          <a:p>
            <a:pPr lvl="0"/>
            <a:r>
              <a:rPr lang="ga-IE" noProof="0" smtClean="0"/>
              <a:t>Click to edit Master text styles</a:t>
            </a:r>
          </a:p>
          <a:p>
            <a:pPr lvl="1"/>
            <a:r>
              <a:rPr lang="ga-IE" noProof="0" smtClean="0"/>
              <a:t>Second level</a:t>
            </a:r>
          </a:p>
          <a:p>
            <a:pPr lvl="2"/>
            <a:r>
              <a:rPr lang="ga-IE" noProof="0" smtClean="0"/>
              <a:t>Third level</a:t>
            </a:r>
          </a:p>
          <a:p>
            <a:pPr lvl="3"/>
            <a:r>
              <a:rPr lang="ga-IE" noProof="0" smtClean="0"/>
              <a:t>Fourth level</a:t>
            </a:r>
          </a:p>
          <a:p>
            <a:pPr lvl="4"/>
            <a:r>
              <a:rPr lang="ga-IE" noProof="0" smtClean="0"/>
              <a:t>Fifth level</a:t>
            </a:r>
            <a:endParaRPr lang="en-US" noProof="0" smtClean="0"/>
          </a:p>
        </p:txBody>
      </p:sp>
      <p:sp>
        <p:nvSpPr>
          <p:cNvPr id="6" name="Footer Placeholder 5"/>
          <p:cNvSpPr>
            <a:spLocks noGrp="1"/>
          </p:cNvSpPr>
          <p:nvPr>
            <p:ph type="ftr" sz="quarter" idx="4"/>
          </p:nvPr>
        </p:nvSpPr>
        <p:spPr bwMode="auto">
          <a:xfrm>
            <a:off x="1" y="9447133"/>
            <a:ext cx="2949099" cy="49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5" tIns="47848" rIns="95695" bIns="47848" numCol="1" anchor="b" anchorCtr="0" compatLnSpc="1">
            <a:prstTxWarp prst="textNoShape">
              <a:avLst/>
            </a:prstTxWarp>
          </a:bodyPr>
          <a:lstStyle>
            <a:lvl1pPr defTabSz="957263">
              <a:defRPr sz="1100"/>
            </a:lvl1pPr>
          </a:lstStyle>
          <a:p>
            <a:pPr>
              <a:defRPr/>
            </a:pPr>
            <a:endParaRPr lang="en-GB"/>
          </a:p>
        </p:txBody>
      </p:sp>
      <p:sp>
        <p:nvSpPr>
          <p:cNvPr id="7" name="Slide Number Placeholder 6"/>
          <p:cNvSpPr>
            <a:spLocks noGrp="1"/>
          </p:cNvSpPr>
          <p:nvPr>
            <p:ph type="sldNum" sz="quarter" idx="5"/>
          </p:nvPr>
        </p:nvSpPr>
        <p:spPr bwMode="auto">
          <a:xfrm>
            <a:off x="3854928" y="9447133"/>
            <a:ext cx="2949099" cy="49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95" tIns="47848" rIns="95695" bIns="47848" numCol="1" anchor="b" anchorCtr="0" compatLnSpc="1">
            <a:prstTxWarp prst="textNoShape">
              <a:avLst/>
            </a:prstTxWarp>
          </a:bodyPr>
          <a:lstStyle>
            <a:lvl1pPr algn="r" defTabSz="957263">
              <a:defRPr sz="1100"/>
            </a:lvl1pPr>
          </a:lstStyle>
          <a:p>
            <a:pPr>
              <a:defRPr/>
            </a:pPr>
            <a:fld id="{F2B9E9BB-3399-4131-B0C5-067AD8F25ED9}" type="slidenum">
              <a:rPr lang="en-US"/>
              <a:pPr>
                <a:defRPr/>
              </a:pPr>
              <a:t>‹#›</a:t>
            </a:fld>
            <a:endParaRPr lang="en-US"/>
          </a:p>
        </p:txBody>
      </p:sp>
    </p:spTree>
    <p:extLst>
      <p:ext uri="{BB962C8B-B14F-4D97-AF65-F5344CB8AC3E}">
        <p14:creationId xmlns:p14="http://schemas.microsoft.com/office/powerpoint/2010/main" val="144933471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F2B9E9BB-3399-4131-B0C5-067AD8F25ED9}" type="slidenum">
              <a:rPr lang="en-US" smtClean="0"/>
              <a:pPr>
                <a:defRPr/>
              </a:pPr>
              <a:t>3</a:t>
            </a:fld>
            <a:endParaRPr lang="en-US"/>
          </a:p>
        </p:txBody>
      </p:sp>
    </p:spTree>
    <p:extLst>
      <p:ext uri="{BB962C8B-B14F-4D97-AF65-F5344CB8AC3E}">
        <p14:creationId xmlns:p14="http://schemas.microsoft.com/office/powerpoint/2010/main" val="974653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EF3C583-0237-43C3-BA79-899E722482D5}" type="slidenum">
              <a:rPr lang="en-IE" smtClean="0">
                <a:solidFill>
                  <a:prstClr val="black"/>
                </a:solidFill>
              </a:rPr>
              <a:pPr/>
              <a:t>24</a:t>
            </a:fld>
            <a:endParaRPr lang="en-IE">
              <a:solidFill>
                <a:prstClr val="black"/>
              </a:solidFill>
            </a:endParaRPr>
          </a:p>
        </p:txBody>
      </p:sp>
    </p:spTree>
    <p:extLst>
      <p:ext uri="{BB962C8B-B14F-4D97-AF65-F5344CB8AC3E}">
        <p14:creationId xmlns:p14="http://schemas.microsoft.com/office/powerpoint/2010/main" val="270746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Something we can pretty</a:t>
            </a:r>
            <a:r>
              <a:rPr lang="en-US" baseline="0" dirty="0" smtClean="0"/>
              <a:t> certainly rule out – i.e. a coalition that straddles the left-right divide</a:t>
            </a:r>
          </a:p>
          <a:p>
            <a:endParaRPr lang="en-US" baseline="0" dirty="0" smtClean="0"/>
          </a:p>
        </p:txBody>
      </p:sp>
      <p:sp>
        <p:nvSpPr>
          <p:cNvPr id="4" name="Slide Number Placeholder 3"/>
          <p:cNvSpPr>
            <a:spLocks noGrp="1"/>
          </p:cNvSpPr>
          <p:nvPr>
            <p:ph type="sldNum" sz="quarter" idx="10"/>
          </p:nvPr>
        </p:nvSpPr>
        <p:spPr/>
        <p:txBody>
          <a:bodyPr/>
          <a:lstStyle/>
          <a:p>
            <a:fld id="{A76D3D8D-B7B7-594A-8688-6BB8F1DEC873}"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985466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given what’s happened in Greece and Portugal (and like to happen in Spain) in terms of the swing to anti-austerity forced what scope for a swing to the left in Ireland in 2016?</a:t>
            </a:r>
            <a:endParaRPr lang="en-US" dirty="0" smtClean="0"/>
          </a:p>
          <a:p>
            <a:endParaRPr lang="en-US" dirty="0" smtClean="0"/>
          </a:p>
          <a:p>
            <a:r>
              <a:rPr lang="en-US" dirty="0" err="1" smtClean="0"/>
              <a:t>Syriza</a:t>
            </a:r>
            <a:r>
              <a:rPr lang="en-US" dirty="0" smtClean="0"/>
              <a:t> – Alexis </a:t>
            </a:r>
            <a:r>
              <a:rPr lang="en-US" dirty="0" err="1" smtClean="0"/>
              <a:t>Tsipras</a:t>
            </a:r>
            <a:r>
              <a:rPr lang="en-US" dirty="0" smtClean="0"/>
              <a:t> </a:t>
            </a:r>
          </a:p>
          <a:p>
            <a:r>
              <a:rPr lang="en-US" dirty="0" smtClean="0"/>
              <a:t>Jeremy </a:t>
            </a:r>
            <a:r>
              <a:rPr lang="en-US" dirty="0" err="1" smtClean="0"/>
              <a:t>Corbyn</a:t>
            </a:r>
            <a:endParaRPr lang="en-US" dirty="0" smtClean="0"/>
          </a:p>
          <a:p>
            <a:endParaRPr lang="en-US" dirty="0"/>
          </a:p>
        </p:txBody>
      </p:sp>
      <p:sp>
        <p:nvSpPr>
          <p:cNvPr id="4" name="Slide Number Placeholder 3"/>
          <p:cNvSpPr>
            <a:spLocks noGrp="1"/>
          </p:cNvSpPr>
          <p:nvPr>
            <p:ph type="sldNum" sz="quarter" idx="10"/>
          </p:nvPr>
        </p:nvSpPr>
        <p:spPr/>
        <p:txBody>
          <a:bodyPr/>
          <a:lstStyle/>
          <a:p>
            <a:fld id="{A76D3D8D-B7B7-594A-8688-6BB8F1DEC873}"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398692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international Great Recession has impacted dramatically on the politics of a number of Europe’s democracies, with many observers seeing the recent Greek election result as a harbinger of things to come elsewhere. Attention is now focused on the next Irish election, which must occur no later than spring 2016, but may happen sooner.</a:t>
            </a:r>
            <a:endParaRPr lang="en-I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p>
          <a:p>
            <a:endParaRPr lang="en-US" dirty="0" smtClean="0"/>
          </a:p>
          <a:p>
            <a:r>
              <a:rPr lang="en-US" dirty="0" smtClean="0"/>
              <a:t>Last election on 25 Feb 2011</a:t>
            </a:r>
            <a:endParaRPr lang="en-US" dirty="0"/>
          </a:p>
        </p:txBody>
      </p:sp>
      <p:sp>
        <p:nvSpPr>
          <p:cNvPr id="4" name="Slide Number Placeholder 3"/>
          <p:cNvSpPr>
            <a:spLocks noGrp="1"/>
          </p:cNvSpPr>
          <p:nvPr>
            <p:ph type="sldNum" sz="quarter" idx="10"/>
          </p:nvPr>
        </p:nvSpPr>
        <p:spPr/>
        <p:txBody>
          <a:bodyPr/>
          <a:lstStyle/>
          <a:p>
            <a:fld id="{F1F89960-F1DB-F04C-86E4-8AD45FBBD05F}"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172655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2011 Irish general election, held right in the heat of the country’s economic collapse, was one of the most dramatic ever witnessed: in all the established democracies only two other elections (the Italian election of 1994 and the Dutch election of 2002) have surpassed it in terms of ‘aggregate volatility’ (a commonly used measure of the extent of vote change in established democracies).</a:t>
            </a:r>
            <a:r>
              <a:rPr lang="en-IE" dirty="0" smtClean="0">
                <a:effectLst/>
              </a:rPr>
              <a:t> </a:t>
            </a:r>
          </a:p>
          <a:p>
            <a:r>
              <a:rPr lang="en-US" sz="1200" kern="1200" dirty="0" smtClean="0">
                <a:solidFill>
                  <a:schemeClr val="tx1"/>
                </a:solidFill>
                <a:effectLst/>
                <a:latin typeface="+mn-lt"/>
                <a:ea typeface="+mn-ea"/>
                <a:cs typeface="+mn-cs"/>
              </a:rPr>
              <a:t>In comparative terms </a:t>
            </a:r>
            <a:r>
              <a:rPr lang="en-US" sz="1200" kern="1200" dirty="0" err="1" smtClean="0">
                <a:solidFill>
                  <a:schemeClr val="tx1"/>
                </a:solidFill>
                <a:effectLst/>
                <a:latin typeface="+mn-lt"/>
                <a:ea typeface="+mn-ea"/>
                <a:cs typeface="+mn-cs"/>
              </a:rPr>
              <a:t>Fianna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Fáil’s</a:t>
            </a:r>
            <a:r>
              <a:rPr lang="en-US" sz="1200" kern="1200" dirty="0" smtClean="0">
                <a:solidFill>
                  <a:schemeClr val="tx1"/>
                </a:solidFill>
                <a:effectLst/>
                <a:latin typeface="+mn-lt"/>
                <a:ea typeface="+mn-ea"/>
                <a:cs typeface="+mn-cs"/>
              </a:rPr>
              <a:t> defeat was among the largest experienced by a major party in the history of parliamentary democracy. It went from being the largest party in the state (a position it had held since 1932 – see Figure 1) to being a bit player in Irish political life; it had never received so few seats (12% in the lower house, or </a:t>
            </a:r>
            <a:r>
              <a:rPr lang="en-US" sz="1200" kern="1200" dirty="0" err="1" smtClean="0">
                <a:solidFill>
                  <a:schemeClr val="tx1"/>
                </a:solidFill>
                <a:effectLst/>
                <a:latin typeface="+mn-lt"/>
                <a:ea typeface="+mn-ea"/>
                <a:cs typeface="+mn-cs"/>
              </a:rPr>
              <a:t>Dáil</a:t>
            </a:r>
            <a:r>
              <a:rPr lang="en-US" sz="1200" kern="1200" dirty="0" smtClean="0">
                <a:solidFill>
                  <a:schemeClr val="tx1"/>
                </a:solidFill>
                <a:effectLst/>
                <a:latin typeface="+mn-lt"/>
                <a:ea typeface="+mn-ea"/>
                <a:cs typeface="+mn-cs"/>
              </a:rPr>
              <a:t>) or such a small vote share (17.4%).</a:t>
            </a:r>
            <a:r>
              <a:rPr lang="en-IE" dirty="0" smtClean="0">
                <a:effectLst/>
              </a:rPr>
              <a:t> </a:t>
            </a:r>
          </a:p>
          <a:p>
            <a:endParaRPr lang="en-IE" dirty="0" smtClean="0">
              <a:effectLst/>
            </a:endParaRPr>
          </a:p>
          <a:p>
            <a:r>
              <a:rPr lang="en-IE" dirty="0" smtClean="0">
                <a:effectLst/>
              </a:rPr>
              <a:t>And, yet</a:t>
            </a:r>
            <a:r>
              <a:rPr lang="is-IS" dirty="0" smtClean="0">
                <a:effectLst/>
              </a:rPr>
              <a:t>…. </a:t>
            </a:r>
            <a:r>
              <a:rPr lang="en-US" dirty="0" smtClean="0">
                <a:effectLst/>
              </a:rPr>
              <a:t>M</a:t>
            </a:r>
            <a:r>
              <a:rPr lang="is-IS" dirty="0" smtClean="0">
                <a:effectLst/>
              </a:rPr>
              <a:t>uch remained the same:</a:t>
            </a:r>
          </a:p>
          <a:p>
            <a:pPr marL="171450" indent="-171450">
              <a:buFontTx/>
              <a:buChar char="-"/>
            </a:pPr>
            <a:r>
              <a:rPr lang="is-IS" baseline="0" dirty="0" smtClean="0">
                <a:effectLst/>
              </a:rPr>
              <a:t>No new parties</a:t>
            </a:r>
          </a:p>
          <a:p>
            <a:pPr marL="171450" indent="-171450">
              <a:buFontTx/>
              <a:buChar char="-"/>
            </a:pPr>
            <a:r>
              <a:rPr lang="is-IS" baseline="0" dirty="0" smtClean="0">
                <a:effectLst/>
              </a:rPr>
              <a:t>FG, FF and Lab won the same share of the seats (133) that they’d won in 2002</a:t>
            </a:r>
          </a:p>
          <a:p>
            <a:pPr marL="171450" indent="-171450">
              <a:buFontTx/>
              <a:buChar char="-"/>
            </a:pPr>
            <a:endParaRPr lang="is-IS" baseline="0" dirty="0" smtClean="0">
              <a:effectLst/>
            </a:endParaRPr>
          </a:p>
          <a:p>
            <a:pPr marL="0" indent="0">
              <a:buFontTx/>
              <a:buNone/>
            </a:pPr>
            <a:r>
              <a:rPr lang="is-IS" baseline="0" dirty="0" smtClean="0">
                <a:effectLst/>
              </a:rPr>
              <a:t>So, already can see something about Irish politics – an inate conservatism....</a:t>
            </a:r>
            <a:endParaRPr lang="en-US" dirty="0"/>
          </a:p>
        </p:txBody>
      </p:sp>
      <p:sp>
        <p:nvSpPr>
          <p:cNvPr id="4" name="Slide Number Placeholder 3"/>
          <p:cNvSpPr>
            <a:spLocks noGrp="1"/>
          </p:cNvSpPr>
          <p:nvPr>
            <p:ph type="sldNum" sz="quarter" idx="10"/>
          </p:nvPr>
        </p:nvSpPr>
        <p:spPr/>
        <p:txBody>
          <a:bodyPr/>
          <a:lstStyle/>
          <a:p>
            <a:fld id="{F1F89960-F1DB-F04C-86E4-8AD45FBBD05F}"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296268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this be about to change?</a:t>
            </a:r>
          </a:p>
          <a:p>
            <a:endParaRPr lang="en-US" dirty="0" smtClean="0"/>
          </a:p>
          <a:p>
            <a:r>
              <a:rPr lang="en-US" dirty="0" smtClean="0"/>
              <a:t>Despite the pick up in the economy, the government remains unpopular.  Could Irish voter</a:t>
            </a:r>
            <a:r>
              <a:rPr lang="en-US" baseline="0" dirty="0" smtClean="0"/>
              <a:t>s be about to fling the government out of office</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A76D3D8D-B7B7-594A-8688-6BB8F1DEC873}"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546160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get to excited – look at the poll trends (in terms of poll of polls)</a:t>
            </a:r>
          </a:p>
          <a:p>
            <a:pPr marL="171450" indent="-171450">
              <a:buFontTx/>
              <a:buChar char="-"/>
            </a:pPr>
            <a:r>
              <a:rPr lang="en-US" dirty="0" smtClean="0"/>
              <a:t>Lab definitely down</a:t>
            </a:r>
          </a:p>
          <a:p>
            <a:pPr marL="171450" indent="-171450">
              <a:buFontTx/>
              <a:buChar char="-"/>
            </a:pPr>
            <a:r>
              <a:rPr lang="en-US" dirty="0" smtClean="0"/>
              <a:t>But FF looking healthier</a:t>
            </a:r>
          </a:p>
          <a:p>
            <a:pPr marL="171450" indent="-171450">
              <a:buFontTx/>
              <a:buChar char="-"/>
            </a:pPr>
            <a:r>
              <a:rPr lang="en-US" dirty="0" smtClean="0"/>
              <a:t>FG certainly back to their more normal vote</a:t>
            </a:r>
            <a:r>
              <a:rPr lang="en-US" baseline="0" dirty="0" smtClean="0"/>
              <a:t> trends</a:t>
            </a:r>
          </a:p>
          <a:p>
            <a:pPr marL="171450" indent="-171450">
              <a:buFontTx/>
              <a:buChar char="-"/>
            </a:pPr>
            <a:endParaRPr lang="en-US" baseline="0" dirty="0" smtClean="0"/>
          </a:p>
          <a:p>
            <a:pPr marL="171450" indent="-171450">
              <a:buFontTx/>
              <a:buChar char="-"/>
            </a:pPr>
            <a:r>
              <a:rPr lang="en-US" baseline="0" dirty="0" smtClean="0"/>
              <a:t>SF double its 2011 result (9.9%)</a:t>
            </a:r>
          </a:p>
          <a:p>
            <a:pPr marL="171450" indent="-171450">
              <a:buFontTx/>
              <a:buChar char="-"/>
            </a:pPr>
            <a:r>
              <a:rPr lang="en-US" baseline="0" dirty="0" smtClean="0"/>
              <a:t>Others v popular – but not as possible as they were a few months ago</a:t>
            </a:r>
            <a:endParaRPr lang="en-US" dirty="0"/>
          </a:p>
        </p:txBody>
      </p:sp>
      <p:sp>
        <p:nvSpPr>
          <p:cNvPr id="4" name="Slide Number Placeholder 3"/>
          <p:cNvSpPr>
            <a:spLocks noGrp="1"/>
          </p:cNvSpPr>
          <p:nvPr>
            <p:ph type="sldNum" sz="quarter" idx="10"/>
          </p:nvPr>
        </p:nvSpPr>
        <p:spPr/>
        <p:txBody>
          <a:bodyPr/>
          <a:lstStyle/>
          <a:p>
            <a:fld id="{A76D3D8D-B7B7-594A-8688-6BB8F1DEC873}"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614518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Tracking the trends</a:t>
            </a:r>
            <a:r>
              <a:rPr lang="en-US" baseline="0" dirty="0" smtClean="0"/>
              <a:t> over time</a:t>
            </a:r>
            <a:r>
              <a:rPr lang="is-IS" baseline="0" dirty="0" smtClean="0"/>
              <a:t>…..</a:t>
            </a:r>
          </a:p>
          <a:p>
            <a:pPr marL="171450" indent="-171450">
              <a:buFontTx/>
              <a:buChar char="-"/>
            </a:pPr>
            <a:r>
              <a:rPr lang="is-IS" baseline="0" dirty="0" smtClean="0"/>
              <a:t>Biggest drop for FF was in early part of the government, started to stability around 2013 and picking up in recent months</a:t>
            </a:r>
          </a:p>
          <a:p>
            <a:pPr marL="171450" indent="-171450">
              <a:buFontTx/>
              <a:buChar char="-"/>
            </a:pPr>
            <a:r>
              <a:rPr lang="is-IS" baseline="0" dirty="0" smtClean="0"/>
              <a:t>Lab: steady decline to 2014, and then pretty level since (leadership change made no difference). Not far off the magix 10% threshold</a:t>
            </a:r>
          </a:p>
          <a:p>
            <a:pPr marL="171450" indent="-171450">
              <a:buFontTx/>
              <a:buChar char="-"/>
            </a:pPr>
            <a:r>
              <a:rPr lang="is-IS" baseline="0" dirty="0" smtClean="0"/>
              <a:t>FF: biggest growth in early years of the government; pretty flat since</a:t>
            </a:r>
          </a:p>
          <a:p>
            <a:pPr marL="171450" indent="-171450">
              <a:buFontTx/>
              <a:buChar char="-"/>
            </a:pPr>
            <a:r>
              <a:rPr lang="is-IS" baseline="0" dirty="0" smtClean="0"/>
              <a:t>SF: biggest leap in first 18 months of government, and another small jump around the time of the locals; but pretty flat after that, and now trending slightly downwards</a:t>
            </a:r>
          </a:p>
          <a:p>
            <a:pPr marL="171450" indent="-171450">
              <a:buFontTx/>
              <a:buChar char="-"/>
            </a:pPr>
            <a:r>
              <a:rPr lang="is-IS" baseline="0" dirty="0" smtClean="0"/>
              <a:t>Others: pretty steady rise till about a year ago, and now pretty flat.</a:t>
            </a:r>
          </a:p>
          <a:p>
            <a:pPr marL="171450" indent="-171450">
              <a:buFontTx/>
              <a:buChar char="-"/>
            </a:pPr>
            <a:endParaRPr lang="is-IS" baseline="0" dirty="0" smtClean="0"/>
          </a:p>
          <a:p>
            <a:pPr marL="0" indent="0">
              <a:buFontTx/>
              <a:buNone/>
            </a:pPr>
            <a:endParaRPr lang="is-IS" baseline="0" dirty="0" smtClean="0"/>
          </a:p>
        </p:txBody>
      </p:sp>
      <p:sp>
        <p:nvSpPr>
          <p:cNvPr id="4" name="Slide Number Placeholder 3"/>
          <p:cNvSpPr>
            <a:spLocks noGrp="1"/>
          </p:cNvSpPr>
          <p:nvPr>
            <p:ph type="sldNum" sz="quarter" idx="10"/>
          </p:nvPr>
        </p:nvSpPr>
        <p:spPr/>
        <p:txBody>
          <a:bodyPr/>
          <a:lstStyle/>
          <a:p>
            <a:fld id="{A76D3D8D-B7B7-594A-8688-6BB8F1DEC873}"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510518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aseline="0" dirty="0" smtClean="0"/>
              <a:t>Hard to say much about ‘Others’ because too diverse a group</a:t>
            </a:r>
          </a:p>
          <a:p>
            <a:endParaRPr lang="is-IS" baseline="0" dirty="0" smtClean="0"/>
          </a:p>
          <a:p>
            <a:pPr marL="171450" indent="-171450">
              <a:buFont typeface="Arial"/>
              <a:buChar char="•"/>
            </a:pPr>
            <a:r>
              <a:rPr lang="is-IS" baseline="0" dirty="0" smtClean="0"/>
              <a:t>Sorry history – United Left Alliance after 2011</a:t>
            </a:r>
          </a:p>
          <a:p>
            <a:pPr marL="171450" indent="-171450">
              <a:buFont typeface="Arial"/>
              <a:buChar char="•"/>
            </a:pPr>
            <a:r>
              <a:rPr lang="is-IS" baseline="0" dirty="0" smtClean="0"/>
              <a:t>Now AAA-PBP</a:t>
            </a:r>
          </a:p>
          <a:p>
            <a:pPr marL="171450" indent="-171450">
              <a:buFont typeface="Arial"/>
              <a:buChar char="•"/>
            </a:pPr>
            <a:r>
              <a:rPr lang="is-IS" baseline="0" dirty="0" smtClean="0"/>
              <a:t>The fight over whether to include SF in an elections transfers deal</a:t>
            </a:r>
          </a:p>
          <a:p>
            <a:pPr marL="171450" indent="-171450">
              <a:buFont typeface="Arial"/>
              <a:buChar char="•"/>
            </a:pPr>
            <a:endParaRPr lang="is-IS" baseline="0" dirty="0" smtClean="0"/>
          </a:p>
          <a:p>
            <a:pPr marL="171450" indent="-171450">
              <a:buFont typeface="Arial"/>
              <a:buChar char="•"/>
            </a:pPr>
            <a:r>
              <a:rPr lang="is-IS" baseline="0" dirty="0" smtClean="0"/>
              <a:t>Even in the case of the more moderate left SDs, can’t agree on a leader....</a:t>
            </a:r>
          </a:p>
          <a:p>
            <a:endParaRPr lang="en-US" dirty="0"/>
          </a:p>
        </p:txBody>
      </p:sp>
      <p:sp>
        <p:nvSpPr>
          <p:cNvPr id="4" name="Slide Number Placeholder 3"/>
          <p:cNvSpPr>
            <a:spLocks noGrp="1"/>
          </p:cNvSpPr>
          <p:nvPr>
            <p:ph type="sldNum" sz="quarter" idx="10"/>
          </p:nvPr>
        </p:nvSpPr>
        <p:spPr/>
        <p:txBody>
          <a:bodyPr/>
          <a:lstStyle/>
          <a:p>
            <a:fld id="{A76D3D8D-B7B7-594A-8688-6BB8F1DEC873}"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359568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that leaves us with a straightforward</a:t>
            </a:r>
            <a:r>
              <a:rPr lang="en-US" baseline="0" dirty="0" smtClean="0"/>
              <a:t> choice between</a:t>
            </a:r>
          </a:p>
          <a:p>
            <a:pPr marL="171450" indent="-171450">
              <a:buFontTx/>
              <a:buChar char="-"/>
            </a:pPr>
            <a:r>
              <a:rPr lang="en-US" baseline="0" dirty="0" smtClean="0"/>
              <a:t>Some variant of current government, or</a:t>
            </a:r>
          </a:p>
          <a:p>
            <a:pPr marL="171450" indent="-171450">
              <a:buFontTx/>
              <a:buChar char="-"/>
            </a:pPr>
            <a:r>
              <a:rPr lang="en-US" baseline="0" dirty="0" smtClean="0"/>
              <a:t>A coalition based around SF</a:t>
            </a:r>
          </a:p>
          <a:p>
            <a:pPr marL="171450" indent="-171450">
              <a:buFontTx/>
              <a:buChar char="-"/>
            </a:pPr>
            <a:endParaRPr lang="en-US" baseline="0" dirty="0" smtClean="0"/>
          </a:p>
          <a:p>
            <a:pPr marL="0" indent="0">
              <a:buFontTx/>
              <a:buNone/>
            </a:pPr>
            <a:r>
              <a:rPr lang="en-US" baseline="0" dirty="0" smtClean="0"/>
              <a:t>What’s the </a:t>
            </a:r>
            <a:r>
              <a:rPr lang="en-US" baseline="0" dirty="0" err="1" smtClean="0"/>
              <a:t>potnetial</a:t>
            </a:r>
            <a:r>
              <a:rPr lang="en-US" baseline="0" dirty="0" smtClean="0"/>
              <a:t> for SF to emulate </a:t>
            </a:r>
            <a:r>
              <a:rPr lang="en-US" baseline="0" dirty="0" err="1" smtClean="0"/>
              <a:t>Syriza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76D3D8D-B7B7-594A-8688-6BB8F1DEC873}"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873704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baseline="0" dirty="0" smtClean="0">
                <a:solidFill>
                  <a:schemeClr val="tx1"/>
                </a:solidFill>
                <a:latin typeface="+mn-lt"/>
                <a:ea typeface="ＭＳ Ｐゴシック" charset="-128"/>
                <a:cs typeface="ＭＳ Ｐゴシック" charset="-128"/>
              </a:rPr>
              <a:t>Interestingly, those who study this type of data used to think that by the time people got to age 65, they would not advance very much in terms of longevity because there is only so long that a human body can live. Every generation of scientists says the same thing, and every generation of scientists has been wrong during the 20th century. The consistent increase in longevity is essentially linear.</a:t>
            </a:r>
          </a:p>
          <a:p>
            <a:endParaRPr lang="en-IE" sz="1200" b="0" i="0" u="none" strike="noStrike" kern="1200" baseline="0" dirty="0" smtClean="0">
              <a:solidFill>
                <a:schemeClr val="tx1"/>
              </a:solidFill>
              <a:latin typeface="+mn-lt"/>
              <a:ea typeface="ＭＳ Ｐゴシック" charset="-128"/>
            </a:endParaRPr>
          </a:p>
          <a:p>
            <a:r>
              <a:rPr lang="en-IE" sz="1200" b="0" i="0" u="none" strike="noStrike" kern="1200" baseline="0" dirty="0" smtClean="0">
                <a:solidFill>
                  <a:schemeClr val="tx1"/>
                </a:solidFill>
                <a:latin typeface="+mn-lt"/>
                <a:ea typeface="ＭＳ Ｐゴシック" charset="-128"/>
              </a:rPr>
              <a:t>Large difference between Healthy and Wealthy and Poor and Unhealthy. Down not to genetics but lifestyle (education, diet exercise) shows no sign of </a:t>
            </a:r>
            <a:r>
              <a:rPr lang="en-IE" sz="1200" b="0" i="0" u="none" strike="noStrike" kern="1200" baseline="0" dirty="0" err="1" smtClean="0">
                <a:solidFill>
                  <a:schemeClr val="tx1"/>
                </a:solidFill>
                <a:latin typeface="+mn-lt"/>
                <a:ea typeface="ＭＳ Ｐゴシック" charset="-128"/>
              </a:rPr>
              <a:t>dimishing</a:t>
            </a:r>
            <a:r>
              <a:rPr lang="en-IE" sz="1200" b="0" i="0" u="none" strike="noStrike" kern="1200" baseline="0" dirty="0" smtClean="0">
                <a:solidFill>
                  <a:schemeClr val="tx1"/>
                </a:solidFill>
                <a:latin typeface="+mn-lt"/>
                <a:ea typeface="ＭＳ Ｐゴシック" charset="-128"/>
              </a:rPr>
              <a:t>. </a:t>
            </a:r>
            <a:endParaRPr lang="en-IE" dirty="0"/>
          </a:p>
        </p:txBody>
      </p:sp>
      <p:sp>
        <p:nvSpPr>
          <p:cNvPr id="4" name="Slide Number Placeholder 3"/>
          <p:cNvSpPr>
            <a:spLocks noGrp="1"/>
          </p:cNvSpPr>
          <p:nvPr>
            <p:ph type="sldNum" sz="quarter" idx="10"/>
          </p:nvPr>
        </p:nvSpPr>
        <p:spPr/>
        <p:txBody>
          <a:bodyPr/>
          <a:lstStyle/>
          <a:p>
            <a:pPr>
              <a:defRPr/>
            </a:pPr>
            <a:fld id="{F2B9E9BB-3399-4131-B0C5-067AD8F25ED9}" type="slidenum">
              <a:rPr lang="en-US" smtClean="0"/>
              <a:pPr>
                <a:defRPr/>
              </a:pPr>
              <a:t>4</a:t>
            </a:fld>
            <a:endParaRPr lang="en-US"/>
          </a:p>
        </p:txBody>
      </p:sp>
    </p:spTree>
    <p:extLst>
      <p:ext uri="{BB962C8B-B14F-4D97-AF65-F5344CB8AC3E}">
        <p14:creationId xmlns:p14="http://schemas.microsoft.com/office/powerpoint/2010/main" val="3639538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already seen how in recent opinion polls SF appears to be </a:t>
            </a:r>
            <a:r>
              <a:rPr lang="en-US" dirty="0" err="1" smtClean="0"/>
              <a:t>flatlining</a:t>
            </a:r>
            <a:r>
              <a:rPr lang="en-US" dirty="0" smtClean="0"/>
              <a:t>.</a:t>
            </a:r>
          </a:p>
          <a:p>
            <a:endParaRPr lang="en-US" dirty="0" smtClean="0"/>
          </a:p>
          <a:p>
            <a:r>
              <a:rPr lang="en-US" dirty="0" smtClean="0"/>
              <a:t>Another</a:t>
            </a:r>
            <a:r>
              <a:rPr lang="en-US" baseline="0" dirty="0" smtClean="0"/>
              <a:t> feature about SF’s poll trends is that they tend to </a:t>
            </a:r>
            <a:r>
              <a:rPr lang="en-US" baseline="0" dirty="0" err="1" smtClean="0"/>
              <a:t>exagerate</a:t>
            </a:r>
            <a:r>
              <a:rPr lang="en-US" baseline="0" dirty="0" smtClean="0"/>
              <a:t> their true support</a:t>
            </a:r>
          </a:p>
          <a:p>
            <a:pPr marL="171450" indent="-171450">
              <a:buFontTx/>
              <a:buChar char="-"/>
            </a:pPr>
            <a:r>
              <a:rPr lang="en-US" baseline="0" dirty="0" smtClean="0"/>
              <a:t>Exit polls are the most accurate polls before </a:t>
            </a:r>
            <a:r>
              <a:rPr lang="en-US" baseline="0" dirty="0" err="1" smtClean="0"/>
              <a:t>pollnig</a:t>
            </a:r>
            <a:r>
              <a:rPr lang="en-US" baseline="0" dirty="0" smtClean="0"/>
              <a:t> day; pretty good on the main parties; but not good on SF</a:t>
            </a:r>
          </a:p>
          <a:p>
            <a:pPr marL="171450" indent="-171450">
              <a:buFontTx/>
              <a:buChar char="-"/>
            </a:pPr>
            <a:endParaRPr lang="en-US" baseline="0" dirty="0" smtClean="0"/>
          </a:p>
          <a:p>
            <a:pPr marL="0" indent="0">
              <a:buFontTx/>
              <a:buNone/>
            </a:pPr>
            <a:r>
              <a:rPr lang="en-US" baseline="0" dirty="0" smtClean="0"/>
              <a:t>WHY?</a:t>
            </a:r>
          </a:p>
          <a:p>
            <a:pPr marL="171450" indent="-171450">
              <a:buFontTx/>
              <a:buChar char="-"/>
            </a:pPr>
            <a:r>
              <a:rPr lang="en-US" baseline="0" dirty="0" smtClean="0"/>
              <a:t>Where its support comes from?</a:t>
            </a:r>
          </a:p>
          <a:p>
            <a:pPr marL="171450" indent="-171450">
              <a:buFontTx/>
              <a:buChar char="-"/>
            </a:pPr>
            <a:r>
              <a:rPr lang="en-US" baseline="0" dirty="0" smtClean="0"/>
              <a:t>The electoral system</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1F89960-F1DB-F04C-86E4-8AD45FBBD05F}"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625793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SF’s support base is younger voters and the working classes – the areas where </a:t>
            </a:r>
            <a:r>
              <a:rPr lang="en-US" baseline="0" dirty="0" err="1" smtClean="0"/>
              <a:t>Syriza</a:t>
            </a:r>
            <a:r>
              <a:rPr lang="en-US" baseline="0" dirty="0" smtClean="0"/>
              <a:t> and </a:t>
            </a:r>
            <a:r>
              <a:rPr lang="en-US" baseline="0" dirty="0" err="1" smtClean="0"/>
              <a:t>Podemos</a:t>
            </a:r>
            <a:r>
              <a:rPr lang="en-US" baseline="0" dirty="0" smtClean="0"/>
              <a:t> also attracting votes.  Indeed, in may ways the main reason why we don’t see a big breakthrough by parties like them in Ireland is because SF already occupies that territory.</a:t>
            </a:r>
          </a:p>
          <a:p>
            <a:endParaRPr lang="en-US" dirty="0"/>
          </a:p>
        </p:txBody>
      </p:sp>
      <p:sp>
        <p:nvSpPr>
          <p:cNvPr id="4" name="Slide Number Placeholder 3"/>
          <p:cNvSpPr>
            <a:spLocks noGrp="1"/>
          </p:cNvSpPr>
          <p:nvPr>
            <p:ph type="sldNum" sz="quarter" idx="10"/>
          </p:nvPr>
        </p:nvSpPr>
        <p:spPr/>
        <p:txBody>
          <a:bodyPr/>
          <a:lstStyle/>
          <a:p>
            <a:fld id="{92B28C6C-874F-F340-91BA-D3B9D99F155D}"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742645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the problem is that – as it well known – it is the working classes and younger voters who are less likely to vote on polling day.</a:t>
            </a:r>
          </a:p>
          <a:p>
            <a:endParaRPr lang="en-US" baseline="0" dirty="0" smtClean="0"/>
          </a:p>
          <a:p>
            <a:r>
              <a:rPr lang="en-US" baseline="0" dirty="0" smtClean="0"/>
              <a:t>So, while SF may look well in the polls, a portion of their supporters are unlikely to actually vote for them on polling day.</a:t>
            </a:r>
          </a:p>
        </p:txBody>
      </p:sp>
      <p:sp>
        <p:nvSpPr>
          <p:cNvPr id="4" name="Slide Number Placeholder 3"/>
          <p:cNvSpPr>
            <a:spLocks noGrp="1"/>
          </p:cNvSpPr>
          <p:nvPr>
            <p:ph type="sldNum" sz="quarter" idx="10"/>
          </p:nvPr>
        </p:nvSpPr>
        <p:spPr/>
        <p:txBody>
          <a:bodyPr/>
          <a:lstStyle/>
          <a:p>
            <a:fld id="{92B28C6C-874F-F340-91BA-D3B9D99F155D}"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583855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the electoral</a:t>
            </a:r>
            <a:r>
              <a:rPr lang="en-US" baseline="0" dirty="0" smtClean="0"/>
              <a:t> system – a unique electoral system!</a:t>
            </a:r>
          </a:p>
          <a:p>
            <a:endParaRPr lang="en-US" baseline="0" dirty="0" smtClean="0"/>
          </a:p>
          <a:p>
            <a:r>
              <a:rPr lang="en-US" baseline="0" dirty="0" smtClean="0"/>
              <a:t>A LOT hangs of vote transfers – hence recent efforts by SF to sign a pact with other parties and candidates of the left.  Because it’s problem is the toxicity of the brand, so that it underperforms on transfers and that makes it more difficult to translate votes </a:t>
            </a:r>
            <a:r>
              <a:rPr lang="en-US" baseline="0" dirty="0" err="1" smtClean="0"/>
              <a:t>itno</a:t>
            </a:r>
            <a:r>
              <a:rPr lang="en-US" baseline="0" dirty="0" smtClean="0"/>
              <a:t> actual seats.</a:t>
            </a:r>
          </a:p>
          <a:p>
            <a:endParaRPr lang="en-US" baseline="0" dirty="0" smtClean="0"/>
          </a:p>
          <a:p>
            <a:r>
              <a:rPr lang="en-US" baseline="0" dirty="0" smtClean="0"/>
              <a:t>That problem is not going to go away anytime soon</a:t>
            </a:r>
          </a:p>
          <a:p>
            <a:endParaRPr lang="en-US" dirty="0"/>
          </a:p>
        </p:txBody>
      </p:sp>
      <p:sp>
        <p:nvSpPr>
          <p:cNvPr id="4" name="Slide Number Placeholder 3"/>
          <p:cNvSpPr>
            <a:spLocks noGrp="1"/>
          </p:cNvSpPr>
          <p:nvPr>
            <p:ph type="sldNum" sz="quarter" idx="10"/>
          </p:nvPr>
        </p:nvSpPr>
        <p:spPr/>
        <p:txBody>
          <a:bodyPr/>
          <a:lstStyle/>
          <a:p>
            <a:fld id="{92B28C6C-874F-F340-91BA-D3B9D99F155D}"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99408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 where does this leave us?</a:t>
            </a:r>
          </a:p>
          <a:p>
            <a:endParaRPr lang="en-US" dirty="0" smtClean="0"/>
          </a:p>
          <a:p>
            <a:r>
              <a:rPr lang="en-US" dirty="0" smtClean="0"/>
              <a:t>Scenarios?</a:t>
            </a:r>
          </a:p>
          <a:p>
            <a:pPr marL="171450" indent="-171450">
              <a:buFontTx/>
              <a:buChar char="-"/>
            </a:pPr>
            <a:r>
              <a:rPr lang="en-US" baseline="0" dirty="0" smtClean="0"/>
              <a:t>Version of current government</a:t>
            </a:r>
          </a:p>
          <a:p>
            <a:pPr marL="171450" indent="-171450">
              <a:buFontTx/>
              <a:buChar char="-"/>
            </a:pPr>
            <a:r>
              <a:rPr lang="en-US" baseline="0" dirty="0" smtClean="0"/>
              <a:t>FG/FF coalition</a:t>
            </a:r>
          </a:p>
          <a:p>
            <a:pPr marL="171450" indent="-171450">
              <a:buFontTx/>
              <a:buChar char="-"/>
            </a:pPr>
            <a:r>
              <a:rPr lang="en-US" baseline="0" dirty="0" smtClean="0"/>
              <a:t>Minority government (FG-led) with an election soon after?</a:t>
            </a:r>
          </a:p>
          <a:p>
            <a:pPr marL="171450" indent="-171450">
              <a:buFontTx/>
              <a:buChar char="-"/>
            </a:pPr>
            <a:endParaRPr lang="en-US" baseline="0" dirty="0" smtClean="0"/>
          </a:p>
          <a:p>
            <a:pPr marL="0" indent="0">
              <a:buFontTx/>
              <a:buNone/>
            </a:pPr>
            <a:endParaRPr lang="en-US" dirty="0"/>
          </a:p>
        </p:txBody>
      </p:sp>
      <p:sp>
        <p:nvSpPr>
          <p:cNvPr id="4" name="Slide Number Placeholder 3"/>
          <p:cNvSpPr>
            <a:spLocks noGrp="1"/>
          </p:cNvSpPr>
          <p:nvPr>
            <p:ph type="sldNum" sz="quarter" idx="10"/>
          </p:nvPr>
        </p:nvSpPr>
        <p:spPr/>
        <p:txBody>
          <a:bodyPr/>
          <a:lstStyle/>
          <a:p>
            <a:fld id="{A76D3D8D-B7B7-594A-8688-6BB8F1DEC873}"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983175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 </a:t>
            </a:r>
            <a:r>
              <a:rPr lang="en-US" dirty="0" err="1" smtClean="0"/>
              <a:t>bascially</a:t>
            </a:r>
            <a:r>
              <a:rPr lang="en-US" dirty="0" smtClean="0"/>
              <a:t> – this is NOT going to happen (or, at least, anytime soon)</a:t>
            </a:r>
          </a:p>
          <a:p>
            <a:endParaRPr lang="en-US" baseline="0" dirty="0" smtClean="0"/>
          </a:p>
          <a:p>
            <a:endParaRPr lang="en-US" baseline="0" dirty="0" smtClean="0"/>
          </a:p>
          <a:p>
            <a:r>
              <a:rPr lang="en-US" baseline="0" dirty="0" smtClean="0"/>
              <a:t>the innate conservatism of the Irish voter (helped by emigration).</a:t>
            </a:r>
          </a:p>
          <a:p>
            <a:endParaRPr lang="en-US" baseline="0" dirty="0" smtClean="0"/>
          </a:p>
          <a:p>
            <a:pPr marL="171450" indent="-171450">
              <a:buFontTx/>
              <a:buChar char="-"/>
            </a:pPr>
            <a:r>
              <a:rPr lang="en-US" baseline="0" dirty="0" smtClean="0"/>
              <a:t>The space – such as there is – for a new party is where the PDs used to be</a:t>
            </a:r>
          </a:p>
          <a:p>
            <a:pPr marL="171450" indent="-171450">
              <a:buFontTx/>
              <a:buChar char="-"/>
            </a:pPr>
            <a:r>
              <a:rPr lang="en-US" baseline="0" dirty="0" smtClean="0"/>
              <a:t>Could this be the moment for </a:t>
            </a:r>
            <a:r>
              <a:rPr lang="en-US" baseline="0" dirty="0" err="1" smtClean="0"/>
              <a:t>Renua</a:t>
            </a:r>
            <a:r>
              <a:rPr lang="en-US" baseline="0" dirty="0" smtClean="0"/>
              <a:t>?  Poll trends suggest not.</a:t>
            </a:r>
          </a:p>
        </p:txBody>
      </p:sp>
      <p:sp>
        <p:nvSpPr>
          <p:cNvPr id="4" name="Slide Number Placeholder 3"/>
          <p:cNvSpPr>
            <a:spLocks noGrp="1"/>
          </p:cNvSpPr>
          <p:nvPr>
            <p:ph type="sldNum" sz="quarter" idx="10"/>
          </p:nvPr>
        </p:nvSpPr>
        <p:spPr/>
        <p:txBody>
          <a:bodyPr/>
          <a:lstStyle/>
          <a:p>
            <a:fld id="{A76D3D8D-B7B7-594A-8688-6BB8F1DEC873}"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974929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baseline="0" dirty="0" smtClean="0">
                <a:solidFill>
                  <a:schemeClr val="tx1"/>
                </a:solidFill>
                <a:latin typeface="+mn-lt"/>
                <a:ea typeface="ＭＳ Ｐゴシック" charset="-128"/>
                <a:cs typeface="ＭＳ Ｐゴシック" charset="-128"/>
              </a:rPr>
              <a:t>When considering a retirement income strategy, it is often assumed that people will be spending the exact same amount every year after they retire. The reality is that people do not do that. Even people who have plenty of money tend to reduce their spending over time. It becomes more and more difficult to go on vacations. Greater physical limitations become part of life, and the drive to spend as much money declines,</a:t>
            </a:r>
          </a:p>
          <a:p>
            <a:r>
              <a:rPr lang="en-IE" sz="1200" b="0" i="0" u="none" strike="noStrike" kern="1200" baseline="0" dirty="0" smtClean="0">
                <a:solidFill>
                  <a:schemeClr val="tx1"/>
                </a:solidFill>
                <a:latin typeface="+mn-lt"/>
                <a:ea typeface="ＭＳ Ｐゴシック" charset="-128"/>
                <a:cs typeface="ＭＳ Ｐゴシック" charset="-128"/>
              </a:rPr>
              <a:t>so total spending tends to decrease over time. In later life, people start to have increases in health expenditures. There are some retirees who are going to have huge expenses later in life, and there are other retirees who are not going to see those expenses. So, it is not efficient for retirees to save enough money to cover all of their potential long-term health expenses in retirement. If only 20% are going to have really large expenses, then that is one of those risks that is most efficiently dealt with through pooling. Everybody has different opinions about long-term care insurance. In the private market, it is not a perfect product, but there needs to be a way to address the idiosyncratic risk of health expenditures later in life. Otherwise, many retirees will be exposed to the possibility of running out of money, or many retirees will save up a lot of money that they will not spend. Either way, neither group will get the most out of retirement. </a:t>
            </a:r>
            <a:r>
              <a:rPr lang="en-IE" dirty="0" smtClean="0"/>
              <a:t>Current position is good relatively</a:t>
            </a:r>
          </a:p>
          <a:p>
            <a:endParaRPr lang="en-IE" dirty="0" smtClean="0"/>
          </a:p>
          <a:p>
            <a:r>
              <a:rPr lang="en-IE" dirty="0" smtClean="0"/>
              <a:t>Poverty rate in retirement is lower than other OECD countries -  6.9% </a:t>
            </a:r>
            <a:r>
              <a:rPr lang="en-IE" dirty="0" err="1" smtClean="0"/>
              <a:t>vs</a:t>
            </a:r>
            <a:r>
              <a:rPr lang="en-IE" dirty="0" smtClean="0"/>
              <a:t> 12.3%</a:t>
            </a:r>
          </a:p>
          <a:p>
            <a:endParaRPr lang="en-IE" dirty="0" smtClean="0"/>
          </a:p>
          <a:p>
            <a:r>
              <a:rPr lang="en-IE" dirty="0" smtClean="0"/>
              <a:t>Poverty rate is lower than for general population – 6.9% </a:t>
            </a:r>
            <a:r>
              <a:rPr lang="en-IE" dirty="0" err="1" smtClean="0"/>
              <a:t>vs</a:t>
            </a:r>
            <a:r>
              <a:rPr lang="en-IE" dirty="0" smtClean="0"/>
              <a:t> 8.4%</a:t>
            </a:r>
          </a:p>
          <a:p>
            <a:endParaRPr lang="en-IE" dirty="0" smtClean="0"/>
          </a:p>
          <a:p>
            <a:r>
              <a:rPr lang="en-IE" dirty="0" smtClean="0"/>
              <a:t>But</a:t>
            </a:r>
          </a:p>
          <a:p>
            <a:endParaRPr lang="en-IE" dirty="0" smtClean="0"/>
          </a:p>
          <a:p>
            <a:r>
              <a:rPr lang="en-IE" dirty="0" smtClean="0"/>
              <a:t>29% of households are not on track for retirement but those most at risk are in those in the “squeezed middle” household incomes €30-65k closer to 40-45%</a:t>
            </a:r>
          </a:p>
          <a:p>
            <a:endParaRPr lang="en-IE" dirty="0" smtClean="0"/>
          </a:p>
          <a:p>
            <a:r>
              <a:rPr lang="en-IE" dirty="0" smtClean="0"/>
              <a:t>And this forecast is supported by unsustainable state pension system- deficit forecast to increase 12x from 2bn in 2015 to 24bn in 2060 unless action taken.</a:t>
            </a:r>
          </a:p>
          <a:p>
            <a:endParaRPr lang="en-IE" dirty="0"/>
          </a:p>
        </p:txBody>
      </p:sp>
      <p:sp>
        <p:nvSpPr>
          <p:cNvPr id="4" name="Slide Number Placeholder 3"/>
          <p:cNvSpPr>
            <a:spLocks noGrp="1"/>
          </p:cNvSpPr>
          <p:nvPr>
            <p:ph type="sldNum" sz="quarter" idx="10"/>
          </p:nvPr>
        </p:nvSpPr>
        <p:spPr/>
        <p:txBody>
          <a:bodyPr/>
          <a:lstStyle/>
          <a:p>
            <a:pPr>
              <a:defRPr/>
            </a:pPr>
            <a:fld id="{F2B9E9BB-3399-4131-B0C5-067AD8F25ED9}" type="slidenum">
              <a:rPr lang="en-US" smtClean="0"/>
              <a:pPr>
                <a:defRPr/>
              </a:pPr>
              <a:t>6</a:t>
            </a:fld>
            <a:endParaRPr lang="en-US"/>
          </a:p>
        </p:txBody>
      </p:sp>
    </p:spTree>
    <p:extLst>
      <p:ext uri="{BB962C8B-B14F-4D97-AF65-F5344CB8AC3E}">
        <p14:creationId xmlns:p14="http://schemas.microsoft.com/office/powerpoint/2010/main" val="186994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dirty="0" smtClean="0"/>
              <a:t>Idiosyncratic longevity risk</a:t>
            </a:r>
          </a:p>
          <a:p>
            <a:endParaRPr lang="en-IE" b="0" dirty="0" smtClean="0"/>
          </a:p>
          <a:p>
            <a:r>
              <a:rPr lang="en-IE" b="0" dirty="0" smtClean="0"/>
              <a:t>For advisers we don’t have the comfort of averages. Our clients don’t care if our other clients lived out their retirement comfortably what matters is that they lived out their retirement comfortably.</a:t>
            </a:r>
          </a:p>
          <a:p>
            <a:endParaRPr lang="en-IE" b="0" dirty="0" smtClean="0"/>
          </a:p>
          <a:p>
            <a:r>
              <a:rPr lang="en-IE" b="0" dirty="0" smtClean="0"/>
              <a:t>This drives a worst case scenario approach to managing money but this does not mean put all your money in cash.</a:t>
            </a:r>
          </a:p>
          <a:p>
            <a:endParaRPr lang="en-IE" b="0" dirty="0" smtClean="0"/>
          </a:p>
          <a:p>
            <a:endParaRPr lang="en-IE" dirty="0" smtClean="0"/>
          </a:p>
          <a:p>
            <a:endParaRPr lang="en-IE" dirty="0" smtClean="0"/>
          </a:p>
          <a:p>
            <a:r>
              <a:rPr lang="en-IE" dirty="0" smtClean="0"/>
              <a:t>Picture of actuary awake at night average life expectancy has gone up by X</a:t>
            </a:r>
          </a:p>
          <a:p>
            <a:endParaRPr lang="en-IE" dirty="0" smtClean="0"/>
          </a:p>
          <a:p>
            <a:r>
              <a:rPr lang="en-IE" dirty="0" smtClean="0"/>
              <a:t>Picture of adviser awake at night client X life expectancy is longer than he / she budgeted for. </a:t>
            </a:r>
          </a:p>
          <a:p>
            <a:endParaRPr lang="en-IE" dirty="0" smtClean="0"/>
          </a:p>
          <a:p>
            <a:r>
              <a:rPr lang="en-IE" dirty="0" smtClean="0"/>
              <a:t>By definition we need to budget as part of the planning process </a:t>
            </a:r>
          </a:p>
          <a:p>
            <a:endParaRPr lang="en-IE" dirty="0" smtClean="0"/>
          </a:p>
          <a:p>
            <a:r>
              <a:rPr lang="en-IE" dirty="0" smtClean="0"/>
              <a:t>But idiosyncratic risk can be changed diet lifestyle exercise so live fast die young. Encourage clients to invest in their health as well as financial assets. </a:t>
            </a:r>
          </a:p>
          <a:p>
            <a:r>
              <a:rPr lang="en-IE" dirty="0" smtClean="0"/>
              <a:t>Invest in their relationships – marital counselling</a:t>
            </a:r>
          </a:p>
          <a:p>
            <a:endParaRPr lang="en-IE" dirty="0"/>
          </a:p>
        </p:txBody>
      </p:sp>
      <p:sp>
        <p:nvSpPr>
          <p:cNvPr id="4" name="Slide Number Placeholder 3"/>
          <p:cNvSpPr>
            <a:spLocks noGrp="1"/>
          </p:cNvSpPr>
          <p:nvPr>
            <p:ph type="sldNum" sz="quarter" idx="10"/>
          </p:nvPr>
        </p:nvSpPr>
        <p:spPr/>
        <p:txBody>
          <a:bodyPr/>
          <a:lstStyle/>
          <a:p>
            <a:pPr>
              <a:defRPr/>
            </a:pPr>
            <a:fld id="{F2B9E9BB-3399-4131-B0C5-067AD8F25ED9}" type="slidenum">
              <a:rPr lang="en-US" smtClean="0"/>
              <a:pPr>
                <a:defRPr/>
              </a:pPr>
              <a:t>8</a:t>
            </a:fld>
            <a:endParaRPr lang="en-US"/>
          </a:p>
        </p:txBody>
      </p:sp>
    </p:spTree>
    <p:extLst>
      <p:ext uri="{BB962C8B-B14F-4D97-AF65-F5344CB8AC3E}">
        <p14:creationId xmlns:p14="http://schemas.microsoft.com/office/powerpoint/2010/main" val="3288392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baseline="0" dirty="0" smtClean="0">
                <a:solidFill>
                  <a:schemeClr val="tx1"/>
                </a:solidFill>
                <a:latin typeface="+mn-lt"/>
                <a:ea typeface="ＭＳ Ｐゴシック" charset="-128"/>
                <a:cs typeface="ＭＳ Ｐゴシック" charset="-128"/>
              </a:rPr>
              <a:t>In an interesting exercise, one of my graduate students used Monte Carlo simulations for different types of asset allocations with a 99% confidence level of not running out of money to determine how much money could be spent in retirement. Fundamental client question.</a:t>
            </a:r>
            <a:endParaRPr lang="en-IE" dirty="0"/>
          </a:p>
        </p:txBody>
      </p:sp>
      <p:sp>
        <p:nvSpPr>
          <p:cNvPr id="4" name="Slide Number Placeholder 3"/>
          <p:cNvSpPr>
            <a:spLocks noGrp="1"/>
          </p:cNvSpPr>
          <p:nvPr>
            <p:ph type="sldNum" sz="quarter" idx="10"/>
          </p:nvPr>
        </p:nvSpPr>
        <p:spPr/>
        <p:txBody>
          <a:bodyPr/>
          <a:lstStyle/>
          <a:p>
            <a:pPr>
              <a:defRPr/>
            </a:pPr>
            <a:fld id="{F2B9E9BB-3399-4131-B0C5-067AD8F25ED9}" type="slidenum">
              <a:rPr lang="en-US" smtClean="0"/>
              <a:pPr>
                <a:defRPr/>
              </a:pPr>
              <a:t>10</a:t>
            </a:fld>
            <a:endParaRPr lang="en-US"/>
          </a:p>
        </p:txBody>
      </p:sp>
    </p:spTree>
    <p:extLst>
      <p:ext uri="{BB962C8B-B14F-4D97-AF65-F5344CB8AC3E}">
        <p14:creationId xmlns:p14="http://schemas.microsoft.com/office/powerpoint/2010/main" val="3790677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IE" dirty="0" smtClean="0"/>
              <a:t>Trying to fit a DB</a:t>
            </a:r>
            <a:r>
              <a:rPr lang="en-IE" baseline="0" dirty="0" smtClean="0"/>
              <a:t> approach to a DC world or trying to fit a on-off decision to a 30yr journey. </a:t>
            </a:r>
            <a:r>
              <a:rPr lang="en-IE" sz="1200" b="0" kern="1200" dirty="0" smtClean="0">
                <a:solidFill>
                  <a:schemeClr val="tx1"/>
                </a:solidFill>
                <a:latin typeface="+mn-lt"/>
                <a:ea typeface="ＭＳ Ｐゴシック" charset="-128"/>
                <a:cs typeface="ＭＳ Ｐゴシック" charset="-128"/>
              </a:rPr>
              <a:t>carry additional cash reserves and deplete in times of </a:t>
            </a:r>
            <a:r>
              <a:rPr lang="en-IE" sz="1200" b="0" kern="1200" dirty="0" err="1" smtClean="0">
                <a:solidFill>
                  <a:schemeClr val="tx1"/>
                </a:solidFill>
                <a:latin typeface="+mn-lt"/>
                <a:ea typeface="ＭＳ Ｐゴシック" charset="-128"/>
                <a:cs typeface="ＭＳ Ｐゴシック" charset="-128"/>
              </a:rPr>
              <a:t>volatility.</a:t>
            </a:r>
            <a:r>
              <a:rPr lang="en-IE" baseline="0" dirty="0" err="1" smtClean="0"/>
              <a:t>Use</a:t>
            </a:r>
            <a:r>
              <a:rPr lang="en-IE" baseline="0" dirty="0" smtClean="0"/>
              <a:t> Transatlantic journey example. </a:t>
            </a:r>
            <a:r>
              <a:rPr lang="en-IE" sz="1200" b="0" kern="1200" dirty="0" smtClean="0">
                <a:solidFill>
                  <a:schemeClr val="tx1"/>
                </a:solidFill>
                <a:latin typeface="+mn-lt"/>
                <a:ea typeface="ＭＳ Ｐゴシック" charset="-128"/>
                <a:cs typeface="ＭＳ Ｐゴシック" charset="-128"/>
              </a:rPr>
              <a:t>reduce equity exposure at time of retirement and rebuild through retirement. carry additional cash reserves and deplete in times of volatility. diversify portfolio across asset classes and incorporate lower volatility absolute return strategies</a:t>
            </a:r>
          </a:p>
          <a:p>
            <a:r>
              <a:rPr lang="en-IE" dirty="0" smtClean="0"/>
              <a:t>How do you advise</a:t>
            </a:r>
            <a:r>
              <a:rPr lang="en-IE" baseline="0" dirty="0" smtClean="0"/>
              <a:t> someone who doesn’t have mental capacity. We are entering the realm of fiduciary. </a:t>
            </a:r>
            <a:r>
              <a:rPr lang="en-IE" dirty="0" smtClean="0"/>
              <a:t>Start at 3-4% of asset base with proactive monitoring process</a:t>
            </a:r>
            <a:endParaRPr lang="en-IE" dirty="0"/>
          </a:p>
        </p:txBody>
      </p:sp>
      <p:sp>
        <p:nvSpPr>
          <p:cNvPr id="4" name="Slide Number Placeholder 3"/>
          <p:cNvSpPr>
            <a:spLocks noGrp="1"/>
          </p:cNvSpPr>
          <p:nvPr>
            <p:ph type="sldNum" sz="quarter" idx="10"/>
          </p:nvPr>
        </p:nvSpPr>
        <p:spPr/>
        <p:txBody>
          <a:bodyPr/>
          <a:lstStyle/>
          <a:p>
            <a:pPr>
              <a:defRPr/>
            </a:pPr>
            <a:fld id="{F2B9E9BB-3399-4131-B0C5-067AD8F25ED9}" type="slidenum">
              <a:rPr lang="en-US" smtClean="0"/>
              <a:pPr>
                <a:defRPr/>
              </a:pPr>
              <a:t>15</a:t>
            </a:fld>
            <a:endParaRPr lang="en-US"/>
          </a:p>
        </p:txBody>
      </p:sp>
    </p:spTree>
    <p:extLst>
      <p:ext uri="{BB962C8B-B14F-4D97-AF65-F5344CB8AC3E}">
        <p14:creationId xmlns:p14="http://schemas.microsoft.com/office/powerpoint/2010/main" val="1372150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First the good news we are living longer. Then the bad news almost half that time is spent in poor health. </a:t>
            </a:r>
            <a:r>
              <a:rPr lang="en-IE" sz="1200" b="0" i="0" u="none" strike="noStrike" kern="1200" baseline="0" dirty="0" smtClean="0">
                <a:solidFill>
                  <a:schemeClr val="tx1"/>
                </a:solidFill>
                <a:latin typeface="+mn-lt"/>
                <a:ea typeface="ＭＳ Ｐゴシック" charset="-128"/>
                <a:cs typeface="ＭＳ Ｐゴシック" charset="-128"/>
              </a:rPr>
              <a:t>As part of the retirement planning process, people need to acknowledge the objective evidence that as they get older, their ability to make complex financial decisions is going to decline. So, plan for that. Decisions need to be made that reduce the potential loss from that decline occurring. Multiple advisers </a:t>
            </a:r>
            <a:endParaRPr lang="en-IE" dirty="0"/>
          </a:p>
        </p:txBody>
      </p:sp>
      <p:sp>
        <p:nvSpPr>
          <p:cNvPr id="4" name="Slide Number Placeholder 3"/>
          <p:cNvSpPr>
            <a:spLocks noGrp="1"/>
          </p:cNvSpPr>
          <p:nvPr>
            <p:ph type="sldNum" sz="quarter" idx="10"/>
          </p:nvPr>
        </p:nvSpPr>
        <p:spPr/>
        <p:txBody>
          <a:bodyPr/>
          <a:lstStyle/>
          <a:p>
            <a:pPr>
              <a:defRPr/>
            </a:pPr>
            <a:fld id="{F2B9E9BB-3399-4131-B0C5-067AD8F25ED9}" type="slidenum">
              <a:rPr lang="en-US" smtClean="0"/>
              <a:pPr>
                <a:defRPr/>
              </a:pPr>
              <a:t>16</a:t>
            </a:fld>
            <a:endParaRPr lang="en-US"/>
          </a:p>
        </p:txBody>
      </p:sp>
    </p:spTree>
    <p:extLst>
      <p:ext uri="{BB962C8B-B14F-4D97-AF65-F5344CB8AC3E}">
        <p14:creationId xmlns:p14="http://schemas.microsoft.com/office/powerpoint/2010/main" val="1052166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How do you advise</a:t>
            </a:r>
            <a:r>
              <a:rPr lang="en-IE" baseline="0" dirty="0" smtClean="0"/>
              <a:t> someone who doesn’t have mental capacity. We are entering the realm of fiduciary. Planning for</a:t>
            </a:r>
          </a:p>
          <a:p>
            <a:r>
              <a:rPr lang="en-IE" baseline="0" dirty="0" smtClean="0"/>
              <a:t>cognitive and physical changes in old age should be considered part of the responsibility of a fiduciary adviser. It may be that the biggest risk to  a retiree’s portfolio is not a bear market but a decline in cognitive ability without a plan and without awareness that it is occurring e.g. </a:t>
            </a:r>
            <a:r>
              <a:rPr lang="en-IE" baseline="0" dirty="0" err="1" smtClean="0"/>
              <a:t>encashing</a:t>
            </a:r>
            <a:r>
              <a:rPr lang="en-IE" baseline="0" dirty="0" smtClean="0"/>
              <a:t> all their assets in 08/09. </a:t>
            </a:r>
            <a:r>
              <a:rPr lang="en-IE" sz="1200" b="0" kern="1200" dirty="0" smtClean="0">
                <a:solidFill>
                  <a:schemeClr val="tx1"/>
                </a:solidFill>
                <a:latin typeface="+mn-lt"/>
                <a:ea typeface="ＭＳ Ｐゴシック" charset="-128"/>
                <a:cs typeface="ＭＳ Ｐゴシック" charset="-128"/>
              </a:rPr>
              <a:t>Let’s put some numbers on this</a:t>
            </a:r>
          </a:p>
          <a:p>
            <a:pPr marL="342900" indent="-342900">
              <a:buFontTx/>
              <a:buChar char="-"/>
            </a:pPr>
            <a:r>
              <a:rPr lang="en-IE" sz="1800" b="0" kern="1200" dirty="0" smtClean="0">
                <a:solidFill>
                  <a:schemeClr val="tx1"/>
                </a:solidFill>
                <a:latin typeface="+mn-lt"/>
                <a:ea typeface="ＭＳ Ｐゴシック" charset="-128"/>
                <a:cs typeface="ＭＳ Ｐゴシック" charset="-128"/>
              </a:rPr>
              <a:t>Annuity or DB Income requires virtually no </a:t>
            </a:r>
            <a:r>
              <a:rPr lang="en-IE" sz="1800" b="0" kern="1200" dirty="0" err="1" smtClean="0">
                <a:solidFill>
                  <a:schemeClr val="tx1"/>
                </a:solidFill>
                <a:latin typeface="+mn-lt"/>
                <a:ea typeface="ＭＳ Ｐゴシック" charset="-128"/>
                <a:cs typeface="ＭＳ Ｐゴシック" charset="-128"/>
              </a:rPr>
              <a:t>ongoing</a:t>
            </a:r>
            <a:r>
              <a:rPr lang="en-IE" sz="1800" b="0" kern="1200" dirty="0" smtClean="0">
                <a:solidFill>
                  <a:schemeClr val="tx1"/>
                </a:solidFill>
                <a:latin typeface="+mn-lt"/>
                <a:ea typeface="ＭＳ Ｐゴシック" charset="-128"/>
                <a:cs typeface="ＭＳ Ｐゴシック" charset="-128"/>
              </a:rPr>
              <a:t> engagement.</a:t>
            </a:r>
          </a:p>
          <a:p>
            <a:endParaRPr lang="en-IE" sz="1800" b="0" kern="1200" dirty="0" smtClean="0">
              <a:solidFill>
                <a:schemeClr val="tx1"/>
              </a:solidFill>
              <a:latin typeface="+mn-lt"/>
              <a:ea typeface="ＭＳ Ｐゴシック" charset="-128"/>
              <a:cs typeface="ＭＳ Ｐゴシック" charset="-128"/>
            </a:endParaRPr>
          </a:p>
          <a:p>
            <a:pPr marL="342900" indent="-342900">
              <a:buFontTx/>
              <a:buChar char="-"/>
            </a:pPr>
            <a:r>
              <a:rPr lang="en-IE" sz="1800" b="0" kern="1200" dirty="0" smtClean="0">
                <a:solidFill>
                  <a:schemeClr val="tx1"/>
                </a:solidFill>
                <a:latin typeface="+mn-lt"/>
                <a:ea typeface="ＭＳ Ｐゴシック" charset="-128"/>
                <a:cs typeface="ＭＳ Ｐゴシック" charset="-128"/>
              </a:rPr>
              <a:t>Managing wealth through retirement requires some level of decision making to be made.</a:t>
            </a:r>
          </a:p>
          <a:p>
            <a:pPr marL="342900" indent="-342900">
              <a:buFontTx/>
              <a:buChar char="-"/>
            </a:pPr>
            <a:endParaRPr lang="en-IE" sz="1800" b="0" kern="1200" dirty="0" smtClean="0">
              <a:solidFill>
                <a:schemeClr val="tx1"/>
              </a:solidFill>
              <a:latin typeface="+mn-lt"/>
              <a:ea typeface="ＭＳ Ｐゴシック" charset="-128"/>
              <a:cs typeface="ＭＳ Ｐゴシック" charset="-128"/>
            </a:endParaRPr>
          </a:p>
          <a:p>
            <a:pPr marL="342900" indent="-342900">
              <a:buFontTx/>
              <a:buChar char="-"/>
            </a:pPr>
            <a:r>
              <a:rPr lang="en-IE" sz="1800" b="0" kern="1200" dirty="0" smtClean="0">
                <a:solidFill>
                  <a:schemeClr val="tx1"/>
                </a:solidFill>
                <a:latin typeface="+mn-lt"/>
                <a:ea typeface="ＭＳ Ｐゴシック" charset="-128"/>
                <a:cs typeface="ＭＳ Ｐゴシック" charset="-128"/>
              </a:rPr>
              <a:t>Capacity to make and understand decisions important;</a:t>
            </a:r>
          </a:p>
          <a:p>
            <a:pPr lvl="1"/>
            <a:r>
              <a:rPr lang="en-IE" sz="1800" b="0" kern="1200" dirty="0" smtClean="0">
                <a:solidFill>
                  <a:schemeClr val="tx1"/>
                </a:solidFill>
                <a:latin typeface="+mn-lt"/>
                <a:ea typeface="ＭＳ Ｐゴシック" charset="-128"/>
                <a:cs typeface="ＭＳ Ｐゴシック"/>
              </a:rPr>
              <a:t>1.	Does the client understand the information relevant to the decision?</a:t>
            </a:r>
          </a:p>
          <a:p>
            <a:pPr lvl="1"/>
            <a:r>
              <a:rPr lang="en-IE" sz="1800" b="0" kern="1200" dirty="0" smtClean="0">
                <a:solidFill>
                  <a:schemeClr val="tx1"/>
                </a:solidFill>
                <a:latin typeface="+mn-lt"/>
                <a:ea typeface="ＭＳ Ｐゴシック" charset="-128"/>
                <a:cs typeface="ＭＳ Ｐゴシック"/>
              </a:rPr>
              <a:t>2.	Can the client retain the information?</a:t>
            </a:r>
          </a:p>
          <a:p>
            <a:pPr lvl="1"/>
            <a:r>
              <a:rPr lang="en-IE" sz="1800" b="0" kern="1200" dirty="0" smtClean="0">
                <a:solidFill>
                  <a:schemeClr val="tx1"/>
                </a:solidFill>
                <a:latin typeface="+mn-lt"/>
                <a:ea typeface="ＭＳ Ｐゴシック" charset="-128"/>
                <a:cs typeface="ＭＳ Ｐゴシック"/>
              </a:rPr>
              <a:t>3.	Can the client use or weigh up the information as part of the process of making the decision?</a:t>
            </a:r>
          </a:p>
          <a:p>
            <a:pPr marL="800100" lvl="1" indent="-342900">
              <a:buFontTx/>
              <a:buChar char="-"/>
            </a:pPr>
            <a:endParaRPr lang="en-IE" sz="1800" b="0" kern="1200" dirty="0" smtClean="0">
              <a:solidFill>
                <a:schemeClr val="tx1"/>
              </a:solidFill>
              <a:latin typeface="+mn-lt"/>
              <a:ea typeface="ＭＳ Ｐゴシック" charset="-128"/>
              <a:cs typeface="ＭＳ Ｐゴシック"/>
            </a:endParaRPr>
          </a:p>
          <a:p>
            <a:pPr marL="342900" indent="-342900">
              <a:buFontTx/>
              <a:buChar char="-"/>
            </a:pPr>
            <a:r>
              <a:rPr lang="en-IE" sz="1800" b="0" kern="1200" dirty="0" smtClean="0">
                <a:solidFill>
                  <a:schemeClr val="tx1"/>
                </a:solidFill>
                <a:latin typeface="+mn-lt"/>
                <a:ea typeface="ＭＳ Ｐゴシック" charset="-128"/>
                <a:cs typeface="ＭＳ Ｐゴシック" charset="-128"/>
              </a:rPr>
              <a:t>Benefit of having a power of attorney?</a:t>
            </a:r>
          </a:p>
          <a:p>
            <a:pPr marL="342900" indent="-342900">
              <a:buFontTx/>
              <a:buChar char="-"/>
            </a:pPr>
            <a:endParaRPr lang="en-IE" sz="1800" b="0" kern="1200" dirty="0" smtClean="0">
              <a:solidFill>
                <a:schemeClr val="tx1"/>
              </a:solidFill>
              <a:latin typeface="+mn-lt"/>
              <a:ea typeface="ＭＳ Ｐゴシック" charset="-128"/>
              <a:cs typeface="ＭＳ Ｐゴシック" charset="-128"/>
            </a:endParaRPr>
          </a:p>
          <a:p>
            <a:pPr marL="342900" indent="-342900">
              <a:buFontTx/>
              <a:buChar char="-"/>
            </a:pPr>
            <a:r>
              <a:rPr lang="en-IE" sz="1800" b="0" kern="1200" dirty="0" smtClean="0">
                <a:solidFill>
                  <a:schemeClr val="tx1"/>
                </a:solidFill>
                <a:latin typeface="+mn-lt"/>
                <a:ea typeface="ＭＳ Ｐゴシック" charset="-128"/>
                <a:cs typeface="ＭＳ Ｐゴシック" charset="-128"/>
              </a:rPr>
              <a:t>Role of the advisor in the relationship</a:t>
            </a:r>
          </a:p>
          <a:p>
            <a:pPr marL="342900" indent="-342900">
              <a:buFontTx/>
              <a:buChar char="-"/>
            </a:pPr>
            <a:r>
              <a:rPr lang="en-IE" sz="1800" b="0" kern="1200" dirty="0" smtClean="0">
                <a:solidFill>
                  <a:schemeClr val="tx1"/>
                </a:solidFill>
                <a:latin typeface="+mn-lt"/>
                <a:ea typeface="ＭＳ Ｐゴシック" charset="-128"/>
                <a:cs typeface="ＭＳ Ｐゴシック" charset="-128"/>
              </a:rPr>
              <a:t>Annuity or DB Income provides easy to understand benefits to spouse in the event of death of the member – usually a percentage payment for their lives.</a:t>
            </a:r>
          </a:p>
          <a:p>
            <a:endParaRPr lang="en-IE" sz="1800" b="0" kern="1200" dirty="0" smtClean="0">
              <a:solidFill>
                <a:schemeClr val="tx1"/>
              </a:solidFill>
              <a:latin typeface="+mn-lt"/>
              <a:ea typeface="ＭＳ Ｐゴシック" charset="-128"/>
              <a:cs typeface="ＭＳ Ｐゴシック" charset="-128"/>
            </a:endParaRPr>
          </a:p>
          <a:p>
            <a:pPr marL="342900" indent="-342900">
              <a:buFontTx/>
              <a:buChar char="-"/>
            </a:pPr>
            <a:r>
              <a:rPr lang="en-IE" sz="1800" b="0" kern="1200" dirty="0" smtClean="0">
                <a:solidFill>
                  <a:schemeClr val="tx1"/>
                </a:solidFill>
                <a:latin typeface="+mn-lt"/>
                <a:ea typeface="ＭＳ Ｐゴシック" charset="-128"/>
                <a:cs typeface="ＭＳ Ｐゴシック" charset="-128"/>
              </a:rPr>
              <a:t>When building a retirement portfolio, not uncommon for one partner to have made most of the decisions.</a:t>
            </a:r>
          </a:p>
          <a:p>
            <a:pPr marL="342900" indent="-342900">
              <a:buFontTx/>
              <a:buChar char="-"/>
            </a:pPr>
            <a:endParaRPr lang="en-IE" sz="1800" b="0" kern="1200" dirty="0" smtClean="0">
              <a:solidFill>
                <a:schemeClr val="tx1"/>
              </a:solidFill>
              <a:latin typeface="+mn-lt"/>
              <a:ea typeface="ＭＳ Ｐゴシック" charset="-128"/>
              <a:cs typeface="ＭＳ Ｐゴシック" charset="-128"/>
            </a:endParaRPr>
          </a:p>
          <a:p>
            <a:pPr marL="342900" indent="-342900">
              <a:buFontTx/>
              <a:buChar char="-"/>
            </a:pPr>
            <a:r>
              <a:rPr lang="en-IE" sz="1800" b="0" kern="1200" dirty="0" smtClean="0">
                <a:solidFill>
                  <a:schemeClr val="tx1"/>
                </a:solidFill>
                <a:latin typeface="+mn-lt"/>
                <a:ea typeface="ＭＳ Ｐゴシック" charset="-128"/>
                <a:cs typeface="ＭＳ Ｐゴシック" charset="-128"/>
              </a:rPr>
              <a:t>Would the surviving spouse be capable of stepping into the financial shoes of their partner and manage the retirement portfolio?</a:t>
            </a:r>
          </a:p>
          <a:p>
            <a:pPr marL="342900" indent="-342900">
              <a:buFontTx/>
              <a:buChar char="-"/>
            </a:pPr>
            <a:endParaRPr lang="en-IE" sz="1800" b="0" kern="1200" dirty="0" smtClean="0">
              <a:solidFill>
                <a:schemeClr val="tx1"/>
              </a:solidFill>
              <a:latin typeface="+mn-lt"/>
              <a:ea typeface="ＭＳ Ｐゴシック" charset="-128"/>
              <a:cs typeface="ＭＳ Ｐゴシック" charset="-128"/>
            </a:endParaRPr>
          </a:p>
          <a:p>
            <a:pPr marL="342900" indent="-342900">
              <a:buFontTx/>
              <a:buChar char="-"/>
            </a:pPr>
            <a:r>
              <a:rPr lang="en-IE" sz="1800" b="0" kern="1200" dirty="0" smtClean="0">
                <a:solidFill>
                  <a:schemeClr val="tx1"/>
                </a:solidFill>
                <a:latin typeface="+mn-lt"/>
                <a:ea typeface="ＭＳ Ｐゴシック" charset="-128"/>
                <a:cs typeface="ＭＳ Ｐゴシック" charset="-128"/>
              </a:rPr>
              <a:t>Benefits of planning retirement together</a:t>
            </a:r>
          </a:p>
          <a:p>
            <a:pPr marL="342900" indent="-342900">
              <a:buFontTx/>
              <a:buChar char="-"/>
            </a:pPr>
            <a:endParaRPr lang="en-IE" sz="1800" b="0" kern="1200" dirty="0" smtClean="0">
              <a:solidFill>
                <a:schemeClr val="tx1"/>
              </a:solidFill>
              <a:latin typeface="+mn-lt"/>
              <a:ea typeface="ＭＳ Ｐゴシック" charset="-128"/>
              <a:cs typeface="ＭＳ Ｐゴシック" charset="-128"/>
            </a:endParaRPr>
          </a:p>
          <a:p>
            <a:pPr marL="342900" indent="-342900">
              <a:buFontTx/>
              <a:buChar char="-"/>
            </a:pPr>
            <a:r>
              <a:rPr lang="en-IE" sz="1800" b="0" kern="1200" dirty="0" smtClean="0">
                <a:solidFill>
                  <a:schemeClr val="tx1"/>
                </a:solidFill>
                <a:latin typeface="+mn-lt"/>
                <a:ea typeface="ＭＳ Ｐゴシック" charset="-128"/>
                <a:cs typeface="ＭＳ Ｐゴシック" charset="-128"/>
              </a:rPr>
              <a:t>Role of the advisor in the relationship</a:t>
            </a:r>
          </a:p>
          <a:p>
            <a:pPr marL="342900" indent="-342900">
              <a:buFontTx/>
              <a:buChar char="-"/>
            </a:pPr>
            <a:endParaRPr lang="en-IE" sz="1800" b="0" kern="1200" dirty="0" smtClean="0">
              <a:solidFill>
                <a:schemeClr val="tx1"/>
              </a:solidFill>
              <a:latin typeface="+mn-lt"/>
              <a:ea typeface="ＭＳ Ｐゴシック" charset="-128"/>
              <a:cs typeface="ＭＳ Ｐゴシック" charset="-128"/>
            </a:endParaRPr>
          </a:p>
          <a:p>
            <a:endParaRPr lang="en-IE" sz="1200" b="0" kern="1200" dirty="0" smtClean="0">
              <a:solidFill>
                <a:schemeClr val="tx1"/>
              </a:solidFill>
              <a:latin typeface="+mn-lt"/>
              <a:ea typeface="ＭＳ Ｐゴシック" charset="-128"/>
              <a:cs typeface="ＭＳ Ｐゴシック" charset="-128"/>
            </a:endParaRPr>
          </a:p>
          <a:p>
            <a:endParaRPr lang="en-IE" sz="1200" b="0" kern="1200" dirty="0" smtClean="0">
              <a:solidFill>
                <a:schemeClr val="tx1"/>
              </a:solidFill>
              <a:latin typeface="+mn-lt"/>
              <a:ea typeface="ＭＳ Ｐゴシック" charset="-128"/>
              <a:cs typeface="ＭＳ Ｐゴシック" charset="-128"/>
            </a:endParaRPr>
          </a:p>
          <a:p>
            <a:pPr marL="285750" indent="-285750">
              <a:buFont typeface="Arial" panose="020B0604020202020204" pitchFamily="34" charset="0"/>
              <a:buChar char="•"/>
            </a:pPr>
            <a:r>
              <a:rPr lang="en-IE" sz="1200" b="0" kern="1200" dirty="0" smtClean="0">
                <a:solidFill>
                  <a:schemeClr val="tx1"/>
                </a:solidFill>
                <a:latin typeface="+mn-lt"/>
                <a:ea typeface="ＭＳ Ｐゴシック" charset="-128"/>
                <a:cs typeface="ＭＳ Ｐゴシック" charset="-128"/>
              </a:rPr>
              <a:t>Estimated 40% of all people over 65 have limiting longstanding illness </a:t>
            </a:r>
          </a:p>
          <a:p>
            <a:pPr marL="285750" indent="-285750">
              <a:buFont typeface="Arial" panose="020B0604020202020204" pitchFamily="34" charset="0"/>
              <a:buChar char="•"/>
            </a:pPr>
            <a:endParaRPr lang="en-IE" sz="1200" b="0" kern="1200" dirty="0" smtClean="0">
              <a:solidFill>
                <a:schemeClr val="tx1"/>
              </a:solidFill>
              <a:latin typeface="+mn-lt"/>
              <a:ea typeface="ＭＳ Ｐゴシック" charset="-128"/>
              <a:cs typeface="ＭＳ Ｐゴシック" charset="-128"/>
            </a:endParaRPr>
          </a:p>
          <a:p>
            <a:pPr marL="285750" indent="-285750">
              <a:buFont typeface="Arial" panose="020B0604020202020204" pitchFamily="34" charset="0"/>
              <a:buChar char="•"/>
            </a:pPr>
            <a:r>
              <a:rPr lang="en-IE" sz="1200" b="0" kern="1200" dirty="0" smtClean="0">
                <a:solidFill>
                  <a:schemeClr val="tx1"/>
                </a:solidFill>
                <a:latin typeface="+mn-lt"/>
                <a:ea typeface="ＭＳ Ｐゴシック" charset="-128"/>
                <a:cs typeface="ＭＳ Ｐゴシック" charset="-128"/>
              </a:rPr>
              <a:t>In 2014 estimated dementia sufferers 850k rising to 1.14m in 2025 305 of people at age 80</a:t>
            </a:r>
          </a:p>
          <a:p>
            <a:endParaRPr lang="en-IE" dirty="0" smtClean="0"/>
          </a:p>
          <a:p>
            <a:r>
              <a:rPr lang="en-IE" dirty="0" smtClean="0"/>
              <a:t>CSO estimates it will double from 50k to 100k in 2030 and then triple by early 2040s to 150k</a:t>
            </a:r>
            <a:endParaRPr lang="en-IE" dirty="0"/>
          </a:p>
        </p:txBody>
      </p:sp>
      <p:sp>
        <p:nvSpPr>
          <p:cNvPr id="4" name="Slide Number Placeholder 3"/>
          <p:cNvSpPr>
            <a:spLocks noGrp="1"/>
          </p:cNvSpPr>
          <p:nvPr>
            <p:ph type="sldNum" sz="quarter" idx="10"/>
          </p:nvPr>
        </p:nvSpPr>
        <p:spPr/>
        <p:txBody>
          <a:bodyPr/>
          <a:lstStyle/>
          <a:p>
            <a:pPr>
              <a:defRPr/>
            </a:pPr>
            <a:fld id="{F2B9E9BB-3399-4131-B0C5-067AD8F25ED9}" type="slidenum">
              <a:rPr lang="en-US" smtClean="0"/>
              <a:pPr>
                <a:defRPr/>
              </a:pPr>
              <a:t>17</a:t>
            </a:fld>
            <a:endParaRPr lang="en-US"/>
          </a:p>
        </p:txBody>
      </p:sp>
    </p:spTree>
    <p:extLst>
      <p:ext uri="{BB962C8B-B14F-4D97-AF65-F5344CB8AC3E}">
        <p14:creationId xmlns:p14="http://schemas.microsoft.com/office/powerpoint/2010/main" val="1372150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IE" sz="1200" b="0" dirty="0" smtClean="0"/>
              <a:t>Does money make people happier in retirement? Yes but why?</a:t>
            </a:r>
          </a:p>
          <a:p>
            <a:pPr marL="285750" indent="-285750">
              <a:buFont typeface="Arial" panose="020B0604020202020204" pitchFamily="34" charset="0"/>
              <a:buChar char="•"/>
            </a:pPr>
            <a:endParaRPr lang="en-IE" sz="1200" b="0" dirty="0" smtClean="0"/>
          </a:p>
          <a:p>
            <a:pPr marL="285750" indent="-285750">
              <a:buFont typeface="Arial" panose="020B0604020202020204" pitchFamily="34" charset="0"/>
              <a:buChar char="•"/>
            </a:pPr>
            <a:r>
              <a:rPr lang="en-IE" sz="1200" b="0" dirty="0" smtClean="0"/>
              <a:t>It tends to support a more active retirement more hobbies, more holidays more social engagement. </a:t>
            </a:r>
          </a:p>
          <a:p>
            <a:pPr marL="285750" indent="-285750">
              <a:buFont typeface="Arial" panose="020B0604020202020204" pitchFamily="34" charset="0"/>
              <a:buChar char="•"/>
            </a:pPr>
            <a:r>
              <a:rPr lang="en-IE" sz="1200" b="0" dirty="0" smtClean="0"/>
              <a:t>Focusing on the outcomes - what makes clients happy</a:t>
            </a:r>
          </a:p>
          <a:p>
            <a:pPr marL="285750" marR="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IE" sz="1200" b="0" dirty="0" smtClean="0"/>
              <a:t>- as well as investing in markets people will need to invest in their health and invest in their relationships– the most important question may not be what’s my SWR but who is the fiduciary you trust to step in if your mental cognisance declines. </a:t>
            </a:r>
          </a:p>
          <a:p>
            <a:pPr marL="285750" indent="-285750">
              <a:buFont typeface="Arial" panose="020B0604020202020204" pitchFamily="34" charset="0"/>
              <a:buChar char="•"/>
            </a:pPr>
            <a:endParaRPr lang="en-IE" dirty="0"/>
          </a:p>
        </p:txBody>
      </p:sp>
      <p:sp>
        <p:nvSpPr>
          <p:cNvPr id="4" name="Slide Number Placeholder 3"/>
          <p:cNvSpPr>
            <a:spLocks noGrp="1"/>
          </p:cNvSpPr>
          <p:nvPr>
            <p:ph type="sldNum" sz="quarter" idx="10"/>
          </p:nvPr>
        </p:nvSpPr>
        <p:spPr/>
        <p:txBody>
          <a:bodyPr/>
          <a:lstStyle/>
          <a:p>
            <a:pPr>
              <a:defRPr/>
            </a:pPr>
            <a:fld id="{F2B9E9BB-3399-4131-B0C5-067AD8F25ED9}" type="slidenum">
              <a:rPr lang="en-US" smtClean="0"/>
              <a:pPr>
                <a:defRPr/>
              </a:pPr>
              <a:t>18</a:t>
            </a:fld>
            <a:endParaRPr lang="en-US"/>
          </a:p>
        </p:txBody>
      </p:sp>
    </p:spTree>
    <p:extLst>
      <p:ext uri="{BB962C8B-B14F-4D97-AF65-F5344CB8AC3E}">
        <p14:creationId xmlns:p14="http://schemas.microsoft.com/office/powerpoint/2010/main" val="4114508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E"/>
          </a:p>
        </p:txBody>
      </p:sp>
    </p:spTree>
    <p:extLst>
      <p:ext uri="{BB962C8B-B14F-4D97-AF65-F5344CB8AC3E}">
        <p14:creationId xmlns:p14="http://schemas.microsoft.com/office/powerpoint/2010/main" val="3093533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3411475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66050" y="547688"/>
            <a:ext cx="1765300" cy="5532437"/>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2470150" y="547688"/>
            <a:ext cx="5143500" cy="5532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625046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E"/>
          </a:p>
        </p:txBody>
      </p:sp>
    </p:spTree>
    <p:extLst>
      <p:ext uri="{BB962C8B-B14F-4D97-AF65-F5344CB8AC3E}">
        <p14:creationId xmlns:p14="http://schemas.microsoft.com/office/powerpoint/2010/main" val="2556226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3547017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73509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2471738" y="1520825"/>
            <a:ext cx="3419475"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043613" y="1520825"/>
            <a:ext cx="3419475"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2157198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2542427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Tree>
    <p:extLst>
      <p:ext uri="{BB962C8B-B14F-4D97-AF65-F5344CB8AC3E}">
        <p14:creationId xmlns:p14="http://schemas.microsoft.com/office/powerpoint/2010/main" val="4216492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927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1261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2614319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89799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1516126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66050" y="547688"/>
            <a:ext cx="1765300" cy="5532437"/>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2470150" y="547688"/>
            <a:ext cx="5143500" cy="5532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1189928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E"/>
          </a:p>
        </p:txBody>
      </p:sp>
    </p:spTree>
    <p:extLst>
      <p:ext uri="{BB962C8B-B14F-4D97-AF65-F5344CB8AC3E}">
        <p14:creationId xmlns:p14="http://schemas.microsoft.com/office/powerpoint/2010/main" val="715782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1509322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4675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2471738" y="1520825"/>
            <a:ext cx="3417887"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042025" y="1520825"/>
            <a:ext cx="3419475"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3732886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2195986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Tree>
    <p:extLst>
      <p:ext uri="{BB962C8B-B14F-4D97-AF65-F5344CB8AC3E}">
        <p14:creationId xmlns:p14="http://schemas.microsoft.com/office/powerpoint/2010/main" val="3812892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728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1502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08986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81395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353048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66050" y="547688"/>
            <a:ext cx="1765300" cy="5532437"/>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2470150" y="547688"/>
            <a:ext cx="5143500" cy="5532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417064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470150" y="547688"/>
            <a:ext cx="7061200" cy="377825"/>
          </a:xfrm>
        </p:spPr>
        <p:txBody>
          <a:bodyPr/>
          <a:lstStyle/>
          <a:p>
            <a:r>
              <a:rPr lang="en-US" smtClean="0"/>
              <a:t>Click to edit Master title style</a:t>
            </a:r>
            <a:endParaRPr lang="en-IE"/>
          </a:p>
        </p:txBody>
      </p:sp>
      <p:sp>
        <p:nvSpPr>
          <p:cNvPr id="3" name="Table Placeholder 2"/>
          <p:cNvSpPr>
            <a:spLocks noGrp="1"/>
          </p:cNvSpPr>
          <p:nvPr>
            <p:ph type="tbl" idx="1"/>
          </p:nvPr>
        </p:nvSpPr>
        <p:spPr>
          <a:xfrm>
            <a:off x="2471738" y="1520825"/>
            <a:ext cx="6989762" cy="4559300"/>
          </a:xfrm>
        </p:spPr>
        <p:txBody>
          <a:bodyPr/>
          <a:lstStyle/>
          <a:p>
            <a:endParaRPr lang="en-IE"/>
          </a:p>
        </p:txBody>
      </p:sp>
    </p:spTree>
    <p:extLst>
      <p:ext uri="{BB962C8B-B14F-4D97-AF65-F5344CB8AC3E}">
        <p14:creationId xmlns:p14="http://schemas.microsoft.com/office/powerpoint/2010/main" val="37898257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70150" y="547688"/>
            <a:ext cx="7061200" cy="37782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2471738" y="1520825"/>
            <a:ext cx="3417887" cy="455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042025" y="1520825"/>
            <a:ext cx="3419475" cy="455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3510442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8"/>
            <a:ext cx="84201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FF2F98AF-E4D4-42DA-BE34-5BE02595FFB1}" type="datetimeFigureOut">
              <a:rPr lang="en-IE" smtClean="0"/>
              <a:t>13/11/2015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1963640-D1F9-49C6-B2F1-7657B34763F8}" type="slidenum">
              <a:rPr lang="en-IE" smtClean="0"/>
              <a:t>‹#›</a:t>
            </a:fld>
            <a:endParaRPr lang="en-IE"/>
          </a:p>
        </p:txBody>
      </p:sp>
    </p:spTree>
    <p:extLst>
      <p:ext uri="{BB962C8B-B14F-4D97-AF65-F5344CB8AC3E}">
        <p14:creationId xmlns:p14="http://schemas.microsoft.com/office/powerpoint/2010/main" val="1885614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FF2F98AF-E4D4-42DA-BE34-5BE02595FFB1}" type="datetimeFigureOut">
              <a:rPr lang="en-IE" smtClean="0"/>
              <a:t>13/11/2015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1963640-D1F9-49C6-B2F1-7657B34763F8}" type="slidenum">
              <a:rPr lang="en-IE" smtClean="0"/>
              <a:t>‹#›</a:t>
            </a:fld>
            <a:endParaRPr lang="en-IE"/>
          </a:p>
        </p:txBody>
      </p:sp>
    </p:spTree>
    <p:extLst>
      <p:ext uri="{BB962C8B-B14F-4D97-AF65-F5344CB8AC3E}">
        <p14:creationId xmlns:p14="http://schemas.microsoft.com/office/powerpoint/2010/main" val="25787728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3"/>
            <a:ext cx="84201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2F98AF-E4D4-42DA-BE34-5BE02595FFB1}" type="datetimeFigureOut">
              <a:rPr lang="en-IE" smtClean="0"/>
              <a:t>13/11/2015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1963640-D1F9-49C6-B2F1-7657B34763F8}" type="slidenum">
              <a:rPr lang="en-IE" smtClean="0"/>
              <a:t>‹#›</a:t>
            </a:fld>
            <a:endParaRPr lang="en-IE"/>
          </a:p>
        </p:txBody>
      </p:sp>
    </p:spTree>
    <p:extLst>
      <p:ext uri="{BB962C8B-B14F-4D97-AF65-F5344CB8AC3E}">
        <p14:creationId xmlns:p14="http://schemas.microsoft.com/office/powerpoint/2010/main" val="4267464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536575" y="1600203"/>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5448300" y="1600203"/>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FF2F98AF-E4D4-42DA-BE34-5BE02595FFB1}" type="datetimeFigureOut">
              <a:rPr lang="en-IE" smtClean="0"/>
              <a:t>13/11/2015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1963640-D1F9-49C6-B2F1-7657B34763F8}" type="slidenum">
              <a:rPr lang="en-IE" smtClean="0"/>
              <a:t>‹#›</a:t>
            </a:fld>
            <a:endParaRPr lang="en-IE"/>
          </a:p>
        </p:txBody>
      </p:sp>
    </p:spTree>
    <p:extLst>
      <p:ext uri="{BB962C8B-B14F-4D97-AF65-F5344CB8AC3E}">
        <p14:creationId xmlns:p14="http://schemas.microsoft.com/office/powerpoint/2010/main" val="3474212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2471738" y="1520825"/>
            <a:ext cx="3419475"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043613" y="1520825"/>
            <a:ext cx="3419475"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12538903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5032112"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2"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FF2F98AF-E4D4-42DA-BE34-5BE02595FFB1}" type="datetimeFigureOut">
              <a:rPr lang="en-IE" smtClean="0"/>
              <a:t>13/11/2015</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B1963640-D1F9-49C6-B2F1-7657B34763F8}" type="slidenum">
              <a:rPr lang="en-IE" smtClean="0"/>
              <a:t>‹#›</a:t>
            </a:fld>
            <a:endParaRPr lang="en-IE"/>
          </a:p>
        </p:txBody>
      </p:sp>
    </p:spTree>
    <p:extLst>
      <p:ext uri="{BB962C8B-B14F-4D97-AF65-F5344CB8AC3E}">
        <p14:creationId xmlns:p14="http://schemas.microsoft.com/office/powerpoint/2010/main" val="3732650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FF2F98AF-E4D4-42DA-BE34-5BE02595FFB1}" type="datetimeFigureOut">
              <a:rPr lang="en-IE" smtClean="0"/>
              <a:t>13/11/2015</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B1963640-D1F9-49C6-B2F1-7657B34763F8}" type="slidenum">
              <a:rPr lang="en-IE" smtClean="0"/>
              <a:t>‹#›</a:t>
            </a:fld>
            <a:endParaRPr lang="en-IE"/>
          </a:p>
        </p:txBody>
      </p:sp>
    </p:spTree>
    <p:extLst>
      <p:ext uri="{BB962C8B-B14F-4D97-AF65-F5344CB8AC3E}">
        <p14:creationId xmlns:p14="http://schemas.microsoft.com/office/powerpoint/2010/main" val="40788822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2F98AF-E4D4-42DA-BE34-5BE02595FFB1}" type="datetimeFigureOut">
              <a:rPr lang="en-IE" smtClean="0"/>
              <a:t>13/11/2015</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B1963640-D1F9-49C6-B2F1-7657B34763F8}" type="slidenum">
              <a:rPr lang="en-IE" smtClean="0"/>
              <a:t>‹#›</a:t>
            </a:fld>
            <a:endParaRPr lang="en-IE"/>
          </a:p>
        </p:txBody>
      </p:sp>
    </p:spTree>
    <p:extLst>
      <p:ext uri="{BB962C8B-B14F-4D97-AF65-F5344CB8AC3E}">
        <p14:creationId xmlns:p14="http://schemas.microsoft.com/office/powerpoint/2010/main" val="3667191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872972" y="27305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F98AF-E4D4-42DA-BE34-5BE02595FFB1}" type="datetimeFigureOut">
              <a:rPr lang="en-IE" smtClean="0"/>
              <a:t>13/11/2015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1963640-D1F9-49C6-B2F1-7657B34763F8}" type="slidenum">
              <a:rPr lang="en-IE" smtClean="0"/>
              <a:t>‹#›</a:t>
            </a:fld>
            <a:endParaRPr lang="en-IE"/>
          </a:p>
        </p:txBody>
      </p:sp>
    </p:spTree>
    <p:extLst>
      <p:ext uri="{BB962C8B-B14F-4D97-AF65-F5344CB8AC3E}">
        <p14:creationId xmlns:p14="http://schemas.microsoft.com/office/powerpoint/2010/main" val="3545310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F98AF-E4D4-42DA-BE34-5BE02595FFB1}" type="datetimeFigureOut">
              <a:rPr lang="en-IE" smtClean="0"/>
              <a:t>13/11/2015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1963640-D1F9-49C6-B2F1-7657B34763F8}" type="slidenum">
              <a:rPr lang="en-IE" smtClean="0"/>
              <a:t>‹#›</a:t>
            </a:fld>
            <a:endParaRPr lang="en-IE"/>
          </a:p>
        </p:txBody>
      </p:sp>
    </p:spTree>
    <p:extLst>
      <p:ext uri="{BB962C8B-B14F-4D97-AF65-F5344CB8AC3E}">
        <p14:creationId xmlns:p14="http://schemas.microsoft.com/office/powerpoint/2010/main" val="5893942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FF2F98AF-E4D4-42DA-BE34-5BE02595FFB1}" type="datetimeFigureOut">
              <a:rPr lang="en-IE" smtClean="0"/>
              <a:t>13/11/2015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1963640-D1F9-49C6-B2F1-7657B34763F8}" type="slidenum">
              <a:rPr lang="en-IE" smtClean="0"/>
              <a:t>‹#›</a:t>
            </a:fld>
            <a:endParaRPr lang="en-IE"/>
          </a:p>
        </p:txBody>
      </p:sp>
    </p:spTree>
    <p:extLst>
      <p:ext uri="{BB962C8B-B14F-4D97-AF65-F5344CB8AC3E}">
        <p14:creationId xmlns:p14="http://schemas.microsoft.com/office/powerpoint/2010/main" val="14817638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80337" y="274641"/>
            <a:ext cx="2414588"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536576" y="274641"/>
            <a:ext cx="70786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FF2F98AF-E4D4-42DA-BE34-5BE02595FFB1}" type="datetimeFigureOut">
              <a:rPr lang="en-IE" smtClean="0"/>
              <a:t>13/11/2015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1963640-D1F9-49C6-B2F1-7657B34763F8}" type="slidenum">
              <a:rPr lang="en-IE" smtClean="0"/>
              <a:t>‹#›</a:t>
            </a:fld>
            <a:endParaRPr lang="en-IE"/>
          </a:p>
        </p:txBody>
      </p:sp>
    </p:spTree>
    <p:extLst>
      <p:ext uri="{BB962C8B-B14F-4D97-AF65-F5344CB8AC3E}">
        <p14:creationId xmlns:p14="http://schemas.microsoft.com/office/powerpoint/2010/main" val="4009642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 FIRST SLID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userDrawn="1"/>
        </p:nvSpPr>
        <p:spPr>
          <a:xfrm>
            <a:off x="546259" y="4945036"/>
            <a:ext cx="8638983" cy="93138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dirty="0" smtClean="0">
                <a:solidFill>
                  <a:prstClr val="white"/>
                </a:solidFill>
                <a:latin typeface="Helvetica"/>
                <a:cs typeface="Helvetica"/>
              </a:rPr>
              <a:t>21.01.12</a:t>
            </a:r>
            <a:endParaRPr lang="en-US" sz="2800" b="0" dirty="0">
              <a:solidFill>
                <a:prstClr val="white"/>
              </a:solidFill>
              <a:latin typeface="Helvetica"/>
              <a:cs typeface="Helvetica"/>
            </a:endParaRPr>
          </a:p>
        </p:txBody>
      </p:sp>
      <p:sp>
        <p:nvSpPr>
          <p:cNvPr id="8" name="Title 1"/>
          <p:cNvSpPr txBox="1">
            <a:spLocks/>
          </p:cNvSpPr>
          <p:nvPr userDrawn="1"/>
        </p:nvSpPr>
        <p:spPr>
          <a:xfrm>
            <a:off x="546259" y="3353610"/>
            <a:ext cx="8638983"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dirty="0" smtClean="0">
                <a:solidFill>
                  <a:prstClr val="white"/>
                </a:solidFill>
                <a:latin typeface="Helvetica"/>
                <a:cs typeface="Helvetica"/>
              </a:rPr>
              <a:t>This is the Presentation Title</a:t>
            </a:r>
            <a:endParaRPr lang="en-US" sz="3600" dirty="0">
              <a:solidFill>
                <a:prstClr val="white"/>
              </a:solidFill>
              <a:latin typeface="Helvetica"/>
              <a:cs typeface="Helvetica"/>
            </a:endParaRPr>
          </a:p>
        </p:txBody>
      </p:sp>
      <p:cxnSp>
        <p:nvCxnSpPr>
          <p:cNvPr id="9" name="Straight Connector 8"/>
          <p:cNvCxnSpPr/>
          <p:nvPr userDrawn="1"/>
        </p:nvCxnSpPr>
        <p:spPr>
          <a:xfrm>
            <a:off x="950895" y="5014803"/>
            <a:ext cx="7769016"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950894" y="3214116"/>
            <a:ext cx="7769016"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950893" y="5727975"/>
            <a:ext cx="7769016"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34761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Title Slide - FIRST SLIDE ONLY">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950895" y="5014803"/>
            <a:ext cx="7769016"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950894" y="3214116"/>
            <a:ext cx="7769016"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950893" y="5727975"/>
            <a:ext cx="7769016"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54635" y="3567953"/>
            <a:ext cx="7865275" cy="1066800"/>
          </a:xfrm>
          <a:prstGeom prst="rect">
            <a:avLst/>
          </a:prstGeom>
        </p:spPr>
        <p:txBody>
          <a:bodyPr/>
          <a:lstStyle>
            <a:lvl1pPr>
              <a:defRPr lang="en-IE" sz="3600" b="1" kern="1200" dirty="0">
                <a:solidFill>
                  <a:schemeClr val="bg1"/>
                </a:solidFill>
                <a:latin typeface="Helvetica"/>
                <a:ea typeface="+mj-ea"/>
                <a:cs typeface="Helvetica"/>
              </a:defRPr>
            </a:lvl1pPr>
          </a:lstStyle>
          <a:p>
            <a:r>
              <a:rPr lang="en-US" dirty="0" smtClean="0"/>
              <a:t>Click to edit Master title style</a:t>
            </a:r>
            <a:endParaRPr lang="en-IE" dirty="0"/>
          </a:p>
        </p:txBody>
      </p:sp>
      <p:sp>
        <p:nvSpPr>
          <p:cNvPr id="5" name="Text Placeholder 4"/>
          <p:cNvSpPr>
            <a:spLocks noGrp="1"/>
          </p:cNvSpPr>
          <p:nvPr>
            <p:ph type="body" sz="quarter" idx="10" hasCustomPrompt="1"/>
          </p:nvPr>
        </p:nvSpPr>
        <p:spPr>
          <a:xfrm>
            <a:off x="950893" y="5050714"/>
            <a:ext cx="7768451" cy="641350"/>
          </a:xfrm>
          <a:prstGeom prst="rect">
            <a:avLst/>
          </a:prstGeom>
        </p:spPr>
        <p:txBody>
          <a:bodyPr/>
          <a:lstStyle>
            <a:lvl1pPr marL="0" indent="0" algn="ctr">
              <a:buNone/>
              <a:defRPr lang="en-IE" sz="3600" b="0" kern="1200" dirty="0" smtClean="0">
                <a:solidFill>
                  <a:schemeClr val="bg1"/>
                </a:solidFill>
                <a:latin typeface="Helvetica"/>
                <a:ea typeface="+mj-ea"/>
                <a:cs typeface="Helvetica"/>
              </a:defRPr>
            </a:lvl1pPr>
          </a:lstStyle>
          <a:p>
            <a:pPr lvl="0"/>
            <a:r>
              <a:rPr lang="en-IE" dirty="0" smtClean="0"/>
              <a:t>Date </a:t>
            </a:r>
            <a:endParaRPr lang="en-IE" dirty="0"/>
          </a:p>
        </p:txBody>
      </p:sp>
    </p:spTree>
    <p:extLst>
      <p:ext uri="{BB962C8B-B14F-4D97-AF65-F5344CB8AC3E}">
        <p14:creationId xmlns:p14="http://schemas.microsoft.com/office/powerpoint/2010/main" val="42138631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SECOND SLIDE ONLY">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63283" y="1354113"/>
            <a:ext cx="8624047"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p:nvPr>
        </p:nvSpPr>
        <p:spPr>
          <a:xfrm>
            <a:off x="563284" y="1524001"/>
            <a:ext cx="8624046" cy="497541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10" name="Text Placeholder 9"/>
          <p:cNvSpPr>
            <a:spLocks noGrp="1"/>
          </p:cNvSpPr>
          <p:nvPr>
            <p:ph type="body" sz="quarter" idx="11"/>
          </p:nvPr>
        </p:nvSpPr>
        <p:spPr>
          <a:xfrm>
            <a:off x="563284" y="282576"/>
            <a:ext cx="8624046" cy="817562"/>
          </a:xfrm>
          <a:prstGeom prst="rect">
            <a:avLst/>
          </a:prstGeom>
        </p:spPr>
        <p:txBody>
          <a:bodyPr/>
          <a:lstStyle>
            <a:lvl1pPr marL="0" indent="0">
              <a:buNone/>
              <a:defRPr/>
            </a:lvl1pPr>
          </a:lstStyle>
          <a:p>
            <a:pPr lvl="0"/>
            <a:r>
              <a:rPr lang="en-US" dirty="0" smtClean="0"/>
              <a:t>Click to edit Master text styles</a:t>
            </a:r>
          </a:p>
        </p:txBody>
      </p:sp>
    </p:spTree>
    <p:extLst>
      <p:ext uri="{BB962C8B-B14F-4D97-AF65-F5344CB8AC3E}">
        <p14:creationId xmlns:p14="http://schemas.microsoft.com/office/powerpoint/2010/main" val="5296223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10984669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LL OTHER SLIDES">
    <p:spTree>
      <p:nvGrpSpPr>
        <p:cNvPr id="1" name=""/>
        <p:cNvGrpSpPr/>
        <p:nvPr/>
      </p:nvGrpSpPr>
      <p:grpSpPr>
        <a:xfrm>
          <a:off x="0" y="0"/>
          <a:ext cx="0" cy="0"/>
          <a:chOff x="0" y="0"/>
          <a:chExt cx="0" cy="0"/>
        </a:xfrm>
      </p:grpSpPr>
      <p:cxnSp>
        <p:nvCxnSpPr>
          <p:cNvPr id="3" name="Straight Connector 2"/>
          <p:cNvCxnSpPr/>
          <p:nvPr userDrawn="1"/>
        </p:nvCxnSpPr>
        <p:spPr>
          <a:xfrm>
            <a:off x="1255913" y="870460"/>
            <a:ext cx="8261617"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856456" cy="933450"/>
          </a:xfrm>
          <a:prstGeom prst="rect">
            <a:avLst/>
          </a:prstGeom>
          <a:noFill/>
          <a:ln>
            <a:noFill/>
          </a:ln>
        </p:spPr>
      </p:pic>
      <p:sp>
        <p:nvSpPr>
          <p:cNvPr id="8" name="Text Placeholder 7"/>
          <p:cNvSpPr>
            <a:spLocks noGrp="1"/>
          </p:cNvSpPr>
          <p:nvPr>
            <p:ph type="body" sz="quarter" idx="10"/>
          </p:nvPr>
        </p:nvSpPr>
        <p:spPr>
          <a:xfrm>
            <a:off x="282047" y="1156448"/>
            <a:ext cx="9312672" cy="5433266"/>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11" name="Title 10"/>
          <p:cNvSpPr>
            <a:spLocks noGrp="1"/>
          </p:cNvSpPr>
          <p:nvPr>
            <p:ph type="title"/>
          </p:nvPr>
        </p:nvSpPr>
        <p:spPr>
          <a:xfrm>
            <a:off x="1255913" y="123078"/>
            <a:ext cx="8402771" cy="674782"/>
          </a:xfrm>
          <a:prstGeom prst="rect">
            <a:avLst/>
          </a:prstGeom>
        </p:spPr>
        <p:txBody>
          <a:bodyPr/>
          <a:lstStyle>
            <a:lvl1pPr algn="l">
              <a:defRPr/>
            </a:lvl1pPr>
          </a:lstStyle>
          <a:p>
            <a:r>
              <a:rPr lang="en-US" dirty="0" smtClean="0"/>
              <a:t>Click to edit Master title style</a:t>
            </a:r>
            <a:endParaRPr lang="en-IE" dirty="0"/>
          </a:p>
        </p:txBody>
      </p:sp>
    </p:spTree>
    <p:extLst>
      <p:ext uri="{BB962C8B-B14F-4D97-AF65-F5344CB8AC3E}">
        <p14:creationId xmlns:p14="http://schemas.microsoft.com/office/powerpoint/2010/main" val="304695698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cxnSp>
        <p:nvCxnSpPr>
          <p:cNvPr id="3" name="Straight Connector 2"/>
          <p:cNvCxnSpPr/>
          <p:nvPr userDrawn="1"/>
        </p:nvCxnSpPr>
        <p:spPr>
          <a:xfrm>
            <a:off x="1255913" y="870460"/>
            <a:ext cx="8261617"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856456" cy="933450"/>
          </a:xfrm>
          <a:prstGeom prst="rect">
            <a:avLst/>
          </a:prstGeom>
          <a:noFill/>
          <a:ln>
            <a:noFill/>
          </a:ln>
        </p:spPr>
      </p:pic>
      <p:sp>
        <p:nvSpPr>
          <p:cNvPr id="11" name="Title 10"/>
          <p:cNvSpPr>
            <a:spLocks noGrp="1"/>
          </p:cNvSpPr>
          <p:nvPr>
            <p:ph type="title"/>
          </p:nvPr>
        </p:nvSpPr>
        <p:spPr>
          <a:xfrm>
            <a:off x="1255913" y="123078"/>
            <a:ext cx="8261617" cy="674782"/>
          </a:xfrm>
          <a:prstGeom prst="rect">
            <a:avLst/>
          </a:prstGeom>
        </p:spPr>
        <p:txBody>
          <a:bodyPr/>
          <a:lstStyle>
            <a:lvl1pPr algn="l">
              <a:defRPr/>
            </a:lvl1pPr>
          </a:lstStyle>
          <a:p>
            <a:r>
              <a:rPr lang="en-US" dirty="0" smtClean="0"/>
              <a:t>Click to edit Master title style</a:t>
            </a:r>
            <a:endParaRPr lang="en-IE" dirty="0"/>
          </a:p>
        </p:txBody>
      </p:sp>
      <p:sp>
        <p:nvSpPr>
          <p:cNvPr id="5" name="Content Placeholder 4"/>
          <p:cNvSpPr>
            <a:spLocks noGrp="1"/>
          </p:cNvSpPr>
          <p:nvPr>
            <p:ph sz="quarter" idx="10"/>
          </p:nvPr>
        </p:nvSpPr>
        <p:spPr>
          <a:xfrm>
            <a:off x="436827" y="1165413"/>
            <a:ext cx="4204891" cy="53877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9" name="Content Placeholder 4"/>
          <p:cNvSpPr>
            <a:spLocks noGrp="1"/>
          </p:cNvSpPr>
          <p:nvPr>
            <p:ph sz="quarter" idx="11"/>
          </p:nvPr>
        </p:nvSpPr>
        <p:spPr>
          <a:xfrm>
            <a:off x="5234439" y="1165413"/>
            <a:ext cx="4204891" cy="5388347"/>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Tree>
    <p:extLst>
      <p:ext uri="{BB962C8B-B14F-4D97-AF65-F5344CB8AC3E}">
        <p14:creationId xmlns:p14="http://schemas.microsoft.com/office/powerpoint/2010/main" val="4186489593"/>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82047" y="215154"/>
            <a:ext cx="9312672" cy="637456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Tree>
    <p:extLst>
      <p:ext uri="{BB962C8B-B14F-4D97-AF65-F5344CB8AC3E}">
        <p14:creationId xmlns:p14="http://schemas.microsoft.com/office/powerpoint/2010/main" val="258211834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YOUT 2">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2751527" y="2026466"/>
            <a:ext cx="6018964"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p:nvPr>
        </p:nvSpPr>
        <p:spPr>
          <a:xfrm>
            <a:off x="807868" y="2423605"/>
            <a:ext cx="7962622" cy="3977196"/>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5" name="Text Placeholder 4"/>
          <p:cNvSpPr>
            <a:spLocks noGrp="1"/>
          </p:cNvSpPr>
          <p:nvPr>
            <p:ph type="body" sz="quarter" idx="11"/>
          </p:nvPr>
        </p:nvSpPr>
        <p:spPr>
          <a:xfrm>
            <a:off x="2751527" y="1171576"/>
            <a:ext cx="6019412" cy="701675"/>
          </a:xfrm>
          <a:prstGeom prst="rect">
            <a:avLst/>
          </a:prstGeom>
        </p:spPr>
        <p:txBody>
          <a:bodyPr/>
          <a:lstStyle>
            <a:lvl1pPr marL="0" indent="0">
              <a:buNone/>
              <a:defRPr/>
            </a:lvl1pPr>
          </a:lstStyle>
          <a:p>
            <a:pPr lvl="0"/>
            <a:r>
              <a:rPr lang="en-US" dirty="0" smtClean="0"/>
              <a:t>Click to edit Master text styles</a:t>
            </a:r>
          </a:p>
        </p:txBody>
      </p:sp>
    </p:spTree>
    <p:extLst>
      <p:ext uri="{BB962C8B-B14F-4D97-AF65-F5344CB8AC3E}">
        <p14:creationId xmlns:p14="http://schemas.microsoft.com/office/powerpoint/2010/main" val="33936003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YOU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495300" y="2148397"/>
            <a:ext cx="4063384" cy="3977767"/>
          </a:xfrm>
          <a:prstGeom prst="rect">
            <a:avLst/>
          </a:prstGeom>
        </p:spPr>
        <p:txBody>
          <a:bodyPr/>
          <a:lstStyle/>
          <a:p>
            <a:endParaRPr lang="en-IE" dirty="0"/>
          </a:p>
        </p:txBody>
      </p:sp>
      <p:sp>
        <p:nvSpPr>
          <p:cNvPr id="8" name="Content Placeholder 2"/>
          <p:cNvSpPr>
            <a:spLocks noGrp="1"/>
          </p:cNvSpPr>
          <p:nvPr>
            <p:ph sz="half" idx="10"/>
          </p:nvPr>
        </p:nvSpPr>
        <p:spPr>
          <a:xfrm>
            <a:off x="5045969" y="2148397"/>
            <a:ext cx="4063384" cy="3977767"/>
          </a:xfrm>
          <a:prstGeom prst="rect">
            <a:avLst/>
          </a:prstGeom>
        </p:spPr>
        <p:txBody>
          <a:bodyPr/>
          <a:lstStyle/>
          <a:p>
            <a:endParaRPr lang="en-IE"/>
          </a:p>
        </p:txBody>
      </p:sp>
      <p:sp>
        <p:nvSpPr>
          <p:cNvPr id="9" name="Text Placeholder 4"/>
          <p:cNvSpPr>
            <a:spLocks noGrp="1"/>
          </p:cNvSpPr>
          <p:nvPr>
            <p:ph type="body" sz="quarter" idx="11"/>
          </p:nvPr>
        </p:nvSpPr>
        <p:spPr>
          <a:xfrm>
            <a:off x="2751527" y="1171576"/>
            <a:ext cx="6019412" cy="701675"/>
          </a:xfrm>
          <a:prstGeom prst="rect">
            <a:avLst/>
          </a:prstGeom>
        </p:spPr>
        <p:txBody>
          <a:bodyPr/>
          <a:lstStyle>
            <a:lvl1pPr marL="0" indent="0">
              <a:buNone/>
              <a:defRPr/>
            </a:lvl1pPr>
          </a:lstStyle>
          <a:p>
            <a:pPr lvl="0"/>
            <a:r>
              <a:rPr lang="en-US" dirty="0" smtClean="0"/>
              <a:t>Click to edit Master text styles</a:t>
            </a:r>
          </a:p>
        </p:txBody>
      </p:sp>
    </p:spTree>
    <p:extLst>
      <p:ext uri="{BB962C8B-B14F-4D97-AF65-F5344CB8AC3E}">
        <p14:creationId xmlns:p14="http://schemas.microsoft.com/office/powerpoint/2010/main" val="5454786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ga-IE"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lang="en-US"/>
          </a:p>
        </p:txBody>
      </p:sp>
      <p:sp>
        <p:nvSpPr>
          <p:cNvPr id="4" name="Date Placeholder 3"/>
          <p:cNvSpPr>
            <a:spLocks noGrp="1"/>
          </p:cNvSpPr>
          <p:nvPr>
            <p:ph type="dt" sz="half" idx="10"/>
          </p:nvPr>
        </p:nvSpPr>
        <p:spPr/>
        <p:txBody>
          <a:bodyPr/>
          <a:lstStyle/>
          <a:p>
            <a:fld id="{63F14724-E902-0B47-98D2-B4EC0993363B}" type="datetimeFigureOut">
              <a:rPr lang="en-US" smtClean="0">
                <a:solidFill>
                  <a:prstClr val="black">
                    <a:tint val="75000"/>
                  </a:prstClr>
                </a:solidFill>
              </a:rPr>
              <a:pPr/>
              <a:t>11/13/2015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37519D-7336-9B4B-BA19-5CA8F0BF3D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9127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63F14724-E902-0B47-98D2-B4EC0993363B}" type="datetimeFigureOut">
              <a:rPr lang="en-US" smtClean="0">
                <a:solidFill>
                  <a:prstClr val="black">
                    <a:tint val="75000"/>
                  </a:prstClr>
                </a:solidFill>
              </a:rPr>
              <a:pPr/>
              <a:t>11/13/2015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37519D-7336-9B4B-BA19-5CA8F0BF3D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0739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ga-IE"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4" name="Date Placeholder 3"/>
          <p:cNvSpPr>
            <a:spLocks noGrp="1"/>
          </p:cNvSpPr>
          <p:nvPr>
            <p:ph type="dt" sz="half" idx="10"/>
          </p:nvPr>
        </p:nvSpPr>
        <p:spPr/>
        <p:txBody>
          <a:bodyPr/>
          <a:lstStyle/>
          <a:p>
            <a:fld id="{63F14724-E902-0B47-98D2-B4EC0993363B}" type="datetimeFigureOut">
              <a:rPr lang="en-US" smtClean="0">
                <a:solidFill>
                  <a:prstClr val="black">
                    <a:tint val="75000"/>
                  </a:prstClr>
                </a:solidFill>
              </a:rPr>
              <a:pPr/>
              <a:t>11/13/2015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37519D-7336-9B4B-BA19-5CA8F0BF3D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298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Date Placeholder 4"/>
          <p:cNvSpPr>
            <a:spLocks noGrp="1"/>
          </p:cNvSpPr>
          <p:nvPr>
            <p:ph type="dt" sz="half" idx="10"/>
          </p:nvPr>
        </p:nvSpPr>
        <p:spPr/>
        <p:txBody>
          <a:bodyPr/>
          <a:lstStyle/>
          <a:p>
            <a:fld id="{63F14724-E902-0B47-98D2-B4EC0993363B}" type="datetimeFigureOut">
              <a:rPr lang="en-US" smtClean="0">
                <a:solidFill>
                  <a:prstClr val="black">
                    <a:tint val="75000"/>
                  </a:prstClr>
                </a:solidFill>
              </a:rPr>
              <a:pPr/>
              <a:t>11/13/2015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37519D-7336-9B4B-BA19-5CA8F0BF3D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692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Date Placeholder 6"/>
          <p:cNvSpPr>
            <a:spLocks noGrp="1"/>
          </p:cNvSpPr>
          <p:nvPr>
            <p:ph type="dt" sz="half" idx="10"/>
          </p:nvPr>
        </p:nvSpPr>
        <p:spPr/>
        <p:txBody>
          <a:bodyPr/>
          <a:lstStyle/>
          <a:p>
            <a:fld id="{63F14724-E902-0B47-98D2-B4EC0993363B}" type="datetimeFigureOut">
              <a:rPr lang="en-US" smtClean="0">
                <a:solidFill>
                  <a:prstClr val="black">
                    <a:tint val="75000"/>
                  </a:prstClr>
                </a:solidFill>
              </a:rPr>
              <a:pPr/>
              <a:t>11/13/2015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37519D-7336-9B4B-BA19-5CA8F0BF3D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002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Tree>
    <p:extLst>
      <p:ext uri="{BB962C8B-B14F-4D97-AF65-F5344CB8AC3E}">
        <p14:creationId xmlns:p14="http://schemas.microsoft.com/office/powerpoint/2010/main" val="14536119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Date Placeholder 2"/>
          <p:cNvSpPr>
            <a:spLocks noGrp="1"/>
          </p:cNvSpPr>
          <p:nvPr>
            <p:ph type="dt" sz="half" idx="10"/>
          </p:nvPr>
        </p:nvSpPr>
        <p:spPr/>
        <p:txBody>
          <a:bodyPr/>
          <a:lstStyle/>
          <a:p>
            <a:fld id="{63F14724-E902-0B47-98D2-B4EC0993363B}" type="datetimeFigureOut">
              <a:rPr lang="en-US" smtClean="0">
                <a:solidFill>
                  <a:prstClr val="black">
                    <a:tint val="75000"/>
                  </a:prstClr>
                </a:solidFill>
              </a:rPr>
              <a:pPr/>
              <a:t>11/13/2015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37519D-7336-9B4B-BA19-5CA8F0BF3D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321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F14724-E902-0B47-98D2-B4EC0993363B}" type="datetimeFigureOut">
              <a:rPr lang="en-US" smtClean="0">
                <a:solidFill>
                  <a:prstClr val="black">
                    <a:tint val="75000"/>
                  </a:prstClr>
                </a:solidFill>
              </a:rPr>
              <a:pPr/>
              <a:t>11/13/2015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37519D-7336-9B4B-BA19-5CA8F0BF3D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9511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ga-IE" smtClean="0"/>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63F14724-E902-0B47-98D2-B4EC0993363B}" type="datetimeFigureOut">
              <a:rPr lang="en-US" smtClean="0">
                <a:solidFill>
                  <a:prstClr val="black">
                    <a:tint val="75000"/>
                  </a:prstClr>
                </a:solidFill>
              </a:rPr>
              <a:pPr/>
              <a:t>11/13/2015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37519D-7336-9B4B-BA19-5CA8F0BF3D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8325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ga-IE"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63F14724-E902-0B47-98D2-B4EC0993363B}" type="datetimeFigureOut">
              <a:rPr lang="en-US" smtClean="0">
                <a:solidFill>
                  <a:prstClr val="black">
                    <a:tint val="75000"/>
                  </a:prstClr>
                </a:solidFill>
              </a:rPr>
              <a:pPr/>
              <a:t>11/13/2015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37519D-7336-9B4B-BA19-5CA8F0BF3D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7012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63F14724-E902-0B47-98D2-B4EC0993363B}" type="datetimeFigureOut">
              <a:rPr lang="en-US" smtClean="0">
                <a:solidFill>
                  <a:prstClr val="black">
                    <a:tint val="75000"/>
                  </a:prstClr>
                </a:solidFill>
              </a:rPr>
              <a:pPr/>
              <a:t>11/13/2015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37519D-7336-9B4B-BA19-5CA8F0BF3D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693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ga-IE" smtClean="0"/>
              <a:t>Click to edit Master title style</a:t>
            </a:r>
            <a:endParaRPr lang="en-US"/>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63F14724-E902-0B47-98D2-B4EC0993363B}" type="datetimeFigureOut">
              <a:rPr lang="en-US" smtClean="0">
                <a:solidFill>
                  <a:prstClr val="black">
                    <a:tint val="75000"/>
                  </a:prstClr>
                </a:solidFill>
              </a:rPr>
              <a:pPr/>
              <a:t>11/13/2015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37519D-7336-9B4B-BA19-5CA8F0BF3D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97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62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226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3784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RedBa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0450" y="461963"/>
            <a:ext cx="71326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2470150" y="547688"/>
            <a:ext cx="70612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2471738" y="1520825"/>
            <a:ext cx="699135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Line 6"/>
          <p:cNvSpPr>
            <a:spLocks noChangeShapeType="1"/>
          </p:cNvSpPr>
          <p:nvPr/>
        </p:nvSpPr>
        <p:spPr bwMode="auto">
          <a:xfrm>
            <a:off x="527050" y="917575"/>
            <a:ext cx="1592263" cy="0"/>
          </a:xfrm>
          <a:prstGeom prst="line">
            <a:avLst/>
          </a:prstGeom>
          <a:noFill/>
          <a:ln w="15875" cap="rnd">
            <a:solidFill>
              <a:schemeClr val="bg2"/>
            </a:solidFill>
            <a:prstDash val="sysDot"/>
            <a:round/>
            <a:headEnd/>
            <a:tailEnd/>
          </a:ln>
          <a:extLst>
            <a:ext uri="{909E8E84-426E-40DD-AFC4-6F175D3DCCD1}">
              <a14:hiddenFill xmlns:a14="http://schemas.microsoft.com/office/drawing/2010/main">
                <a:noFill/>
              </a14:hiddenFill>
            </a:ext>
          </a:extLst>
        </p:spPr>
        <p:txBody>
          <a:bodyPr wrap="none" lIns="83988" tIns="41994" rIns="83988" bIns="41994" anchor="ctr"/>
          <a:lstStyle/>
          <a:p>
            <a:endParaRPr lang="en-IE"/>
          </a:p>
        </p:txBody>
      </p:sp>
      <p:pic>
        <p:nvPicPr>
          <p:cNvPr id="1030" name="Picture 12" descr="Private Clients"/>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00063" y="622300"/>
            <a:ext cx="134143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8"/>
          <p:cNvSpPr>
            <a:spLocks noChangeArrowheads="1"/>
          </p:cNvSpPr>
          <p:nvPr userDrawn="1"/>
        </p:nvSpPr>
        <p:spPr bwMode="auto">
          <a:xfrm>
            <a:off x="9232900" y="6450013"/>
            <a:ext cx="3714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963" tIns="41982" rIns="83963" bIns="41982">
            <a:spAutoFit/>
          </a:bodyPr>
          <a:lstStyle/>
          <a:p>
            <a:pPr eaLnBrk="0" hangingPunct="0"/>
            <a:fld id="{BA87BC76-4A0C-4F4B-981C-9FCC4208FBFB}" type="slidenum">
              <a:rPr lang="en-US" sz="900" b="0">
                <a:solidFill>
                  <a:schemeClr val="bg2"/>
                </a:solidFill>
                <a:latin typeface="Arial" pitchFamily="34" charset="0"/>
                <a:ea typeface="ＭＳ Ｐゴシック"/>
              </a:rPr>
              <a:pPr eaLnBrk="0" hangingPunct="0"/>
              <a:t>‹#›</a:t>
            </a:fld>
            <a:r>
              <a:rPr lang="en-US" sz="900" b="0">
                <a:solidFill>
                  <a:schemeClr val="bg2"/>
                </a:solidFill>
                <a:latin typeface="Arial" pitchFamily="34" charset="0"/>
                <a:ea typeface="ＭＳ Ｐゴシック"/>
              </a:rPr>
              <a:t> </a:t>
            </a:r>
          </a:p>
        </p:txBody>
      </p:sp>
      <p:sp>
        <p:nvSpPr>
          <p:cNvPr id="1032" name="Line 9"/>
          <p:cNvSpPr>
            <a:spLocks noChangeShapeType="1"/>
          </p:cNvSpPr>
          <p:nvPr userDrawn="1"/>
        </p:nvSpPr>
        <p:spPr bwMode="auto">
          <a:xfrm>
            <a:off x="528638" y="6424613"/>
            <a:ext cx="8947150" cy="0"/>
          </a:xfrm>
          <a:prstGeom prst="line">
            <a:avLst/>
          </a:prstGeom>
          <a:noFill/>
          <a:ln w="15875" cap="rnd">
            <a:solidFill>
              <a:schemeClr val="bg2"/>
            </a:solidFill>
            <a:prstDash val="sysDot"/>
            <a:round/>
            <a:headEnd/>
            <a:tailEnd/>
          </a:ln>
          <a:extLst>
            <a:ext uri="{909E8E84-426E-40DD-AFC4-6F175D3DCCD1}">
              <a14:hiddenFill xmlns:a14="http://schemas.microsoft.com/office/drawing/2010/main">
                <a:noFill/>
              </a14:hiddenFill>
            </a:ext>
          </a:extLst>
        </p:spPr>
        <p:txBody>
          <a:bodyPr wrap="none" lIns="83988" tIns="41994" rIns="83988" bIns="41994" anchor="ctr"/>
          <a:lstStyle/>
          <a:p>
            <a:endParaRPr lang="en-IE"/>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2813" rtl="0" eaLnBrk="0" fontAlgn="base" hangingPunct="0">
        <a:spcBef>
          <a:spcPct val="0"/>
        </a:spcBef>
        <a:spcAft>
          <a:spcPct val="0"/>
        </a:spcAft>
        <a:defRPr sz="1900">
          <a:solidFill>
            <a:schemeClr val="bg1"/>
          </a:solidFill>
          <a:latin typeface="+mj-lt"/>
          <a:ea typeface="+mj-ea"/>
          <a:cs typeface="+mj-cs"/>
        </a:defRPr>
      </a:lvl1pPr>
      <a:lvl2pPr algn="l" defTabSz="912813" rtl="0" eaLnBrk="0" fontAlgn="base" hangingPunct="0">
        <a:spcBef>
          <a:spcPct val="0"/>
        </a:spcBef>
        <a:spcAft>
          <a:spcPct val="0"/>
        </a:spcAft>
        <a:defRPr sz="1900">
          <a:solidFill>
            <a:schemeClr val="bg1"/>
          </a:solidFill>
          <a:latin typeface="Arial" pitchFamily="34" charset="0"/>
          <a:ea typeface="ＭＳ Ｐゴシック"/>
          <a:cs typeface="ＭＳ Ｐゴシック"/>
        </a:defRPr>
      </a:lvl2pPr>
      <a:lvl3pPr algn="l" defTabSz="912813" rtl="0" eaLnBrk="0" fontAlgn="base" hangingPunct="0">
        <a:spcBef>
          <a:spcPct val="0"/>
        </a:spcBef>
        <a:spcAft>
          <a:spcPct val="0"/>
        </a:spcAft>
        <a:defRPr sz="1900">
          <a:solidFill>
            <a:schemeClr val="bg1"/>
          </a:solidFill>
          <a:latin typeface="Arial" pitchFamily="34" charset="0"/>
          <a:ea typeface="ＭＳ Ｐゴシック"/>
          <a:cs typeface="ＭＳ Ｐゴシック"/>
        </a:defRPr>
      </a:lvl3pPr>
      <a:lvl4pPr algn="l" defTabSz="912813" rtl="0" eaLnBrk="0" fontAlgn="base" hangingPunct="0">
        <a:spcBef>
          <a:spcPct val="0"/>
        </a:spcBef>
        <a:spcAft>
          <a:spcPct val="0"/>
        </a:spcAft>
        <a:defRPr sz="1900">
          <a:solidFill>
            <a:schemeClr val="bg1"/>
          </a:solidFill>
          <a:latin typeface="Arial" pitchFamily="34" charset="0"/>
          <a:ea typeface="ＭＳ Ｐゴシック"/>
          <a:cs typeface="ＭＳ Ｐゴシック"/>
        </a:defRPr>
      </a:lvl4pPr>
      <a:lvl5pPr algn="l" defTabSz="912813" rtl="0" eaLnBrk="0" fontAlgn="base" hangingPunct="0">
        <a:spcBef>
          <a:spcPct val="0"/>
        </a:spcBef>
        <a:spcAft>
          <a:spcPct val="0"/>
        </a:spcAft>
        <a:defRPr sz="1900">
          <a:solidFill>
            <a:schemeClr val="bg1"/>
          </a:solidFill>
          <a:latin typeface="Arial" pitchFamily="34" charset="0"/>
          <a:ea typeface="ＭＳ Ｐゴシック"/>
          <a:cs typeface="ＭＳ Ｐゴシック"/>
        </a:defRPr>
      </a:lvl5pPr>
      <a:lvl6pPr marL="457200" algn="l" defTabSz="912813" rtl="0" fontAlgn="base">
        <a:spcBef>
          <a:spcPct val="0"/>
        </a:spcBef>
        <a:spcAft>
          <a:spcPct val="0"/>
        </a:spcAft>
        <a:defRPr sz="1900">
          <a:solidFill>
            <a:schemeClr val="bg1"/>
          </a:solidFill>
          <a:latin typeface="Arial" pitchFamily="34" charset="0"/>
          <a:ea typeface="ＭＳ Ｐゴシック"/>
          <a:cs typeface="ＭＳ Ｐゴシック"/>
        </a:defRPr>
      </a:lvl6pPr>
      <a:lvl7pPr marL="914400" algn="l" defTabSz="912813" rtl="0" fontAlgn="base">
        <a:spcBef>
          <a:spcPct val="0"/>
        </a:spcBef>
        <a:spcAft>
          <a:spcPct val="0"/>
        </a:spcAft>
        <a:defRPr sz="1900">
          <a:solidFill>
            <a:schemeClr val="bg1"/>
          </a:solidFill>
          <a:latin typeface="Arial" pitchFamily="34" charset="0"/>
          <a:ea typeface="ＭＳ Ｐゴシック"/>
          <a:cs typeface="ＭＳ Ｐゴシック"/>
        </a:defRPr>
      </a:lvl7pPr>
      <a:lvl8pPr marL="1371600" algn="l" defTabSz="912813" rtl="0" fontAlgn="base">
        <a:spcBef>
          <a:spcPct val="0"/>
        </a:spcBef>
        <a:spcAft>
          <a:spcPct val="0"/>
        </a:spcAft>
        <a:defRPr sz="1900">
          <a:solidFill>
            <a:schemeClr val="bg1"/>
          </a:solidFill>
          <a:latin typeface="Arial" pitchFamily="34" charset="0"/>
          <a:ea typeface="ＭＳ Ｐゴシック"/>
          <a:cs typeface="ＭＳ Ｐゴシック"/>
        </a:defRPr>
      </a:lvl8pPr>
      <a:lvl9pPr marL="1828800" algn="l" defTabSz="912813" rtl="0" fontAlgn="base">
        <a:spcBef>
          <a:spcPct val="0"/>
        </a:spcBef>
        <a:spcAft>
          <a:spcPct val="0"/>
        </a:spcAft>
        <a:defRPr sz="1900">
          <a:solidFill>
            <a:schemeClr val="bg1"/>
          </a:solidFill>
          <a:latin typeface="Arial" pitchFamily="34" charset="0"/>
          <a:ea typeface="ＭＳ Ｐゴシック"/>
          <a:cs typeface="ＭＳ Ｐゴシック"/>
        </a:defRPr>
      </a:lvl9pPr>
    </p:titleStyle>
    <p:bodyStyle>
      <a:lvl1pPr marL="190500" indent="-190500" algn="l" defTabSz="912813" rtl="0" eaLnBrk="0" fontAlgn="base" hangingPunct="0">
        <a:lnSpc>
          <a:spcPts val="2000"/>
        </a:lnSpc>
        <a:spcBef>
          <a:spcPts val="200"/>
        </a:spcBef>
        <a:spcAft>
          <a:spcPts val="200"/>
        </a:spcAft>
        <a:buSzPct val="75000"/>
        <a:buFont typeface="Times" pitchFamily="18" charset="0"/>
        <a:buChar char="•"/>
        <a:defRPr sz="1200">
          <a:solidFill>
            <a:schemeClr val="tx1"/>
          </a:solidFill>
          <a:latin typeface="+mn-lt"/>
          <a:ea typeface="+mn-ea"/>
          <a:cs typeface="+mn-cs"/>
        </a:defRPr>
      </a:lvl1pPr>
      <a:lvl2pPr marL="365125" indent="4763" algn="l" defTabSz="912813" rtl="0" eaLnBrk="0" fontAlgn="base" hangingPunct="0">
        <a:spcBef>
          <a:spcPct val="20000"/>
        </a:spcBef>
        <a:spcAft>
          <a:spcPct val="0"/>
        </a:spcAft>
        <a:buSzPct val="75000"/>
        <a:buFont typeface="Times" pitchFamily="18" charset="0"/>
        <a:buChar char="•"/>
        <a:defRPr sz="1200" i="1">
          <a:solidFill>
            <a:schemeClr val="tx1"/>
          </a:solidFill>
          <a:latin typeface="+mn-lt"/>
          <a:ea typeface="+mn-ea"/>
          <a:cs typeface="+mn-cs"/>
        </a:defRPr>
      </a:lvl2pPr>
      <a:lvl3pPr marL="546100" indent="292100" algn="l" defTabSz="912813" rtl="0" eaLnBrk="0" fontAlgn="base" hangingPunct="0">
        <a:spcBef>
          <a:spcPct val="20000"/>
        </a:spcBef>
        <a:spcAft>
          <a:spcPct val="0"/>
        </a:spcAft>
        <a:buSzPct val="75000"/>
        <a:buFont typeface="Times" pitchFamily="18" charset="0"/>
        <a:buChar char="•"/>
        <a:defRPr sz="1200" i="1">
          <a:solidFill>
            <a:schemeClr val="tx1"/>
          </a:solidFill>
          <a:latin typeface="+mn-lt"/>
          <a:ea typeface="+mn-ea"/>
          <a:cs typeface="+mn-cs"/>
        </a:defRPr>
      </a:lvl3pPr>
      <a:lvl4pPr marL="720725" indent="536575" algn="l" defTabSz="912813" rtl="0" eaLnBrk="0" fontAlgn="base" hangingPunct="0">
        <a:spcBef>
          <a:spcPct val="20000"/>
        </a:spcBef>
        <a:spcAft>
          <a:spcPct val="0"/>
        </a:spcAft>
        <a:buSzPct val="75000"/>
        <a:buFont typeface="Times" pitchFamily="18" charset="0"/>
        <a:buChar char="•"/>
        <a:defRPr sz="1200" i="1">
          <a:solidFill>
            <a:schemeClr val="tx1"/>
          </a:solidFill>
          <a:latin typeface="+mn-lt"/>
          <a:ea typeface="+mn-ea"/>
          <a:cs typeface="+mn-cs"/>
        </a:defRPr>
      </a:lvl4pPr>
      <a:lvl5pPr marL="895350" indent="782638" algn="l" defTabSz="912813" rtl="0" eaLnBrk="0" fontAlgn="base" hangingPunct="0">
        <a:spcBef>
          <a:spcPct val="20000"/>
        </a:spcBef>
        <a:spcAft>
          <a:spcPct val="0"/>
        </a:spcAft>
        <a:buSzPct val="75000"/>
        <a:buFont typeface="Times" pitchFamily="18" charset="0"/>
        <a:buChar char="•"/>
        <a:defRPr sz="1200" i="1">
          <a:solidFill>
            <a:schemeClr val="tx1"/>
          </a:solidFill>
          <a:latin typeface="+mn-lt"/>
          <a:ea typeface="+mn-ea"/>
          <a:cs typeface="+mn-cs"/>
        </a:defRPr>
      </a:lvl5pPr>
      <a:lvl6pPr marL="1352550" indent="782638" algn="l" defTabSz="912813" rtl="0" fontAlgn="base">
        <a:spcBef>
          <a:spcPct val="20000"/>
        </a:spcBef>
        <a:spcAft>
          <a:spcPct val="0"/>
        </a:spcAft>
        <a:buSzPct val="75000"/>
        <a:buFont typeface="Times" pitchFamily="18" charset="0"/>
        <a:buChar char="•"/>
        <a:defRPr sz="1200" i="1">
          <a:solidFill>
            <a:schemeClr val="tx1"/>
          </a:solidFill>
          <a:latin typeface="+mn-lt"/>
          <a:ea typeface="+mn-ea"/>
          <a:cs typeface="+mn-cs"/>
        </a:defRPr>
      </a:lvl6pPr>
      <a:lvl7pPr marL="1809750" indent="782638" algn="l" defTabSz="912813" rtl="0" fontAlgn="base">
        <a:spcBef>
          <a:spcPct val="20000"/>
        </a:spcBef>
        <a:spcAft>
          <a:spcPct val="0"/>
        </a:spcAft>
        <a:buSzPct val="75000"/>
        <a:buFont typeface="Times" pitchFamily="18" charset="0"/>
        <a:buChar char="•"/>
        <a:defRPr sz="1200" i="1">
          <a:solidFill>
            <a:schemeClr val="tx1"/>
          </a:solidFill>
          <a:latin typeface="+mn-lt"/>
          <a:ea typeface="+mn-ea"/>
          <a:cs typeface="+mn-cs"/>
        </a:defRPr>
      </a:lvl7pPr>
      <a:lvl8pPr marL="2266950" indent="782638" algn="l" defTabSz="912813" rtl="0" fontAlgn="base">
        <a:spcBef>
          <a:spcPct val="20000"/>
        </a:spcBef>
        <a:spcAft>
          <a:spcPct val="0"/>
        </a:spcAft>
        <a:buSzPct val="75000"/>
        <a:buFont typeface="Times" pitchFamily="18" charset="0"/>
        <a:buChar char="•"/>
        <a:defRPr sz="1200" i="1">
          <a:solidFill>
            <a:schemeClr val="tx1"/>
          </a:solidFill>
          <a:latin typeface="+mn-lt"/>
          <a:ea typeface="+mn-ea"/>
          <a:cs typeface="+mn-cs"/>
        </a:defRPr>
      </a:lvl8pPr>
      <a:lvl9pPr marL="2724150" indent="782638" algn="l" defTabSz="912813" rtl="0" fontAlgn="base">
        <a:spcBef>
          <a:spcPct val="20000"/>
        </a:spcBef>
        <a:spcAft>
          <a:spcPct val="0"/>
        </a:spcAft>
        <a:buSzPct val="75000"/>
        <a:buFont typeface="Times" pitchFamily="18" charset="0"/>
        <a:buChar char="•"/>
        <a:defRPr sz="1200" i="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RedBa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0450" y="461963"/>
            <a:ext cx="71326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2470150" y="547688"/>
            <a:ext cx="70612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2471738" y="1520825"/>
            <a:ext cx="699135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3" name="Line 6"/>
          <p:cNvSpPr>
            <a:spLocks noChangeShapeType="1"/>
          </p:cNvSpPr>
          <p:nvPr/>
        </p:nvSpPr>
        <p:spPr bwMode="auto">
          <a:xfrm>
            <a:off x="527050" y="917575"/>
            <a:ext cx="1592263" cy="0"/>
          </a:xfrm>
          <a:prstGeom prst="line">
            <a:avLst/>
          </a:prstGeom>
          <a:noFill/>
          <a:ln w="15875" cap="rnd">
            <a:solidFill>
              <a:schemeClr val="bg2"/>
            </a:solidFill>
            <a:prstDash val="sysDot"/>
            <a:round/>
            <a:headEnd/>
            <a:tailEnd/>
          </a:ln>
          <a:extLst>
            <a:ext uri="{909E8E84-426E-40DD-AFC4-6F175D3DCCD1}">
              <a14:hiddenFill xmlns:a14="http://schemas.microsoft.com/office/drawing/2010/main">
                <a:noFill/>
              </a14:hiddenFill>
            </a:ext>
          </a:extLst>
        </p:spPr>
        <p:txBody>
          <a:bodyPr wrap="none" lIns="83988" tIns="41994" rIns="83988" bIns="41994" anchor="ctr"/>
          <a:lstStyle/>
          <a:p>
            <a:endParaRPr lang="en-IE"/>
          </a:p>
        </p:txBody>
      </p:sp>
      <p:pic>
        <p:nvPicPr>
          <p:cNvPr id="2054" name="Picture 12" descr="Private Clients"/>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00063" y="622300"/>
            <a:ext cx="134143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8"/>
          <p:cNvSpPr>
            <a:spLocks noChangeArrowheads="1"/>
          </p:cNvSpPr>
          <p:nvPr userDrawn="1"/>
        </p:nvSpPr>
        <p:spPr bwMode="auto">
          <a:xfrm>
            <a:off x="9232900" y="6450013"/>
            <a:ext cx="3714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965" tIns="41983" rIns="83965" bIns="41983">
            <a:spAutoFit/>
          </a:bodyPr>
          <a:lstStyle/>
          <a:p>
            <a:pPr eaLnBrk="0" hangingPunct="0"/>
            <a:fld id="{1C824138-48D4-4A2B-BBFF-B7128277346A}" type="slidenum">
              <a:rPr lang="en-US" sz="900" b="0">
                <a:solidFill>
                  <a:schemeClr val="bg2"/>
                </a:solidFill>
                <a:latin typeface="Arial" pitchFamily="34" charset="0"/>
                <a:ea typeface="ＭＳ Ｐゴシック"/>
              </a:rPr>
              <a:pPr eaLnBrk="0" hangingPunct="0"/>
              <a:t>‹#›</a:t>
            </a:fld>
            <a:r>
              <a:rPr lang="en-US" sz="900" b="0">
                <a:solidFill>
                  <a:schemeClr val="bg2"/>
                </a:solidFill>
                <a:latin typeface="Arial" pitchFamily="34" charset="0"/>
                <a:ea typeface="ＭＳ Ｐゴシック"/>
              </a:rPr>
              <a:t> </a:t>
            </a:r>
          </a:p>
        </p:txBody>
      </p:sp>
      <p:sp>
        <p:nvSpPr>
          <p:cNvPr id="2056" name="Line 9"/>
          <p:cNvSpPr>
            <a:spLocks noChangeShapeType="1"/>
          </p:cNvSpPr>
          <p:nvPr userDrawn="1"/>
        </p:nvSpPr>
        <p:spPr bwMode="auto">
          <a:xfrm>
            <a:off x="528638" y="6424613"/>
            <a:ext cx="8947150" cy="0"/>
          </a:xfrm>
          <a:prstGeom prst="line">
            <a:avLst/>
          </a:prstGeom>
          <a:noFill/>
          <a:ln w="15875" cap="rnd">
            <a:solidFill>
              <a:schemeClr val="bg2"/>
            </a:solidFill>
            <a:prstDash val="sysDot"/>
            <a:round/>
            <a:headEnd/>
            <a:tailEnd/>
          </a:ln>
          <a:extLst>
            <a:ext uri="{909E8E84-426E-40DD-AFC4-6F175D3DCCD1}">
              <a14:hiddenFill xmlns:a14="http://schemas.microsoft.com/office/drawing/2010/main">
                <a:noFill/>
              </a14:hiddenFill>
            </a:ext>
          </a:extLst>
        </p:spPr>
        <p:txBody>
          <a:bodyPr wrap="none" lIns="83988" tIns="41994" rIns="83988" bIns="41994" anchor="ctr"/>
          <a:lstStyle/>
          <a:p>
            <a:endParaRPr lang="en-IE"/>
          </a:p>
        </p:txBody>
      </p:sp>
      <p:sp>
        <p:nvSpPr>
          <p:cNvPr id="2057" name="Text Box 9"/>
          <p:cNvSpPr txBox="1">
            <a:spLocks noChangeArrowheads="1"/>
          </p:cNvSpPr>
          <p:nvPr userDrawn="1"/>
        </p:nvSpPr>
        <p:spPr bwMode="auto">
          <a:xfrm>
            <a:off x="488950" y="6453188"/>
            <a:ext cx="18716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8" rIns="91438" bIns="45718">
            <a:spAutoFit/>
          </a:bodyPr>
          <a:lstStyle>
            <a:lvl1pPr eaLnBrk="0" hangingPunct="0">
              <a:defRPr sz="1300" b="1">
                <a:solidFill>
                  <a:srgbClr val="000000"/>
                </a:solidFill>
                <a:latin typeface="Lucida Grande" charset="0"/>
                <a:ea typeface="ヒラギノ角ゴ ProN W6" charset="-128"/>
                <a:sym typeface="Lucida Grande" charset="0"/>
              </a:defRPr>
            </a:lvl1pPr>
            <a:lvl2pPr marL="742950" indent="-285750" eaLnBrk="0" hangingPunct="0">
              <a:defRPr sz="1300" b="1">
                <a:solidFill>
                  <a:srgbClr val="000000"/>
                </a:solidFill>
                <a:latin typeface="Lucida Grande" charset="0"/>
                <a:ea typeface="ヒラギノ角ゴ ProN W6" charset="-128"/>
                <a:sym typeface="Lucida Grande" charset="0"/>
              </a:defRPr>
            </a:lvl2pPr>
            <a:lvl3pPr marL="1143000" indent="-228600" eaLnBrk="0" hangingPunct="0">
              <a:defRPr sz="1300" b="1">
                <a:solidFill>
                  <a:srgbClr val="000000"/>
                </a:solidFill>
                <a:latin typeface="Lucida Grande" charset="0"/>
                <a:ea typeface="ヒラギノ角ゴ ProN W6" charset="-128"/>
                <a:sym typeface="Lucida Grande" charset="0"/>
              </a:defRPr>
            </a:lvl3pPr>
            <a:lvl4pPr marL="1600200" indent="-228600" eaLnBrk="0" hangingPunct="0">
              <a:defRPr sz="1300" b="1">
                <a:solidFill>
                  <a:srgbClr val="000000"/>
                </a:solidFill>
                <a:latin typeface="Lucida Grande" charset="0"/>
                <a:ea typeface="ヒラギノ角ゴ ProN W6" charset="-128"/>
                <a:sym typeface="Lucida Grande" charset="0"/>
              </a:defRPr>
            </a:lvl4pPr>
            <a:lvl5pPr marL="2057400" indent="-228600" eaLnBrk="0" hangingPunct="0">
              <a:defRPr sz="1300" b="1">
                <a:solidFill>
                  <a:srgbClr val="000000"/>
                </a:solidFill>
                <a:latin typeface="Lucida Grande" charset="0"/>
                <a:ea typeface="ヒラギノ角ゴ ProN W6" charset="-128"/>
                <a:sym typeface="Lucida Grande" charset="0"/>
              </a:defRPr>
            </a:lvl5pPr>
            <a:lvl6pPr marL="2514600" indent="-228600" eaLnBrk="0" fontAlgn="base" hangingPunct="0">
              <a:spcBef>
                <a:spcPct val="0"/>
              </a:spcBef>
              <a:spcAft>
                <a:spcPct val="0"/>
              </a:spcAft>
              <a:defRPr sz="1300" b="1">
                <a:solidFill>
                  <a:srgbClr val="000000"/>
                </a:solidFill>
                <a:latin typeface="Lucida Grande" charset="0"/>
                <a:ea typeface="ヒラギノ角ゴ ProN W6" charset="-128"/>
                <a:sym typeface="Lucida Grande" charset="0"/>
              </a:defRPr>
            </a:lvl6pPr>
            <a:lvl7pPr marL="2971800" indent="-228600" eaLnBrk="0" fontAlgn="base" hangingPunct="0">
              <a:spcBef>
                <a:spcPct val="0"/>
              </a:spcBef>
              <a:spcAft>
                <a:spcPct val="0"/>
              </a:spcAft>
              <a:defRPr sz="1300" b="1">
                <a:solidFill>
                  <a:srgbClr val="000000"/>
                </a:solidFill>
                <a:latin typeface="Lucida Grande" charset="0"/>
                <a:ea typeface="ヒラギノ角ゴ ProN W6" charset="-128"/>
                <a:sym typeface="Lucida Grande" charset="0"/>
              </a:defRPr>
            </a:lvl7pPr>
            <a:lvl8pPr marL="3429000" indent="-228600" eaLnBrk="0" fontAlgn="base" hangingPunct="0">
              <a:spcBef>
                <a:spcPct val="0"/>
              </a:spcBef>
              <a:spcAft>
                <a:spcPct val="0"/>
              </a:spcAft>
              <a:defRPr sz="1300" b="1">
                <a:solidFill>
                  <a:srgbClr val="000000"/>
                </a:solidFill>
                <a:latin typeface="Lucida Grande" charset="0"/>
                <a:ea typeface="ヒラギノ角ゴ ProN W6" charset="-128"/>
                <a:sym typeface="Lucida Grande" charset="0"/>
              </a:defRPr>
            </a:lvl8pPr>
            <a:lvl9pPr marL="3886200" indent="-228600" eaLnBrk="0" fontAlgn="base" hangingPunct="0">
              <a:spcBef>
                <a:spcPct val="0"/>
              </a:spcBef>
              <a:spcAft>
                <a:spcPct val="0"/>
              </a:spcAft>
              <a:defRPr sz="1300" b="1">
                <a:solidFill>
                  <a:srgbClr val="000000"/>
                </a:solidFill>
                <a:latin typeface="Lucida Grande" charset="0"/>
                <a:ea typeface="ヒラギノ角ゴ ProN W6" charset="-128"/>
                <a:sym typeface="Lucida Grande" charset="0"/>
              </a:defRPr>
            </a:lvl9pPr>
          </a:lstStyle>
          <a:p>
            <a:pPr eaLnBrk="1" hangingPunct="1">
              <a:spcBef>
                <a:spcPct val="50000"/>
              </a:spcBef>
              <a:defRPr/>
            </a:pPr>
            <a:r>
              <a:rPr lang="en-IE" sz="1000" i="1" smtClean="0"/>
              <a:t>Confidential</a:t>
            </a:r>
            <a:endParaRPr lang="en-US" sz="1000" i="1" smtClean="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2813" rtl="0" eaLnBrk="0" fontAlgn="base" hangingPunct="0">
        <a:spcBef>
          <a:spcPct val="0"/>
        </a:spcBef>
        <a:spcAft>
          <a:spcPct val="0"/>
        </a:spcAft>
        <a:defRPr sz="1900">
          <a:solidFill>
            <a:schemeClr val="bg1"/>
          </a:solidFill>
          <a:latin typeface="+mj-lt"/>
          <a:ea typeface="+mj-ea"/>
          <a:cs typeface="+mj-cs"/>
        </a:defRPr>
      </a:lvl1pPr>
      <a:lvl2pPr algn="l" defTabSz="912813" rtl="0" eaLnBrk="0" fontAlgn="base" hangingPunct="0">
        <a:spcBef>
          <a:spcPct val="0"/>
        </a:spcBef>
        <a:spcAft>
          <a:spcPct val="0"/>
        </a:spcAft>
        <a:defRPr sz="1900">
          <a:solidFill>
            <a:schemeClr val="bg1"/>
          </a:solidFill>
          <a:latin typeface="Arial" pitchFamily="34" charset="0"/>
          <a:ea typeface="ＭＳ Ｐゴシック"/>
          <a:cs typeface="ＭＳ Ｐゴシック"/>
        </a:defRPr>
      </a:lvl2pPr>
      <a:lvl3pPr algn="l" defTabSz="912813" rtl="0" eaLnBrk="0" fontAlgn="base" hangingPunct="0">
        <a:spcBef>
          <a:spcPct val="0"/>
        </a:spcBef>
        <a:spcAft>
          <a:spcPct val="0"/>
        </a:spcAft>
        <a:defRPr sz="1900">
          <a:solidFill>
            <a:schemeClr val="bg1"/>
          </a:solidFill>
          <a:latin typeface="Arial" pitchFamily="34" charset="0"/>
          <a:ea typeface="ＭＳ Ｐゴシック"/>
          <a:cs typeface="ＭＳ Ｐゴシック"/>
        </a:defRPr>
      </a:lvl3pPr>
      <a:lvl4pPr algn="l" defTabSz="912813" rtl="0" eaLnBrk="0" fontAlgn="base" hangingPunct="0">
        <a:spcBef>
          <a:spcPct val="0"/>
        </a:spcBef>
        <a:spcAft>
          <a:spcPct val="0"/>
        </a:spcAft>
        <a:defRPr sz="1900">
          <a:solidFill>
            <a:schemeClr val="bg1"/>
          </a:solidFill>
          <a:latin typeface="Arial" pitchFamily="34" charset="0"/>
          <a:ea typeface="ＭＳ Ｐゴシック"/>
          <a:cs typeface="ＭＳ Ｐゴシック"/>
        </a:defRPr>
      </a:lvl4pPr>
      <a:lvl5pPr algn="l" defTabSz="912813" rtl="0" eaLnBrk="0" fontAlgn="base" hangingPunct="0">
        <a:spcBef>
          <a:spcPct val="0"/>
        </a:spcBef>
        <a:spcAft>
          <a:spcPct val="0"/>
        </a:spcAft>
        <a:defRPr sz="1900">
          <a:solidFill>
            <a:schemeClr val="bg1"/>
          </a:solidFill>
          <a:latin typeface="Arial" pitchFamily="34" charset="0"/>
          <a:ea typeface="ＭＳ Ｐゴシック"/>
          <a:cs typeface="ＭＳ Ｐゴシック"/>
        </a:defRPr>
      </a:lvl5pPr>
      <a:lvl6pPr marL="457200" algn="l" defTabSz="912813" rtl="0" fontAlgn="base">
        <a:spcBef>
          <a:spcPct val="0"/>
        </a:spcBef>
        <a:spcAft>
          <a:spcPct val="0"/>
        </a:spcAft>
        <a:defRPr sz="1900">
          <a:solidFill>
            <a:schemeClr val="bg1"/>
          </a:solidFill>
          <a:latin typeface="Arial" pitchFamily="34" charset="0"/>
          <a:ea typeface="ＭＳ Ｐゴシック"/>
          <a:cs typeface="ＭＳ Ｐゴシック"/>
        </a:defRPr>
      </a:lvl6pPr>
      <a:lvl7pPr marL="914400" algn="l" defTabSz="912813" rtl="0" fontAlgn="base">
        <a:spcBef>
          <a:spcPct val="0"/>
        </a:spcBef>
        <a:spcAft>
          <a:spcPct val="0"/>
        </a:spcAft>
        <a:defRPr sz="1900">
          <a:solidFill>
            <a:schemeClr val="bg1"/>
          </a:solidFill>
          <a:latin typeface="Arial" pitchFamily="34" charset="0"/>
          <a:ea typeface="ＭＳ Ｐゴシック"/>
          <a:cs typeface="ＭＳ Ｐゴシック"/>
        </a:defRPr>
      </a:lvl7pPr>
      <a:lvl8pPr marL="1371600" algn="l" defTabSz="912813" rtl="0" fontAlgn="base">
        <a:spcBef>
          <a:spcPct val="0"/>
        </a:spcBef>
        <a:spcAft>
          <a:spcPct val="0"/>
        </a:spcAft>
        <a:defRPr sz="1900">
          <a:solidFill>
            <a:schemeClr val="bg1"/>
          </a:solidFill>
          <a:latin typeface="Arial" pitchFamily="34" charset="0"/>
          <a:ea typeface="ＭＳ Ｐゴシック"/>
          <a:cs typeface="ＭＳ Ｐゴシック"/>
        </a:defRPr>
      </a:lvl8pPr>
      <a:lvl9pPr marL="1828800" algn="l" defTabSz="912813" rtl="0" fontAlgn="base">
        <a:spcBef>
          <a:spcPct val="0"/>
        </a:spcBef>
        <a:spcAft>
          <a:spcPct val="0"/>
        </a:spcAft>
        <a:defRPr sz="1900">
          <a:solidFill>
            <a:schemeClr val="bg1"/>
          </a:solidFill>
          <a:latin typeface="Arial" pitchFamily="34" charset="0"/>
          <a:ea typeface="ＭＳ Ｐゴシック"/>
          <a:cs typeface="ＭＳ Ｐゴシック"/>
        </a:defRPr>
      </a:lvl9pPr>
    </p:titleStyle>
    <p:bodyStyle>
      <a:lvl1pPr marL="190500" indent="-190500" algn="l" defTabSz="912813" rtl="0" eaLnBrk="0" fontAlgn="base" hangingPunct="0">
        <a:lnSpc>
          <a:spcPts val="2000"/>
        </a:lnSpc>
        <a:spcBef>
          <a:spcPts val="200"/>
        </a:spcBef>
        <a:spcAft>
          <a:spcPts val="200"/>
        </a:spcAft>
        <a:buSzPct val="75000"/>
        <a:buFont typeface="Times" pitchFamily="18" charset="0"/>
        <a:buChar char="•"/>
        <a:defRPr sz="1200">
          <a:solidFill>
            <a:schemeClr val="tx1"/>
          </a:solidFill>
          <a:latin typeface="+mn-lt"/>
          <a:ea typeface="+mn-ea"/>
          <a:cs typeface="+mn-cs"/>
        </a:defRPr>
      </a:lvl1pPr>
      <a:lvl2pPr marL="365125" indent="4763" algn="l" defTabSz="912813" rtl="0" eaLnBrk="0" fontAlgn="base" hangingPunct="0">
        <a:spcBef>
          <a:spcPct val="20000"/>
        </a:spcBef>
        <a:spcAft>
          <a:spcPct val="0"/>
        </a:spcAft>
        <a:buSzPct val="75000"/>
        <a:buFont typeface="Times" pitchFamily="18" charset="0"/>
        <a:buChar char="•"/>
        <a:defRPr sz="1200" i="1">
          <a:solidFill>
            <a:schemeClr val="tx1"/>
          </a:solidFill>
          <a:latin typeface="+mn-lt"/>
          <a:ea typeface="+mn-ea"/>
          <a:cs typeface="+mn-cs"/>
        </a:defRPr>
      </a:lvl2pPr>
      <a:lvl3pPr marL="546100" indent="292100" algn="l" defTabSz="912813" rtl="0" eaLnBrk="0" fontAlgn="base" hangingPunct="0">
        <a:spcBef>
          <a:spcPct val="20000"/>
        </a:spcBef>
        <a:spcAft>
          <a:spcPct val="0"/>
        </a:spcAft>
        <a:buSzPct val="75000"/>
        <a:buFont typeface="Times" pitchFamily="18" charset="0"/>
        <a:buChar char="•"/>
        <a:defRPr sz="1200" i="1">
          <a:solidFill>
            <a:schemeClr val="tx1"/>
          </a:solidFill>
          <a:latin typeface="+mn-lt"/>
          <a:ea typeface="+mn-ea"/>
          <a:cs typeface="+mn-cs"/>
        </a:defRPr>
      </a:lvl3pPr>
      <a:lvl4pPr marL="720725" indent="536575" algn="l" defTabSz="912813" rtl="0" eaLnBrk="0" fontAlgn="base" hangingPunct="0">
        <a:spcBef>
          <a:spcPct val="20000"/>
        </a:spcBef>
        <a:spcAft>
          <a:spcPct val="0"/>
        </a:spcAft>
        <a:buSzPct val="75000"/>
        <a:buFont typeface="Times" pitchFamily="18" charset="0"/>
        <a:buChar char="•"/>
        <a:defRPr sz="1200" i="1">
          <a:solidFill>
            <a:schemeClr val="tx1"/>
          </a:solidFill>
          <a:latin typeface="+mn-lt"/>
          <a:ea typeface="+mn-ea"/>
          <a:cs typeface="+mn-cs"/>
        </a:defRPr>
      </a:lvl4pPr>
      <a:lvl5pPr marL="895350" indent="782638" algn="l" defTabSz="912813" rtl="0" eaLnBrk="0" fontAlgn="base" hangingPunct="0">
        <a:spcBef>
          <a:spcPct val="20000"/>
        </a:spcBef>
        <a:spcAft>
          <a:spcPct val="0"/>
        </a:spcAft>
        <a:buSzPct val="75000"/>
        <a:buFont typeface="Times" pitchFamily="18" charset="0"/>
        <a:buChar char="•"/>
        <a:defRPr sz="1200" i="1">
          <a:solidFill>
            <a:schemeClr val="tx1"/>
          </a:solidFill>
          <a:latin typeface="+mn-lt"/>
          <a:ea typeface="+mn-ea"/>
          <a:cs typeface="+mn-cs"/>
        </a:defRPr>
      </a:lvl5pPr>
      <a:lvl6pPr marL="1352550" indent="782638" algn="l" defTabSz="912813" rtl="0" fontAlgn="base">
        <a:spcBef>
          <a:spcPct val="20000"/>
        </a:spcBef>
        <a:spcAft>
          <a:spcPct val="0"/>
        </a:spcAft>
        <a:buSzPct val="75000"/>
        <a:buFont typeface="Times" pitchFamily="18" charset="0"/>
        <a:buChar char="•"/>
        <a:defRPr sz="1200" i="1">
          <a:solidFill>
            <a:schemeClr val="tx1"/>
          </a:solidFill>
          <a:latin typeface="+mn-lt"/>
          <a:ea typeface="+mn-ea"/>
          <a:cs typeface="+mn-cs"/>
        </a:defRPr>
      </a:lvl6pPr>
      <a:lvl7pPr marL="1809750" indent="782638" algn="l" defTabSz="912813" rtl="0" fontAlgn="base">
        <a:spcBef>
          <a:spcPct val="20000"/>
        </a:spcBef>
        <a:spcAft>
          <a:spcPct val="0"/>
        </a:spcAft>
        <a:buSzPct val="75000"/>
        <a:buFont typeface="Times" pitchFamily="18" charset="0"/>
        <a:buChar char="•"/>
        <a:defRPr sz="1200" i="1">
          <a:solidFill>
            <a:schemeClr val="tx1"/>
          </a:solidFill>
          <a:latin typeface="+mn-lt"/>
          <a:ea typeface="+mn-ea"/>
          <a:cs typeface="+mn-cs"/>
        </a:defRPr>
      </a:lvl7pPr>
      <a:lvl8pPr marL="2266950" indent="782638" algn="l" defTabSz="912813" rtl="0" fontAlgn="base">
        <a:spcBef>
          <a:spcPct val="20000"/>
        </a:spcBef>
        <a:spcAft>
          <a:spcPct val="0"/>
        </a:spcAft>
        <a:buSzPct val="75000"/>
        <a:buFont typeface="Times" pitchFamily="18" charset="0"/>
        <a:buChar char="•"/>
        <a:defRPr sz="1200" i="1">
          <a:solidFill>
            <a:schemeClr val="tx1"/>
          </a:solidFill>
          <a:latin typeface="+mn-lt"/>
          <a:ea typeface="+mn-ea"/>
          <a:cs typeface="+mn-cs"/>
        </a:defRPr>
      </a:lvl8pPr>
      <a:lvl9pPr marL="2724150" indent="782638" algn="l" defTabSz="912813" rtl="0" fontAlgn="base">
        <a:spcBef>
          <a:spcPct val="20000"/>
        </a:spcBef>
        <a:spcAft>
          <a:spcPct val="0"/>
        </a:spcAft>
        <a:buSzPct val="75000"/>
        <a:buFont typeface="Times" pitchFamily="18" charset="0"/>
        <a:buChar char="•"/>
        <a:defRPr sz="1200" i="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9330" name="Picture 2" descr="RedBa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30450" y="461963"/>
            <a:ext cx="71310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p:cNvSpPr>
            <a:spLocks noGrp="1" noChangeArrowheads="1"/>
          </p:cNvSpPr>
          <p:nvPr>
            <p:ph type="title"/>
          </p:nvPr>
        </p:nvSpPr>
        <p:spPr bwMode="auto">
          <a:xfrm>
            <a:off x="2470150" y="547688"/>
            <a:ext cx="70612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99332" name="Rectangle 4"/>
          <p:cNvSpPr>
            <a:spLocks noGrp="1" noChangeArrowheads="1"/>
          </p:cNvSpPr>
          <p:nvPr>
            <p:ph type="body" idx="1"/>
          </p:nvPr>
        </p:nvSpPr>
        <p:spPr bwMode="auto">
          <a:xfrm>
            <a:off x="2471738" y="1520825"/>
            <a:ext cx="6989762"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60838" name="Line 6"/>
          <p:cNvSpPr>
            <a:spLocks noChangeShapeType="1"/>
          </p:cNvSpPr>
          <p:nvPr/>
        </p:nvSpPr>
        <p:spPr bwMode="auto">
          <a:xfrm>
            <a:off x="527050" y="917575"/>
            <a:ext cx="1592263" cy="0"/>
          </a:xfrm>
          <a:prstGeom prst="line">
            <a:avLst/>
          </a:prstGeom>
          <a:noFill/>
          <a:ln w="15875" cap="rnd">
            <a:solidFill>
              <a:schemeClr val="bg2"/>
            </a:solidFill>
            <a:prstDash val="sysDot"/>
            <a:round/>
            <a:headEnd/>
            <a:tailEnd/>
          </a:ln>
        </p:spPr>
        <p:txBody>
          <a:bodyPr wrap="none" lIns="83988" tIns="41994" rIns="83988" bIns="41994" anchor="ctr"/>
          <a:lstStyle/>
          <a:p>
            <a:pPr algn="r" eaLnBrk="0" hangingPunct="0">
              <a:defRPr/>
            </a:pPr>
            <a:endParaRPr lang="en-GB">
              <a:latin typeface="R Frutiger Roman" charset="0"/>
              <a:ea typeface="ＭＳ Ｐゴシック" charset="-128"/>
            </a:endParaRPr>
          </a:p>
        </p:txBody>
      </p:sp>
      <p:pic>
        <p:nvPicPr>
          <p:cNvPr id="99334" name="Picture 12" descr="Private Client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0063" y="622300"/>
            <a:ext cx="134143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0" name="Rectangle 8"/>
          <p:cNvSpPr>
            <a:spLocks noChangeArrowheads="1"/>
          </p:cNvSpPr>
          <p:nvPr/>
        </p:nvSpPr>
        <p:spPr bwMode="auto">
          <a:xfrm>
            <a:off x="9232900" y="6450013"/>
            <a:ext cx="3714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965" tIns="41983" rIns="83965" bIns="41983">
            <a:spAutoFit/>
          </a:bodyPr>
          <a:lstStyle/>
          <a:p>
            <a:pPr eaLnBrk="0" hangingPunct="0"/>
            <a:fld id="{C8FE8E42-B5D9-410A-91E4-E0DC28FD9085}" type="slidenum">
              <a:rPr lang="en-US" sz="900" b="0">
                <a:solidFill>
                  <a:srgbClr val="808080"/>
                </a:solidFill>
                <a:latin typeface="Arial" pitchFamily="34" charset="0"/>
                <a:ea typeface="ＭＳ Ｐゴシック"/>
              </a:rPr>
              <a:pPr eaLnBrk="0" hangingPunct="0"/>
              <a:t>‹#›</a:t>
            </a:fld>
            <a:r>
              <a:rPr lang="en-US" sz="900" b="0">
                <a:solidFill>
                  <a:srgbClr val="808080"/>
                </a:solidFill>
                <a:latin typeface="Arial" pitchFamily="34" charset="0"/>
                <a:ea typeface="ＭＳ Ｐゴシック"/>
              </a:rPr>
              <a:t> </a:t>
            </a:r>
          </a:p>
        </p:txBody>
      </p:sp>
      <p:sp>
        <p:nvSpPr>
          <p:cNvPr id="760841" name="Line 9"/>
          <p:cNvSpPr>
            <a:spLocks noChangeShapeType="1"/>
          </p:cNvSpPr>
          <p:nvPr/>
        </p:nvSpPr>
        <p:spPr bwMode="auto">
          <a:xfrm>
            <a:off x="528638" y="6424613"/>
            <a:ext cx="8947150" cy="0"/>
          </a:xfrm>
          <a:prstGeom prst="line">
            <a:avLst/>
          </a:prstGeom>
          <a:noFill/>
          <a:ln w="15875" cap="rnd">
            <a:solidFill>
              <a:schemeClr val="bg2"/>
            </a:solidFill>
            <a:prstDash val="sysDot"/>
            <a:round/>
            <a:headEnd/>
            <a:tailEnd/>
          </a:ln>
        </p:spPr>
        <p:txBody>
          <a:bodyPr wrap="none" lIns="83988" tIns="41994" rIns="83988" bIns="41994" anchor="ctr"/>
          <a:lstStyle/>
          <a:p>
            <a:pPr algn="r" eaLnBrk="0" hangingPunct="0">
              <a:defRPr/>
            </a:pPr>
            <a:endParaRPr lang="en-GB">
              <a:latin typeface="R Frutiger Roman" charset="0"/>
              <a:ea typeface="ＭＳ Ｐゴシック" charset="-128"/>
            </a:endParaRPr>
          </a:p>
        </p:txBody>
      </p:sp>
      <p:sp>
        <p:nvSpPr>
          <p:cNvPr id="99337" name="Text Box 9"/>
          <p:cNvSpPr txBox="1">
            <a:spLocks noChangeArrowheads="1"/>
          </p:cNvSpPr>
          <p:nvPr/>
        </p:nvSpPr>
        <p:spPr bwMode="auto">
          <a:xfrm>
            <a:off x="488950" y="6453188"/>
            <a:ext cx="18716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8" rIns="91438" bIns="45718">
            <a:spAutoFit/>
          </a:bodyPr>
          <a:lstStyle/>
          <a:p>
            <a:pPr>
              <a:spcBef>
                <a:spcPct val="50000"/>
              </a:spcBef>
            </a:pPr>
            <a:r>
              <a:rPr lang="en-IE" sz="1000" i="1"/>
              <a:t>Confidential</a:t>
            </a:r>
            <a:endParaRPr lang="en-US" sz="1000" i="1"/>
          </a:p>
        </p:txBody>
      </p:sp>
    </p:spTree>
    <p:extLst>
      <p:ext uri="{BB962C8B-B14F-4D97-AF65-F5344CB8AC3E}">
        <p14:creationId xmlns:p14="http://schemas.microsoft.com/office/powerpoint/2010/main" val="124133187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2813" rtl="0" fontAlgn="base">
        <a:spcBef>
          <a:spcPct val="0"/>
        </a:spcBef>
        <a:spcAft>
          <a:spcPct val="0"/>
        </a:spcAft>
        <a:defRPr sz="1900">
          <a:solidFill>
            <a:schemeClr val="bg1"/>
          </a:solidFill>
          <a:latin typeface="+mj-lt"/>
          <a:ea typeface="+mj-ea"/>
          <a:cs typeface="+mj-cs"/>
        </a:defRPr>
      </a:lvl1pPr>
      <a:lvl2pPr algn="l" defTabSz="912813" rtl="0" fontAlgn="base">
        <a:spcBef>
          <a:spcPct val="0"/>
        </a:spcBef>
        <a:spcAft>
          <a:spcPct val="0"/>
        </a:spcAft>
        <a:defRPr sz="1900">
          <a:solidFill>
            <a:schemeClr val="bg1"/>
          </a:solidFill>
          <a:latin typeface="Arial" pitchFamily="34" charset="0"/>
          <a:ea typeface="ＭＳ Ｐゴシック"/>
          <a:cs typeface="ＭＳ Ｐゴシック"/>
        </a:defRPr>
      </a:lvl2pPr>
      <a:lvl3pPr algn="l" defTabSz="912813" rtl="0" fontAlgn="base">
        <a:spcBef>
          <a:spcPct val="0"/>
        </a:spcBef>
        <a:spcAft>
          <a:spcPct val="0"/>
        </a:spcAft>
        <a:defRPr sz="1900">
          <a:solidFill>
            <a:schemeClr val="bg1"/>
          </a:solidFill>
          <a:latin typeface="Arial" pitchFamily="34" charset="0"/>
          <a:ea typeface="ＭＳ Ｐゴシック"/>
          <a:cs typeface="ＭＳ Ｐゴシック"/>
        </a:defRPr>
      </a:lvl3pPr>
      <a:lvl4pPr algn="l" defTabSz="912813" rtl="0" fontAlgn="base">
        <a:spcBef>
          <a:spcPct val="0"/>
        </a:spcBef>
        <a:spcAft>
          <a:spcPct val="0"/>
        </a:spcAft>
        <a:defRPr sz="1900">
          <a:solidFill>
            <a:schemeClr val="bg1"/>
          </a:solidFill>
          <a:latin typeface="Arial" pitchFamily="34" charset="0"/>
          <a:ea typeface="ＭＳ Ｐゴシック"/>
          <a:cs typeface="ＭＳ Ｐゴシック"/>
        </a:defRPr>
      </a:lvl4pPr>
      <a:lvl5pPr algn="l" defTabSz="912813" rtl="0" fontAlgn="base">
        <a:spcBef>
          <a:spcPct val="0"/>
        </a:spcBef>
        <a:spcAft>
          <a:spcPct val="0"/>
        </a:spcAft>
        <a:defRPr sz="1900">
          <a:solidFill>
            <a:schemeClr val="bg1"/>
          </a:solidFill>
          <a:latin typeface="Arial" pitchFamily="34" charset="0"/>
          <a:ea typeface="ＭＳ Ｐゴシック"/>
          <a:cs typeface="ＭＳ Ｐゴシック"/>
        </a:defRPr>
      </a:lvl5pPr>
      <a:lvl6pPr marL="457200" algn="l" defTabSz="912813" rtl="0" fontAlgn="base">
        <a:spcBef>
          <a:spcPct val="0"/>
        </a:spcBef>
        <a:spcAft>
          <a:spcPct val="0"/>
        </a:spcAft>
        <a:defRPr sz="1900">
          <a:solidFill>
            <a:schemeClr val="bg1"/>
          </a:solidFill>
          <a:latin typeface="Arial" pitchFamily="34" charset="0"/>
          <a:ea typeface="ＭＳ Ｐゴシック"/>
          <a:cs typeface="ＭＳ Ｐゴシック"/>
        </a:defRPr>
      </a:lvl6pPr>
      <a:lvl7pPr marL="914400" algn="l" defTabSz="912813" rtl="0" fontAlgn="base">
        <a:spcBef>
          <a:spcPct val="0"/>
        </a:spcBef>
        <a:spcAft>
          <a:spcPct val="0"/>
        </a:spcAft>
        <a:defRPr sz="1900">
          <a:solidFill>
            <a:schemeClr val="bg1"/>
          </a:solidFill>
          <a:latin typeface="Arial" pitchFamily="34" charset="0"/>
          <a:ea typeface="ＭＳ Ｐゴシック"/>
          <a:cs typeface="ＭＳ Ｐゴシック"/>
        </a:defRPr>
      </a:lvl7pPr>
      <a:lvl8pPr marL="1371600" algn="l" defTabSz="912813" rtl="0" fontAlgn="base">
        <a:spcBef>
          <a:spcPct val="0"/>
        </a:spcBef>
        <a:spcAft>
          <a:spcPct val="0"/>
        </a:spcAft>
        <a:defRPr sz="1900">
          <a:solidFill>
            <a:schemeClr val="bg1"/>
          </a:solidFill>
          <a:latin typeface="Arial" pitchFamily="34" charset="0"/>
          <a:ea typeface="ＭＳ Ｐゴシック"/>
          <a:cs typeface="ＭＳ Ｐゴシック"/>
        </a:defRPr>
      </a:lvl8pPr>
      <a:lvl9pPr marL="1828800" algn="l" defTabSz="912813" rtl="0" fontAlgn="base">
        <a:spcBef>
          <a:spcPct val="0"/>
        </a:spcBef>
        <a:spcAft>
          <a:spcPct val="0"/>
        </a:spcAft>
        <a:defRPr sz="1900">
          <a:solidFill>
            <a:schemeClr val="bg1"/>
          </a:solidFill>
          <a:latin typeface="Arial" pitchFamily="34" charset="0"/>
          <a:ea typeface="ＭＳ Ｐゴシック"/>
          <a:cs typeface="ＭＳ Ｐゴシック"/>
        </a:defRPr>
      </a:lvl9pPr>
    </p:titleStyle>
    <p:bodyStyle>
      <a:lvl1pPr marL="190500" indent="-190500" algn="l" defTabSz="912813" rtl="0" fontAlgn="base">
        <a:lnSpc>
          <a:spcPts val="2000"/>
        </a:lnSpc>
        <a:spcBef>
          <a:spcPts val="200"/>
        </a:spcBef>
        <a:spcAft>
          <a:spcPts val="200"/>
        </a:spcAft>
        <a:buSzPct val="75000"/>
        <a:buFont typeface="Times" pitchFamily="18" charset="0"/>
        <a:buChar char="•"/>
        <a:defRPr sz="1200">
          <a:solidFill>
            <a:schemeClr val="tx1"/>
          </a:solidFill>
          <a:latin typeface="+mn-lt"/>
          <a:ea typeface="+mn-ea"/>
          <a:cs typeface="+mn-cs"/>
        </a:defRPr>
      </a:lvl1pPr>
      <a:lvl2pPr marL="365125" indent="4763" algn="l" defTabSz="912813" rtl="0" fontAlgn="base">
        <a:spcBef>
          <a:spcPct val="20000"/>
        </a:spcBef>
        <a:spcAft>
          <a:spcPct val="0"/>
        </a:spcAft>
        <a:buSzPct val="75000"/>
        <a:buFont typeface="Times" pitchFamily="18" charset="0"/>
        <a:buChar char="•"/>
        <a:defRPr sz="1200" i="1">
          <a:solidFill>
            <a:schemeClr val="tx1"/>
          </a:solidFill>
          <a:latin typeface="+mn-lt"/>
          <a:ea typeface="+mn-ea"/>
          <a:cs typeface="+mn-cs"/>
        </a:defRPr>
      </a:lvl2pPr>
      <a:lvl3pPr marL="546100" indent="292100" algn="l" defTabSz="912813" rtl="0" fontAlgn="base">
        <a:spcBef>
          <a:spcPct val="20000"/>
        </a:spcBef>
        <a:spcAft>
          <a:spcPct val="0"/>
        </a:spcAft>
        <a:buSzPct val="75000"/>
        <a:buFont typeface="Times" pitchFamily="18" charset="0"/>
        <a:buChar char="•"/>
        <a:defRPr sz="1200" i="1">
          <a:solidFill>
            <a:schemeClr val="tx1"/>
          </a:solidFill>
          <a:latin typeface="+mn-lt"/>
          <a:ea typeface="+mn-ea"/>
          <a:cs typeface="+mn-cs"/>
        </a:defRPr>
      </a:lvl3pPr>
      <a:lvl4pPr marL="720725" indent="536575" algn="l" defTabSz="912813" rtl="0" fontAlgn="base">
        <a:spcBef>
          <a:spcPct val="20000"/>
        </a:spcBef>
        <a:spcAft>
          <a:spcPct val="0"/>
        </a:spcAft>
        <a:buSzPct val="75000"/>
        <a:buFont typeface="Times" pitchFamily="18" charset="0"/>
        <a:buChar char="•"/>
        <a:defRPr sz="1200" i="1">
          <a:solidFill>
            <a:schemeClr val="tx1"/>
          </a:solidFill>
          <a:latin typeface="+mn-lt"/>
          <a:ea typeface="+mn-ea"/>
          <a:cs typeface="+mn-cs"/>
        </a:defRPr>
      </a:lvl4pPr>
      <a:lvl5pPr marL="895350" indent="782638" algn="l" defTabSz="912813" rtl="0" fontAlgn="base">
        <a:spcBef>
          <a:spcPct val="20000"/>
        </a:spcBef>
        <a:spcAft>
          <a:spcPct val="0"/>
        </a:spcAft>
        <a:buSzPct val="75000"/>
        <a:buFont typeface="Times" pitchFamily="18" charset="0"/>
        <a:buChar char="•"/>
        <a:defRPr sz="1200" i="1">
          <a:solidFill>
            <a:schemeClr val="tx1"/>
          </a:solidFill>
          <a:latin typeface="+mn-lt"/>
          <a:ea typeface="+mn-ea"/>
          <a:cs typeface="+mn-cs"/>
        </a:defRPr>
      </a:lvl5pPr>
      <a:lvl6pPr marL="1352550" indent="782638" algn="l" defTabSz="912813" rtl="0" fontAlgn="base">
        <a:spcBef>
          <a:spcPct val="20000"/>
        </a:spcBef>
        <a:spcAft>
          <a:spcPct val="0"/>
        </a:spcAft>
        <a:buSzPct val="75000"/>
        <a:buFont typeface="Times" pitchFamily="18" charset="0"/>
        <a:buChar char="•"/>
        <a:defRPr sz="1200" i="1">
          <a:solidFill>
            <a:schemeClr val="tx1"/>
          </a:solidFill>
          <a:latin typeface="+mn-lt"/>
          <a:ea typeface="+mn-ea"/>
          <a:cs typeface="+mn-cs"/>
        </a:defRPr>
      </a:lvl6pPr>
      <a:lvl7pPr marL="1809750" indent="782638" algn="l" defTabSz="912813" rtl="0" fontAlgn="base">
        <a:spcBef>
          <a:spcPct val="20000"/>
        </a:spcBef>
        <a:spcAft>
          <a:spcPct val="0"/>
        </a:spcAft>
        <a:buSzPct val="75000"/>
        <a:buFont typeface="Times" pitchFamily="18" charset="0"/>
        <a:buChar char="•"/>
        <a:defRPr sz="1200" i="1">
          <a:solidFill>
            <a:schemeClr val="tx1"/>
          </a:solidFill>
          <a:latin typeface="+mn-lt"/>
          <a:ea typeface="+mn-ea"/>
          <a:cs typeface="+mn-cs"/>
        </a:defRPr>
      </a:lvl7pPr>
      <a:lvl8pPr marL="2266950" indent="782638" algn="l" defTabSz="912813" rtl="0" fontAlgn="base">
        <a:spcBef>
          <a:spcPct val="20000"/>
        </a:spcBef>
        <a:spcAft>
          <a:spcPct val="0"/>
        </a:spcAft>
        <a:buSzPct val="75000"/>
        <a:buFont typeface="Times" pitchFamily="18" charset="0"/>
        <a:buChar char="•"/>
        <a:defRPr sz="1200" i="1">
          <a:solidFill>
            <a:schemeClr val="tx1"/>
          </a:solidFill>
          <a:latin typeface="+mn-lt"/>
          <a:ea typeface="+mn-ea"/>
          <a:cs typeface="+mn-cs"/>
        </a:defRPr>
      </a:lvl8pPr>
      <a:lvl9pPr marL="2724150" indent="782638" algn="l" defTabSz="912813" rtl="0" fontAlgn="base">
        <a:spcBef>
          <a:spcPct val="20000"/>
        </a:spcBef>
        <a:spcAft>
          <a:spcPct val="0"/>
        </a:spcAft>
        <a:buSzPct val="75000"/>
        <a:buFont typeface="Times" pitchFamily="18" charset="0"/>
        <a:buChar char="•"/>
        <a:defRPr sz="1200" i="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95300" y="1600203"/>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95300" y="6356353"/>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F98AF-E4D4-42DA-BE34-5BE02595FFB1}" type="datetimeFigureOut">
              <a:rPr lang="en-IE" smtClean="0"/>
              <a:t>13/11/2015</a:t>
            </a:fld>
            <a:endParaRPr lang="en-IE"/>
          </a:p>
        </p:txBody>
      </p:sp>
      <p:sp>
        <p:nvSpPr>
          <p:cNvPr id="5" name="Footer Placeholder 4"/>
          <p:cNvSpPr>
            <a:spLocks noGrp="1"/>
          </p:cNvSpPr>
          <p:nvPr>
            <p:ph type="ftr" sz="quarter" idx="3"/>
          </p:nvPr>
        </p:nvSpPr>
        <p:spPr>
          <a:xfrm>
            <a:off x="3384550" y="6356353"/>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7099300" y="6356353"/>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63640-D1F9-49C6-B2F1-7657B34763F8}" type="slidenum">
              <a:rPr lang="en-IE" smtClean="0"/>
              <a:t>‹#›</a:t>
            </a:fld>
            <a:endParaRPr lang="en-IE"/>
          </a:p>
        </p:txBody>
      </p:sp>
      <p:pic>
        <p:nvPicPr>
          <p:cNvPr id="7" name="Picture 12" descr="Private Client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0063" y="622300"/>
            <a:ext cx="134143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userDrawn="1"/>
        </p:nvSpPr>
        <p:spPr bwMode="auto">
          <a:xfrm>
            <a:off x="9232900" y="6450013"/>
            <a:ext cx="3714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963" tIns="41982" rIns="83963" bIns="41982">
            <a:spAutoFit/>
          </a:bodyPr>
          <a:lstStyle/>
          <a:p>
            <a:pPr eaLnBrk="0" hangingPunct="0"/>
            <a:fld id="{BA87BC76-4A0C-4F4B-981C-9FCC4208FBFB}" type="slidenum">
              <a:rPr lang="en-US" sz="900" b="0">
                <a:solidFill>
                  <a:schemeClr val="bg2"/>
                </a:solidFill>
                <a:latin typeface="Arial" pitchFamily="34" charset="0"/>
                <a:ea typeface="ＭＳ Ｐゴシック"/>
              </a:rPr>
              <a:pPr eaLnBrk="0" hangingPunct="0"/>
              <a:t>‹#›</a:t>
            </a:fld>
            <a:r>
              <a:rPr lang="en-US" sz="900" b="0">
                <a:solidFill>
                  <a:schemeClr val="bg2"/>
                </a:solidFill>
                <a:latin typeface="Arial" pitchFamily="34" charset="0"/>
                <a:ea typeface="ＭＳ Ｐゴシック"/>
              </a:rPr>
              <a:t> </a:t>
            </a:r>
          </a:p>
        </p:txBody>
      </p:sp>
      <p:sp>
        <p:nvSpPr>
          <p:cNvPr id="9" name="Line 9"/>
          <p:cNvSpPr>
            <a:spLocks noChangeShapeType="1"/>
          </p:cNvSpPr>
          <p:nvPr userDrawn="1"/>
        </p:nvSpPr>
        <p:spPr bwMode="auto">
          <a:xfrm>
            <a:off x="528638" y="6424613"/>
            <a:ext cx="8947150" cy="0"/>
          </a:xfrm>
          <a:prstGeom prst="line">
            <a:avLst/>
          </a:prstGeom>
          <a:noFill/>
          <a:ln w="15875" cap="rnd">
            <a:solidFill>
              <a:schemeClr val="bg2"/>
            </a:solidFill>
            <a:prstDash val="sysDot"/>
            <a:round/>
            <a:headEnd/>
            <a:tailEnd/>
          </a:ln>
          <a:extLst>
            <a:ext uri="{909E8E84-426E-40DD-AFC4-6F175D3DCCD1}">
              <a14:hiddenFill xmlns:a14="http://schemas.microsoft.com/office/drawing/2010/main">
                <a:noFill/>
              </a14:hiddenFill>
            </a:ext>
          </a:extLst>
        </p:spPr>
        <p:txBody>
          <a:bodyPr wrap="none" lIns="83988" tIns="41994" rIns="83988" bIns="41994" anchor="ctr"/>
          <a:lstStyle/>
          <a:p>
            <a:endParaRPr lang="en-IE"/>
          </a:p>
        </p:txBody>
      </p:sp>
    </p:spTree>
    <p:extLst>
      <p:ext uri="{BB962C8B-B14F-4D97-AF65-F5344CB8AC3E}">
        <p14:creationId xmlns:p14="http://schemas.microsoft.com/office/powerpoint/2010/main" val="134814447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CFCA82D0-4E45-CE4C-B62C-B3F7A495C0BE}" type="datetimeFigureOut">
              <a:rPr lang="en-US" b="0" smtClean="0">
                <a:solidFill>
                  <a:prstClr val="black">
                    <a:tint val="75000"/>
                  </a:prstClr>
                </a:solidFill>
                <a:latin typeface="Calibri"/>
              </a:rPr>
              <a:pPr defTabSz="457200" fontAlgn="auto">
                <a:spcBef>
                  <a:spcPts val="0"/>
                </a:spcBef>
                <a:spcAft>
                  <a:spcPts val="0"/>
                </a:spcAft>
              </a:pPr>
              <a:t>11/13/2015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32E9DE6C-306C-0A45-B13D-48C1012E3287}"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252311245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ga-IE" smtClean="0"/>
              <a:t>Click to edit Master title style</a:t>
            </a:r>
            <a:endParaRPr lang="en-US"/>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63F14724-E902-0B47-98D2-B4EC0993363B}" type="datetimeFigureOut">
              <a:rPr lang="en-US" b="0" smtClean="0">
                <a:solidFill>
                  <a:prstClr val="black">
                    <a:tint val="75000"/>
                  </a:prstClr>
                </a:solidFill>
                <a:latin typeface="Calibri"/>
              </a:rPr>
              <a:pPr defTabSz="457200" fontAlgn="auto">
                <a:spcBef>
                  <a:spcPts val="0"/>
                </a:spcBef>
                <a:spcAft>
                  <a:spcPts val="0"/>
                </a:spcAft>
              </a:pPr>
              <a:t>11/13/2015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1C37519D-7336-9B4B-BA19-5CA8F0BF3D19}"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88865386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9.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1.xml"/><Relationship Id="rId1" Type="http://schemas.openxmlformats.org/officeDocument/2006/relationships/vmlDrawing" Target="../drawings/vmlDrawing1.v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4.wmf"/></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61.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6.xml"/><Relationship Id="rId1" Type="http://schemas.openxmlformats.org/officeDocument/2006/relationships/vmlDrawing" Target="../drawings/vmlDrawing2.vml"/><Relationship Id="rId6" Type="http://schemas.openxmlformats.org/officeDocument/2006/relationships/image" Target="../media/image42.png"/><Relationship Id="rId5" Type="http://schemas.openxmlformats.org/officeDocument/2006/relationships/package" Target="../embeddings/Microsoft_Word_Document1.docx"/><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hyperlink" Target="http://www.the7circles.uk/"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1.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1.xml"/><Relationship Id="rId1" Type="http://schemas.openxmlformats.org/officeDocument/2006/relationships/vmlDrawing" Target="../drawings/vmlDrawing3.vml"/><Relationship Id="rId6" Type="http://schemas.openxmlformats.org/officeDocument/2006/relationships/image" Target="../media/image51.png"/><Relationship Id="rId5" Type="http://schemas.openxmlformats.org/officeDocument/2006/relationships/package" Target="../embeddings/Microsoft_Word_Document2.docx"/><Relationship Id="rId4" Type="http://schemas.openxmlformats.org/officeDocument/2006/relationships/oleObject" Target="../embeddings/oleObject3.bin"/></Relationships>
</file>

<file path=ppt/slides/_rels/slide4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1.xml"/><Relationship Id="rId1" Type="http://schemas.openxmlformats.org/officeDocument/2006/relationships/vmlDrawing" Target="../drawings/vmlDrawing4.vml"/><Relationship Id="rId6" Type="http://schemas.openxmlformats.org/officeDocument/2006/relationships/image" Target="../media/image55.png"/><Relationship Id="rId5" Type="http://schemas.openxmlformats.org/officeDocument/2006/relationships/package" Target="../embeddings/Microsoft_Word_Document3.docx"/><Relationship Id="rId4"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2" Type="http://schemas.openxmlformats.org/officeDocument/2006/relationships/hyperlink" Target="mailto:David.Farrell@ucd.ie" TargetMode="Externa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885239" y="3353610"/>
            <a:ext cx="7974446"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IE" sz="3600" dirty="0" smtClean="0">
                <a:solidFill>
                  <a:prstClr val="white"/>
                </a:solidFill>
              </a:rPr>
              <a:t>The world of investments – </a:t>
            </a:r>
          </a:p>
          <a:p>
            <a:pPr fontAlgn="auto">
              <a:spcAft>
                <a:spcPts val="0"/>
              </a:spcAft>
            </a:pPr>
            <a:r>
              <a:rPr lang="en-IE" sz="3600" dirty="0" smtClean="0">
                <a:solidFill>
                  <a:prstClr val="white"/>
                </a:solidFill>
              </a:rPr>
              <a:t>An alternative view </a:t>
            </a:r>
            <a:endParaRPr lang="en-US" sz="3600" dirty="0">
              <a:solidFill>
                <a:prstClr val="white"/>
              </a:solidFill>
              <a:latin typeface="Helvetica"/>
              <a:cs typeface="Helvetica"/>
            </a:endParaRPr>
          </a:p>
        </p:txBody>
      </p:sp>
      <p:cxnSp>
        <p:nvCxnSpPr>
          <p:cNvPr id="5" name="Straight Connector 4"/>
          <p:cNvCxnSpPr/>
          <p:nvPr/>
        </p:nvCxnSpPr>
        <p:spPr>
          <a:xfrm>
            <a:off x="1258750" y="5014803"/>
            <a:ext cx="7171399"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258750" y="3140224"/>
            <a:ext cx="7171399"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258750" y="5755020"/>
            <a:ext cx="7171399"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85239" y="4945036"/>
            <a:ext cx="7974446" cy="93138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dirty="0" smtClean="0">
                <a:solidFill>
                  <a:prstClr val="white"/>
                </a:solidFill>
                <a:latin typeface="Helvetica"/>
                <a:cs typeface="Helvetica"/>
              </a:rPr>
              <a:t>Finance &amp; Investment Forum </a:t>
            </a:r>
          </a:p>
          <a:p>
            <a:pPr fontAlgn="auto">
              <a:spcAft>
                <a:spcPts val="0"/>
              </a:spcAft>
            </a:pPr>
            <a:r>
              <a:rPr lang="en-US" sz="2800" b="0" dirty="0" smtClean="0">
                <a:solidFill>
                  <a:prstClr val="white"/>
                </a:solidFill>
                <a:latin typeface="Helvetica"/>
                <a:cs typeface="Helvetica"/>
              </a:rPr>
              <a:t>12</a:t>
            </a:r>
            <a:r>
              <a:rPr lang="en-US" sz="2800" b="0" baseline="30000" dirty="0" smtClean="0">
                <a:solidFill>
                  <a:prstClr val="white"/>
                </a:solidFill>
                <a:latin typeface="Helvetica"/>
                <a:cs typeface="Helvetica"/>
              </a:rPr>
              <a:t>th</a:t>
            </a:r>
            <a:r>
              <a:rPr lang="en-US" sz="2800" b="0" dirty="0" smtClean="0">
                <a:solidFill>
                  <a:prstClr val="white"/>
                </a:solidFill>
                <a:latin typeface="Helvetica"/>
                <a:cs typeface="Helvetica"/>
              </a:rPr>
              <a:t> November 2015</a:t>
            </a:r>
            <a:endParaRPr lang="en-US" sz="2800" b="0" dirty="0">
              <a:solidFill>
                <a:prstClr val="white"/>
              </a:solidFill>
              <a:latin typeface="Helvetica"/>
              <a:cs typeface="Helvetica"/>
            </a:endParaRPr>
          </a:p>
        </p:txBody>
      </p:sp>
    </p:spTree>
    <p:extLst>
      <p:ext uri="{BB962C8B-B14F-4D97-AF65-F5344CB8AC3E}">
        <p14:creationId xmlns:p14="http://schemas.microsoft.com/office/powerpoint/2010/main" val="2724900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8032" y="499520"/>
            <a:ext cx="6768752" cy="384721"/>
          </a:xfrm>
          <a:prstGeom prst="rect">
            <a:avLst/>
          </a:prstGeom>
          <a:noFill/>
        </p:spPr>
        <p:txBody>
          <a:bodyPr wrap="square" rtlCol="0">
            <a:spAutoFit/>
          </a:bodyPr>
          <a:lstStyle/>
          <a:p>
            <a:r>
              <a:rPr lang="en-IE" sz="1900" b="0" dirty="0" smtClean="0">
                <a:solidFill>
                  <a:schemeClr val="bg1"/>
                </a:solidFill>
              </a:rPr>
              <a:t>Focusing on the retirement income question</a:t>
            </a:r>
            <a:endParaRPr lang="en-IE" sz="1900" b="0" dirty="0">
              <a:solidFill>
                <a:schemeClr val="bg1"/>
              </a:solidFill>
            </a:endParaRPr>
          </a:p>
        </p:txBody>
      </p:sp>
      <p:sp>
        <p:nvSpPr>
          <p:cNvPr id="3" name="TextBox 2"/>
          <p:cNvSpPr txBox="1"/>
          <p:nvPr/>
        </p:nvSpPr>
        <p:spPr>
          <a:xfrm>
            <a:off x="2288704" y="1124744"/>
            <a:ext cx="6768752" cy="4524315"/>
          </a:xfrm>
          <a:prstGeom prst="rect">
            <a:avLst/>
          </a:prstGeom>
          <a:noFill/>
        </p:spPr>
        <p:txBody>
          <a:bodyPr wrap="square" rtlCol="0">
            <a:spAutoFit/>
          </a:bodyPr>
          <a:lstStyle/>
          <a:p>
            <a:endParaRPr lang="en-IE" sz="1800" b="0" i="1" dirty="0" smtClean="0"/>
          </a:p>
          <a:p>
            <a:r>
              <a:rPr lang="en-IE" sz="1800" b="0" i="1" dirty="0" smtClean="0"/>
              <a:t>How much can I safely spend from this portfolio without needing to worry about the markets? Or What is the Safe Withdrawal Rate (“SWR”)?</a:t>
            </a:r>
          </a:p>
          <a:p>
            <a:endParaRPr lang="en-IE" sz="1800" b="0" dirty="0" smtClean="0"/>
          </a:p>
          <a:p>
            <a:pPr marL="285750" indent="-285750">
              <a:buFont typeface="Arial" panose="020B0604020202020204" pitchFamily="34" charset="0"/>
              <a:buChar char="•"/>
            </a:pPr>
            <a:r>
              <a:rPr lang="en-IE" sz="1800" b="0" dirty="0" smtClean="0"/>
              <a:t>Based on forecast average returns it’s 6.5%</a:t>
            </a:r>
          </a:p>
          <a:p>
            <a:pPr marL="285750" indent="-285750">
              <a:buFont typeface="Arial" panose="020B0604020202020204" pitchFamily="34" charset="0"/>
              <a:buChar char="•"/>
            </a:pPr>
            <a:endParaRPr lang="en-IE" sz="1800" b="0" dirty="0"/>
          </a:p>
          <a:p>
            <a:r>
              <a:rPr lang="en-IE" sz="1800" b="0" i="1" dirty="0" smtClean="0"/>
              <a:t>But don’t return sequence </a:t>
            </a:r>
            <a:r>
              <a:rPr lang="en-IE" sz="1800" b="0" i="1" dirty="0"/>
              <a:t>and volatility </a:t>
            </a:r>
            <a:r>
              <a:rPr lang="en-IE" sz="1800" b="0" i="1" dirty="0" smtClean="0"/>
              <a:t>matter?</a:t>
            </a:r>
            <a:endParaRPr lang="en-IE" sz="1800" b="0" i="1" dirty="0"/>
          </a:p>
          <a:p>
            <a:endParaRPr lang="en-IE" sz="1800" b="0" dirty="0" smtClean="0"/>
          </a:p>
          <a:p>
            <a:pPr marL="285750" indent="-285750">
              <a:buFont typeface="Arial" panose="020B0604020202020204" pitchFamily="34" charset="0"/>
              <a:buChar char="•"/>
            </a:pPr>
            <a:r>
              <a:rPr lang="en-IE" sz="1800" b="0" dirty="0" smtClean="0"/>
              <a:t>Yes, based on historical </a:t>
            </a:r>
            <a:r>
              <a:rPr lang="en-IE" sz="1800" b="0" dirty="0" err="1" smtClean="0"/>
              <a:t>backtest</a:t>
            </a:r>
            <a:r>
              <a:rPr lang="en-IE" sz="1800" b="0" dirty="0" smtClean="0"/>
              <a:t> it’s 4.0% i.e. c.2.5% safety margin</a:t>
            </a:r>
          </a:p>
          <a:p>
            <a:pPr marL="285750" indent="-285750">
              <a:buFont typeface="Arial" panose="020B0604020202020204" pitchFamily="34" charset="0"/>
              <a:buChar char="•"/>
            </a:pPr>
            <a:endParaRPr lang="en-IE" sz="1800" b="0" dirty="0"/>
          </a:p>
          <a:p>
            <a:r>
              <a:rPr lang="en-IE" sz="1800" b="0" i="1" dirty="0" smtClean="0"/>
              <a:t>What does that assume the optimal allocation to equities is?</a:t>
            </a:r>
          </a:p>
          <a:p>
            <a:endParaRPr lang="en-IE" sz="1800" b="0" dirty="0"/>
          </a:p>
          <a:p>
            <a:r>
              <a:rPr lang="en-IE" sz="1800" b="0" dirty="0" smtClean="0"/>
              <a:t>c.60% (varying 40-70% in some studies)</a:t>
            </a:r>
          </a:p>
          <a:p>
            <a:endParaRPr lang="en-IE" sz="1800" b="0" dirty="0" smtClean="0"/>
          </a:p>
        </p:txBody>
      </p:sp>
    </p:spTree>
    <p:extLst>
      <p:ext uri="{BB962C8B-B14F-4D97-AF65-F5344CB8AC3E}">
        <p14:creationId xmlns:p14="http://schemas.microsoft.com/office/powerpoint/2010/main" val="19033419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0880" y="509352"/>
            <a:ext cx="6768752" cy="384721"/>
          </a:xfrm>
          <a:prstGeom prst="rect">
            <a:avLst/>
          </a:prstGeom>
          <a:noFill/>
        </p:spPr>
        <p:txBody>
          <a:bodyPr wrap="square" rtlCol="0">
            <a:spAutoFit/>
          </a:bodyPr>
          <a:lstStyle/>
          <a:p>
            <a:r>
              <a:rPr lang="en-IE" sz="1900" b="0" dirty="0" smtClean="0">
                <a:solidFill>
                  <a:schemeClr val="bg1"/>
                </a:solidFill>
              </a:rPr>
              <a:t>Does the SWR analysis extend to Ireland?</a:t>
            </a:r>
            <a:endParaRPr lang="en-IE" sz="1900" b="0"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901414219"/>
              </p:ext>
            </p:extLst>
          </p:nvPr>
        </p:nvGraphicFramePr>
        <p:xfrm>
          <a:off x="2350880" y="1052736"/>
          <a:ext cx="7066615" cy="4937760"/>
        </p:xfrm>
        <a:graphic>
          <a:graphicData uri="http://schemas.openxmlformats.org/drawingml/2006/table">
            <a:tbl>
              <a:tblPr firstRow="1" bandRow="1">
                <a:tableStyleId>{5C22544A-7EE6-4342-B048-85BDC9FD1C3A}</a:tableStyleId>
              </a:tblPr>
              <a:tblGrid>
                <a:gridCol w="1766654"/>
                <a:gridCol w="853121"/>
                <a:gridCol w="2080410"/>
                <a:gridCol w="2366430"/>
              </a:tblGrid>
              <a:tr h="232792">
                <a:tc>
                  <a:txBody>
                    <a:bodyPr/>
                    <a:lstStyle/>
                    <a:p>
                      <a:pPr algn="l"/>
                      <a:r>
                        <a:rPr lang="en-IE" sz="1200" dirty="0" smtClean="0"/>
                        <a:t>Country</a:t>
                      </a:r>
                      <a:endParaRPr lang="en-IE" sz="1200" dirty="0"/>
                    </a:p>
                  </a:txBody>
                  <a:tcPr/>
                </a:tc>
                <a:tc>
                  <a:txBody>
                    <a:bodyPr/>
                    <a:lstStyle/>
                    <a:p>
                      <a:pPr algn="ctr"/>
                      <a:r>
                        <a:rPr lang="en-IE" sz="1200" dirty="0" smtClean="0"/>
                        <a:t>SWR</a:t>
                      </a:r>
                      <a:endParaRPr lang="en-IE" sz="1200" dirty="0"/>
                    </a:p>
                  </a:txBody>
                  <a:tcPr/>
                </a:tc>
                <a:tc>
                  <a:txBody>
                    <a:bodyPr/>
                    <a:lstStyle/>
                    <a:p>
                      <a:pPr algn="ctr"/>
                      <a:r>
                        <a:rPr lang="en-IE" sz="1200" dirty="0" smtClean="0"/>
                        <a:t>@4% # </a:t>
                      </a:r>
                      <a:r>
                        <a:rPr lang="en-IE" sz="1200" dirty="0" err="1" smtClean="0"/>
                        <a:t>yrs</a:t>
                      </a:r>
                      <a:r>
                        <a:rPr lang="en-IE" sz="1200" dirty="0" smtClean="0"/>
                        <a:t> worst case</a:t>
                      </a:r>
                      <a:endParaRPr lang="en-IE" sz="1200" dirty="0"/>
                    </a:p>
                  </a:txBody>
                  <a:tcPr/>
                </a:tc>
                <a:tc>
                  <a:txBody>
                    <a:bodyPr/>
                    <a:lstStyle/>
                    <a:p>
                      <a:pPr algn="ctr"/>
                      <a:r>
                        <a:rPr lang="en-IE" sz="1200" dirty="0" smtClean="0"/>
                        <a:t>@4% 30 </a:t>
                      </a:r>
                      <a:r>
                        <a:rPr lang="en-IE" sz="1200" dirty="0" err="1" smtClean="0"/>
                        <a:t>yr</a:t>
                      </a:r>
                      <a:r>
                        <a:rPr lang="en-IE" sz="1200" dirty="0" smtClean="0"/>
                        <a:t> failure</a:t>
                      </a:r>
                      <a:r>
                        <a:rPr lang="en-IE" sz="1200" baseline="0" dirty="0" smtClean="0"/>
                        <a:t> rate (%)</a:t>
                      </a:r>
                      <a:endParaRPr lang="en-IE" sz="1200" dirty="0"/>
                    </a:p>
                  </a:txBody>
                  <a:tcPr/>
                </a:tc>
              </a:tr>
              <a:tr h="232792">
                <a:tc>
                  <a:txBody>
                    <a:bodyPr/>
                    <a:lstStyle/>
                    <a:p>
                      <a:pPr algn="l"/>
                      <a:r>
                        <a:rPr lang="en-IE" sz="1200" dirty="0" smtClean="0"/>
                        <a:t>Canada</a:t>
                      </a:r>
                      <a:endParaRPr lang="en-IE" sz="1200" dirty="0"/>
                    </a:p>
                  </a:txBody>
                  <a:tcPr/>
                </a:tc>
                <a:tc>
                  <a:txBody>
                    <a:bodyPr/>
                    <a:lstStyle/>
                    <a:p>
                      <a:pPr algn="ctr"/>
                      <a:r>
                        <a:rPr lang="en-IE" sz="1200" dirty="0" smtClean="0"/>
                        <a:t>4.42</a:t>
                      </a:r>
                      <a:endParaRPr lang="en-IE" sz="1200" dirty="0"/>
                    </a:p>
                  </a:txBody>
                  <a:tcPr/>
                </a:tc>
                <a:tc>
                  <a:txBody>
                    <a:bodyPr/>
                    <a:lstStyle/>
                    <a:p>
                      <a:pPr algn="ctr"/>
                      <a:r>
                        <a:rPr lang="en-IE" sz="1200" dirty="0" smtClean="0"/>
                        <a:t>30</a:t>
                      </a:r>
                      <a:endParaRPr lang="en-IE" sz="1200" dirty="0"/>
                    </a:p>
                  </a:txBody>
                  <a:tcPr/>
                </a:tc>
                <a:tc>
                  <a:txBody>
                    <a:bodyPr/>
                    <a:lstStyle/>
                    <a:p>
                      <a:pPr algn="ctr"/>
                      <a:r>
                        <a:rPr lang="en-IE" sz="1200" dirty="0" smtClean="0"/>
                        <a:t>0.0%</a:t>
                      </a:r>
                      <a:endParaRPr lang="en-IE" sz="1200" dirty="0"/>
                    </a:p>
                  </a:txBody>
                  <a:tcPr/>
                </a:tc>
              </a:tr>
              <a:tr h="232792">
                <a:tc>
                  <a:txBody>
                    <a:bodyPr/>
                    <a:lstStyle/>
                    <a:p>
                      <a:pPr algn="l"/>
                      <a:r>
                        <a:rPr lang="en-IE" sz="1200" dirty="0" smtClean="0"/>
                        <a:t>Sweden</a:t>
                      </a:r>
                      <a:endParaRPr lang="en-IE" sz="1200" dirty="0"/>
                    </a:p>
                  </a:txBody>
                  <a:tcPr/>
                </a:tc>
                <a:tc>
                  <a:txBody>
                    <a:bodyPr/>
                    <a:lstStyle/>
                    <a:p>
                      <a:pPr algn="ctr"/>
                      <a:r>
                        <a:rPr lang="en-IE" sz="1200" dirty="0" smtClean="0"/>
                        <a:t>4.23</a:t>
                      </a:r>
                      <a:endParaRPr lang="en-IE" sz="1200" dirty="0"/>
                    </a:p>
                  </a:txBody>
                  <a:tcPr/>
                </a:tc>
                <a:tc>
                  <a:txBody>
                    <a:bodyPr/>
                    <a:lstStyle/>
                    <a:p>
                      <a:pPr algn="ctr"/>
                      <a:r>
                        <a:rPr lang="en-IE" sz="1200" dirty="0" smtClean="0"/>
                        <a:t>30</a:t>
                      </a:r>
                      <a:endParaRPr lang="en-IE" sz="1200" dirty="0"/>
                    </a:p>
                  </a:txBody>
                  <a:tcPr/>
                </a:tc>
                <a:tc>
                  <a:txBody>
                    <a:bodyPr/>
                    <a:lstStyle/>
                    <a:p>
                      <a:pPr algn="ctr"/>
                      <a:r>
                        <a:rPr lang="en-IE" sz="1200" dirty="0" smtClean="0"/>
                        <a:t>0.0%</a:t>
                      </a:r>
                      <a:endParaRPr lang="en-IE" sz="1200" dirty="0"/>
                    </a:p>
                  </a:txBody>
                  <a:tcPr/>
                </a:tc>
              </a:tr>
              <a:tr h="232792">
                <a:tc>
                  <a:txBody>
                    <a:bodyPr/>
                    <a:lstStyle/>
                    <a:p>
                      <a:pPr algn="l"/>
                      <a:r>
                        <a:rPr lang="en-IE" sz="1200" dirty="0" smtClean="0"/>
                        <a:t>Denmark</a:t>
                      </a:r>
                      <a:endParaRPr lang="en-IE" sz="1200" dirty="0"/>
                    </a:p>
                  </a:txBody>
                  <a:tcPr/>
                </a:tc>
                <a:tc>
                  <a:txBody>
                    <a:bodyPr/>
                    <a:lstStyle/>
                    <a:p>
                      <a:pPr algn="ctr"/>
                      <a:r>
                        <a:rPr lang="en-IE" sz="1200" dirty="0" smtClean="0"/>
                        <a:t>4.08</a:t>
                      </a:r>
                      <a:endParaRPr lang="en-IE" sz="1200" dirty="0"/>
                    </a:p>
                  </a:txBody>
                  <a:tcPr/>
                </a:tc>
                <a:tc>
                  <a:txBody>
                    <a:bodyPr/>
                    <a:lstStyle/>
                    <a:p>
                      <a:pPr algn="ctr"/>
                      <a:r>
                        <a:rPr lang="en-IE" sz="1200" dirty="0" smtClean="0"/>
                        <a:t>30</a:t>
                      </a:r>
                      <a:endParaRPr lang="en-IE" sz="1200" dirty="0"/>
                    </a:p>
                  </a:txBody>
                  <a:tcPr/>
                </a:tc>
                <a:tc>
                  <a:txBody>
                    <a:bodyPr/>
                    <a:lstStyle/>
                    <a:p>
                      <a:pPr algn="ctr"/>
                      <a:r>
                        <a:rPr lang="en-IE" sz="1200" dirty="0" smtClean="0"/>
                        <a:t>0.0%</a:t>
                      </a:r>
                      <a:endParaRPr lang="en-IE" sz="1200" dirty="0"/>
                    </a:p>
                  </a:txBody>
                  <a:tcPr/>
                </a:tc>
              </a:tr>
              <a:tr h="232792">
                <a:tc>
                  <a:txBody>
                    <a:bodyPr/>
                    <a:lstStyle/>
                    <a:p>
                      <a:pPr algn="l"/>
                      <a:r>
                        <a:rPr lang="en-IE" sz="1200" dirty="0" smtClean="0"/>
                        <a:t>United States</a:t>
                      </a:r>
                      <a:endParaRPr lang="en-IE" sz="1200" dirty="0"/>
                    </a:p>
                  </a:txBody>
                  <a:tcPr/>
                </a:tc>
                <a:tc>
                  <a:txBody>
                    <a:bodyPr/>
                    <a:lstStyle/>
                    <a:p>
                      <a:pPr algn="ctr"/>
                      <a:r>
                        <a:rPr lang="en-IE" sz="1200" dirty="0" smtClean="0"/>
                        <a:t>4.02</a:t>
                      </a:r>
                      <a:endParaRPr lang="en-IE" sz="1200" dirty="0"/>
                    </a:p>
                  </a:txBody>
                  <a:tcPr/>
                </a:tc>
                <a:tc>
                  <a:txBody>
                    <a:bodyPr/>
                    <a:lstStyle/>
                    <a:p>
                      <a:pPr algn="ctr"/>
                      <a:r>
                        <a:rPr lang="en-IE" sz="1200" dirty="0" smtClean="0"/>
                        <a:t>30</a:t>
                      </a:r>
                      <a:endParaRPr lang="en-IE" sz="1200" dirty="0"/>
                    </a:p>
                  </a:txBody>
                  <a:tcPr/>
                </a:tc>
                <a:tc>
                  <a:txBody>
                    <a:bodyPr/>
                    <a:lstStyle/>
                    <a:p>
                      <a:pPr algn="ctr"/>
                      <a:r>
                        <a:rPr lang="en-IE" sz="1200" dirty="0" smtClean="0"/>
                        <a:t>0.0%</a:t>
                      </a:r>
                      <a:endParaRPr lang="en-IE" sz="1200" dirty="0"/>
                    </a:p>
                  </a:txBody>
                  <a:tcPr/>
                </a:tc>
              </a:tr>
              <a:tr h="232792">
                <a:tc>
                  <a:txBody>
                    <a:bodyPr/>
                    <a:lstStyle/>
                    <a:p>
                      <a:pPr algn="l"/>
                      <a:r>
                        <a:rPr lang="en-IE" sz="1200" dirty="0" smtClean="0"/>
                        <a:t>South Africa</a:t>
                      </a:r>
                      <a:endParaRPr lang="en-IE" sz="1200" dirty="0"/>
                    </a:p>
                  </a:txBody>
                  <a:tcPr/>
                </a:tc>
                <a:tc>
                  <a:txBody>
                    <a:bodyPr/>
                    <a:lstStyle/>
                    <a:p>
                      <a:pPr algn="ctr"/>
                      <a:r>
                        <a:rPr lang="en-IE" sz="1200" dirty="0" smtClean="0"/>
                        <a:t>3.84</a:t>
                      </a:r>
                      <a:endParaRPr lang="en-IE" sz="1200" dirty="0"/>
                    </a:p>
                  </a:txBody>
                  <a:tcPr/>
                </a:tc>
                <a:tc>
                  <a:txBody>
                    <a:bodyPr/>
                    <a:lstStyle/>
                    <a:p>
                      <a:pPr algn="ctr"/>
                      <a:r>
                        <a:rPr lang="en-IE" sz="1200" dirty="0" smtClean="0"/>
                        <a:t>27</a:t>
                      </a:r>
                      <a:endParaRPr lang="en-IE" sz="1200" dirty="0"/>
                    </a:p>
                  </a:txBody>
                  <a:tcPr/>
                </a:tc>
                <a:tc>
                  <a:txBody>
                    <a:bodyPr/>
                    <a:lstStyle/>
                    <a:p>
                      <a:pPr algn="ctr"/>
                      <a:r>
                        <a:rPr lang="en-IE" sz="1200" dirty="0" smtClean="0"/>
                        <a:t>1.3%</a:t>
                      </a:r>
                      <a:endParaRPr lang="en-IE" sz="1200" dirty="0"/>
                    </a:p>
                  </a:txBody>
                  <a:tcPr/>
                </a:tc>
              </a:tr>
              <a:tr h="232792">
                <a:tc>
                  <a:txBody>
                    <a:bodyPr/>
                    <a:lstStyle/>
                    <a:p>
                      <a:pPr algn="l"/>
                      <a:r>
                        <a:rPr lang="en-IE" sz="1200" dirty="0" smtClean="0"/>
                        <a:t>United Kingdom</a:t>
                      </a:r>
                      <a:endParaRPr lang="en-IE" sz="1200" dirty="0"/>
                    </a:p>
                  </a:txBody>
                  <a:tcPr/>
                </a:tc>
                <a:tc>
                  <a:txBody>
                    <a:bodyPr/>
                    <a:lstStyle/>
                    <a:p>
                      <a:pPr algn="ctr"/>
                      <a:r>
                        <a:rPr lang="en-IE" sz="1200" dirty="0" smtClean="0"/>
                        <a:t>3.77</a:t>
                      </a:r>
                      <a:endParaRPr lang="en-IE" sz="1200" dirty="0"/>
                    </a:p>
                  </a:txBody>
                  <a:tcPr/>
                </a:tc>
                <a:tc>
                  <a:txBody>
                    <a:bodyPr/>
                    <a:lstStyle/>
                    <a:p>
                      <a:pPr algn="ctr"/>
                      <a:r>
                        <a:rPr lang="en-IE" sz="1200" dirty="0" smtClean="0"/>
                        <a:t>26</a:t>
                      </a:r>
                      <a:endParaRPr lang="en-IE" sz="1200" dirty="0"/>
                    </a:p>
                  </a:txBody>
                  <a:tcPr/>
                </a:tc>
                <a:tc>
                  <a:txBody>
                    <a:bodyPr/>
                    <a:lstStyle/>
                    <a:p>
                      <a:pPr algn="ctr"/>
                      <a:r>
                        <a:rPr lang="en-IE" sz="1200" dirty="0" smtClean="0"/>
                        <a:t>3.8%</a:t>
                      </a:r>
                      <a:endParaRPr lang="en-IE" sz="1200" dirty="0"/>
                    </a:p>
                  </a:txBody>
                  <a:tcPr/>
                </a:tc>
              </a:tr>
              <a:tr h="232792">
                <a:tc>
                  <a:txBody>
                    <a:bodyPr/>
                    <a:lstStyle/>
                    <a:p>
                      <a:pPr algn="l"/>
                      <a:r>
                        <a:rPr lang="en-IE" sz="1200" dirty="0" smtClean="0"/>
                        <a:t>Australia</a:t>
                      </a:r>
                      <a:endParaRPr lang="en-IE" sz="1200" dirty="0"/>
                    </a:p>
                  </a:txBody>
                  <a:tcPr/>
                </a:tc>
                <a:tc>
                  <a:txBody>
                    <a:bodyPr/>
                    <a:lstStyle/>
                    <a:p>
                      <a:pPr algn="ctr"/>
                      <a:r>
                        <a:rPr lang="en-IE" sz="1200" dirty="0" smtClean="0"/>
                        <a:t>3.68</a:t>
                      </a:r>
                      <a:endParaRPr lang="en-IE" sz="1200" dirty="0"/>
                    </a:p>
                  </a:txBody>
                  <a:tcPr/>
                </a:tc>
                <a:tc>
                  <a:txBody>
                    <a:bodyPr/>
                    <a:lstStyle/>
                    <a:p>
                      <a:pPr algn="ctr"/>
                      <a:r>
                        <a:rPr lang="en-IE" sz="1200" dirty="0" smtClean="0"/>
                        <a:t>25</a:t>
                      </a:r>
                      <a:endParaRPr lang="en-IE" sz="1200" dirty="0"/>
                    </a:p>
                  </a:txBody>
                  <a:tcPr/>
                </a:tc>
                <a:tc>
                  <a:txBody>
                    <a:bodyPr/>
                    <a:lstStyle/>
                    <a:p>
                      <a:pPr algn="ctr"/>
                      <a:r>
                        <a:rPr lang="en-IE" sz="1200" dirty="0" smtClean="0"/>
                        <a:t>2.5%</a:t>
                      </a:r>
                      <a:endParaRPr lang="en-IE" sz="1200" dirty="0"/>
                    </a:p>
                  </a:txBody>
                  <a:tcPr/>
                </a:tc>
              </a:tr>
              <a:tr h="232792">
                <a:tc>
                  <a:txBody>
                    <a:bodyPr/>
                    <a:lstStyle/>
                    <a:p>
                      <a:pPr algn="l"/>
                      <a:r>
                        <a:rPr lang="en-IE" sz="1200" dirty="0" smtClean="0"/>
                        <a:t>Switzerland</a:t>
                      </a:r>
                      <a:endParaRPr lang="en-IE" sz="1200" dirty="0"/>
                    </a:p>
                  </a:txBody>
                  <a:tcPr/>
                </a:tc>
                <a:tc>
                  <a:txBody>
                    <a:bodyPr/>
                    <a:lstStyle/>
                    <a:p>
                      <a:pPr algn="ctr"/>
                      <a:r>
                        <a:rPr lang="en-IE" sz="1200" dirty="0" smtClean="0"/>
                        <a:t>3.59</a:t>
                      </a:r>
                      <a:endParaRPr lang="en-IE" sz="1200" dirty="0"/>
                    </a:p>
                  </a:txBody>
                  <a:tcPr/>
                </a:tc>
                <a:tc>
                  <a:txBody>
                    <a:bodyPr/>
                    <a:lstStyle/>
                    <a:p>
                      <a:pPr algn="ctr"/>
                      <a:r>
                        <a:rPr lang="en-IE" sz="1200" dirty="0" smtClean="0"/>
                        <a:t>26</a:t>
                      </a:r>
                      <a:endParaRPr lang="en-IE" sz="1200" dirty="0"/>
                    </a:p>
                  </a:txBody>
                  <a:tcPr/>
                </a:tc>
                <a:tc>
                  <a:txBody>
                    <a:bodyPr/>
                    <a:lstStyle/>
                    <a:p>
                      <a:pPr algn="ctr"/>
                      <a:r>
                        <a:rPr lang="en-IE" sz="1200" dirty="0" smtClean="0"/>
                        <a:t>5.0%</a:t>
                      </a:r>
                      <a:endParaRPr lang="en-IE" sz="1200" dirty="0"/>
                    </a:p>
                  </a:txBody>
                  <a:tcPr/>
                </a:tc>
              </a:tr>
              <a:tr h="232792">
                <a:tc>
                  <a:txBody>
                    <a:bodyPr/>
                    <a:lstStyle/>
                    <a:p>
                      <a:pPr algn="l"/>
                      <a:r>
                        <a:rPr lang="en-IE" sz="1200" dirty="0" smtClean="0"/>
                        <a:t>The Netherlands</a:t>
                      </a:r>
                      <a:endParaRPr lang="en-IE" sz="1200" dirty="0"/>
                    </a:p>
                  </a:txBody>
                  <a:tcPr/>
                </a:tc>
                <a:tc>
                  <a:txBody>
                    <a:bodyPr/>
                    <a:lstStyle/>
                    <a:p>
                      <a:pPr algn="ctr"/>
                      <a:r>
                        <a:rPr lang="en-IE" sz="1200" dirty="0" smtClean="0"/>
                        <a:t>3.36</a:t>
                      </a:r>
                      <a:endParaRPr lang="en-IE" sz="1200" dirty="0"/>
                    </a:p>
                  </a:txBody>
                  <a:tcPr/>
                </a:tc>
                <a:tc>
                  <a:txBody>
                    <a:bodyPr/>
                    <a:lstStyle/>
                    <a:p>
                      <a:pPr algn="ctr"/>
                      <a:r>
                        <a:rPr lang="en-IE" sz="1200" dirty="0" smtClean="0"/>
                        <a:t>22</a:t>
                      </a:r>
                      <a:endParaRPr lang="en-IE" sz="1200" dirty="0"/>
                    </a:p>
                  </a:txBody>
                  <a:tcPr/>
                </a:tc>
                <a:tc>
                  <a:txBody>
                    <a:bodyPr/>
                    <a:lstStyle/>
                    <a:p>
                      <a:pPr algn="ctr"/>
                      <a:r>
                        <a:rPr lang="en-IE" sz="1200" dirty="0" smtClean="0"/>
                        <a:t>2.5%</a:t>
                      </a:r>
                      <a:endParaRPr lang="en-IE" sz="1200" dirty="0"/>
                    </a:p>
                  </a:txBody>
                  <a:tcPr/>
                </a:tc>
              </a:tr>
              <a:tr h="232792">
                <a:tc>
                  <a:txBody>
                    <a:bodyPr/>
                    <a:lstStyle/>
                    <a:p>
                      <a:pPr algn="l"/>
                      <a:r>
                        <a:rPr lang="en-IE" sz="1200" dirty="0" smtClean="0"/>
                        <a:t>Ireland</a:t>
                      </a:r>
                      <a:endParaRPr lang="en-IE" sz="1200" dirty="0"/>
                    </a:p>
                  </a:txBody>
                  <a:tcPr/>
                </a:tc>
                <a:tc>
                  <a:txBody>
                    <a:bodyPr/>
                    <a:lstStyle/>
                    <a:p>
                      <a:pPr algn="ctr"/>
                      <a:r>
                        <a:rPr lang="en-IE" sz="1200" dirty="0" smtClean="0"/>
                        <a:t>3.28</a:t>
                      </a:r>
                      <a:endParaRPr lang="en-IE" sz="1200" dirty="0"/>
                    </a:p>
                  </a:txBody>
                  <a:tcPr/>
                </a:tc>
                <a:tc>
                  <a:txBody>
                    <a:bodyPr/>
                    <a:lstStyle/>
                    <a:p>
                      <a:pPr algn="ctr"/>
                      <a:r>
                        <a:rPr lang="en-IE" sz="1200" dirty="0" smtClean="0"/>
                        <a:t>21</a:t>
                      </a:r>
                      <a:endParaRPr lang="en-IE" sz="1200" dirty="0"/>
                    </a:p>
                  </a:txBody>
                  <a:tcPr/>
                </a:tc>
                <a:tc>
                  <a:txBody>
                    <a:bodyPr/>
                    <a:lstStyle/>
                    <a:p>
                      <a:pPr algn="ctr"/>
                      <a:r>
                        <a:rPr lang="en-IE" sz="1200" dirty="0" smtClean="0"/>
                        <a:t>25%</a:t>
                      </a:r>
                      <a:endParaRPr lang="en-IE" sz="1200" dirty="0"/>
                    </a:p>
                  </a:txBody>
                  <a:tcPr/>
                </a:tc>
              </a:tr>
              <a:tr h="232792">
                <a:tc>
                  <a:txBody>
                    <a:bodyPr/>
                    <a:lstStyle/>
                    <a:p>
                      <a:pPr algn="l"/>
                      <a:r>
                        <a:rPr lang="en-IE" sz="1200" dirty="0" smtClean="0"/>
                        <a:t>Norway</a:t>
                      </a:r>
                      <a:endParaRPr lang="en-IE" sz="1200" dirty="0"/>
                    </a:p>
                  </a:txBody>
                  <a:tcPr/>
                </a:tc>
                <a:tc>
                  <a:txBody>
                    <a:bodyPr/>
                    <a:lstStyle/>
                    <a:p>
                      <a:pPr algn="ctr"/>
                      <a:r>
                        <a:rPr lang="en-IE" sz="1200" dirty="0" smtClean="0"/>
                        <a:t>3.13</a:t>
                      </a:r>
                      <a:endParaRPr lang="en-IE" sz="1200" dirty="0"/>
                    </a:p>
                  </a:txBody>
                  <a:tcPr/>
                </a:tc>
                <a:tc>
                  <a:txBody>
                    <a:bodyPr/>
                    <a:lstStyle/>
                    <a:p>
                      <a:pPr algn="ctr"/>
                      <a:r>
                        <a:rPr lang="en-IE" sz="1200" dirty="0" smtClean="0"/>
                        <a:t>20</a:t>
                      </a:r>
                      <a:endParaRPr lang="en-IE" sz="1200" dirty="0"/>
                    </a:p>
                  </a:txBody>
                  <a:tcPr/>
                </a:tc>
                <a:tc>
                  <a:txBody>
                    <a:bodyPr/>
                    <a:lstStyle/>
                    <a:p>
                      <a:pPr algn="ctr"/>
                      <a:r>
                        <a:rPr lang="en-IE" sz="1200" dirty="0" smtClean="0"/>
                        <a:t>32.5%</a:t>
                      </a:r>
                      <a:endParaRPr lang="en-IE" sz="1200" dirty="0"/>
                    </a:p>
                  </a:txBody>
                  <a:tcPr/>
                </a:tc>
              </a:tr>
              <a:tr h="232792">
                <a:tc>
                  <a:txBody>
                    <a:bodyPr/>
                    <a:lstStyle/>
                    <a:p>
                      <a:pPr algn="l"/>
                      <a:r>
                        <a:rPr lang="en-IE" sz="1200" dirty="0" smtClean="0"/>
                        <a:t>Spain</a:t>
                      </a:r>
                      <a:endParaRPr lang="en-IE" sz="1200" dirty="0"/>
                    </a:p>
                  </a:txBody>
                  <a:tcPr/>
                </a:tc>
                <a:tc>
                  <a:txBody>
                    <a:bodyPr/>
                    <a:lstStyle/>
                    <a:p>
                      <a:pPr algn="ctr"/>
                      <a:r>
                        <a:rPr lang="en-IE" sz="1200" dirty="0" smtClean="0"/>
                        <a:t>2.56</a:t>
                      </a:r>
                      <a:endParaRPr lang="en-IE" sz="1200" dirty="0"/>
                    </a:p>
                  </a:txBody>
                  <a:tcPr/>
                </a:tc>
                <a:tc>
                  <a:txBody>
                    <a:bodyPr/>
                    <a:lstStyle/>
                    <a:p>
                      <a:pPr algn="ctr"/>
                      <a:r>
                        <a:rPr lang="en-IE" sz="1200" dirty="0" smtClean="0"/>
                        <a:t>19</a:t>
                      </a:r>
                      <a:endParaRPr lang="en-IE" sz="1200" dirty="0"/>
                    </a:p>
                  </a:txBody>
                  <a:tcPr/>
                </a:tc>
                <a:tc>
                  <a:txBody>
                    <a:bodyPr/>
                    <a:lstStyle/>
                    <a:p>
                      <a:pPr algn="ctr"/>
                      <a:r>
                        <a:rPr lang="en-IE" sz="1200" dirty="0" smtClean="0"/>
                        <a:t>36.3%</a:t>
                      </a:r>
                      <a:endParaRPr lang="en-IE" sz="1200" dirty="0"/>
                    </a:p>
                  </a:txBody>
                  <a:tcPr/>
                </a:tc>
              </a:tr>
              <a:tr h="232792">
                <a:tc>
                  <a:txBody>
                    <a:bodyPr/>
                    <a:lstStyle/>
                    <a:p>
                      <a:pPr algn="l"/>
                      <a:r>
                        <a:rPr lang="en-IE" sz="1200" dirty="0" smtClean="0"/>
                        <a:t>Italy</a:t>
                      </a:r>
                      <a:endParaRPr lang="en-IE" sz="1200" dirty="0"/>
                    </a:p>
                  </a:txBody>
                  <a:tcPr/>
                </a:tc>
                <a:tc>
                  <a:txBody>
                    <a:bodyPr/>
                    <a:lstStyle/>
                    <a:p>
                      <a:pPr algn="ctr"/>
                      <a:r>
                        <a:rPr lang="en-IE" sz="1200" dirty="0" smtClean="0"/>
                        <a:t>1.56</a:t>
                      </a:r>
                      <a:endParaRPr lang="en-IE" sz="1200" dirty="0"/>
                    </a:p>
                  </a:txBody>
                  <a:tcPr/>
                </a:tc>
                <a:tc>
                  <a:txBody>
                    <a:bodyPr/>
                    <a:lstStyle/>
                    <a:p>
                      <a:pPr algn="ctr"/>
                      <a:r>
                        <a:rPr lang="en-IE" sz="1200" dirty="0" smtClean="0"/>
                        <a:t>6</a:t>
                      </a:r>
                      <a:endParaRPr lang="en-IE" sz="1200" dirty="0"/>
                    </a:p>
                  </a:txBody>
                  <a:tcPr/>
                </a:tc>
                <a:tc>
                  <a:txBody>
                    <a:bodyPr/>
                    <a:lstStyle/>
                    <a:p>
                      <a:pPr algn="ctr"/>
                      <a:r>
                        <a:rPr lang="en-IE" sz="1200" dirty="0" smtClean="0"/>
                        <a:t>62.5%</a:t>
                      </a:r>
                      <a:endParaRPr lang="en-IE" sz="1200" dirty="0"/>
                    </a:p>
                  </a:txBody>
                  <a:tcPr/>
                </a:tc>
              </a:tr>
              <a:tr h="232792">
                <a:tc>
                  <a:txBody>
                    <a:bodyPr/>
                    <a:lstStyle/>
                    <a:p>
                      <a:pPr algn="l"/>
                      <a:r>
                        <a:rPr lang="en-IE" sz="1200" dirty="0" smtClean="0"/>
                        <a:t>Belgium</a:t>
                      </a:r>
                      <a:endParaRPr lang="en-IE" sz="1200" dirty="0"/>
                    </a:p>
                  </a:txBody>
                  <a:tcPr/>
                </a:tc>
                <a:tc>
                  <a:txBody>
                    <a:bodyPr/>
                    <a:lstStyle/>
                    <a:p>
                      <a:pPr algn="ctr"/>
                      <a:r>
                        <a:rPr lang="en-IE" sz="1200" dirty="0" smtClean="0"/>
                        <a:t>1.46</a:t>
                      </a:r>
                      <a:endParaRPr lang="en-IE" sz="1200" dirty="0"/>
                    </a:p>
                  </a:txBody>
                  <a:tcPr/>
                </a:tc>
                <a:tc>
                  <a:txBody>
                    <a:bodyPr/>
                    <a:lstStyle/>
                    <a:p>
                      <a:pPr algn="ctr"/>
                      <a:r>
                        <a:rPr lang="en-IE" sz="1200" dirty="0" smtClean="0"/>
                        <a:t>11</a:t>
                      </a:r>
                      <a:endParaRPr lang="en-IE" sz="1200" dirty="0"/>
                    </a:p>
                  </a:txBody>
                  <a:tcPr/>
                </a:tc>
                <a:tc>
                  <a:txBody>
                    <a:bodyPr/>
                    <a:lstStyle/>
                    <a:p>
                      <a:pPr algn="ctr"/>
                      <a:r>
                        <a:rPr lang="en-IE" sz="1200" dirty="0" smtClean="0"/>
                        <a:t>40.0%</a:t>
                      </a:r>
                      <a:endParaRPr lang="en-IE" sz="1200" dirty="0"/>
                    </a:p>
                  </a:txBody>
                  <a:tcPr/>
                </a:tc>
              </a:tr>
              <a:tr h="125288">
                <a:tc>
                  <a:txBody>
                    <a:bodyPr/>
                    <a:lstStyle/>
                    <a:p>
                      <a:pPr algn="l"/>
                      <a:r>
                        <a:rPr lang="en-IE" sz="1200" dirty="0" smtClean="0"/>
                        <a:t>France</a:t>
                      </a:r>
                      <a:endParaRPr lang="en-IE" sz="1200" dirty="0"/>
                    </a:p>
                  </a:txBody>
                  <a:tcPr/>
                </a:tc>
                <a:tc>
                  <a:txBody>
                    <a:bodyPr/>
                    <a:lstStyle/>
                    <a:p>
                      <a:pPr algn="ctr"/>
                      <a:r>
                        <a:rPr lang="en-IE" sz="1200" dirty="0" smtClean="0"/>
                        <a:t>1.25</a:t>
                      </a:r>
                      <a:endParaRPr lang="en-IE" sz="1200" dirty="0"/>
                    </a:p>
                  </a:txBody>
                  <a:tcPr/>
                </a:tc>
                <a:tc>
                  <a:txBody>
                    <a:bodyPr/>
                    <a:lstStyle/>
                    <a:p>
                      <a:pPr algn="ctr"/>
                      <a:r>
                        <a:rPr lang="en-IE" sz="1200" dirty="0" smtClean="0"/>
                        <a:t>7</a:t>
                      </a:r>
                      <a:endParaRPr lang="en-IE" sz="1200" dirty="0"/>
                    </a:p>
                  </a:txBody>
                  <a:tcPr/>
                </a:tc>
                <a:tc>
                  <a:txBody>
                    <a:bodyPr/>
                    <a:lstStyle/>
                    <a:p>
                      <a:pPr algn="ctr"/>
                      <a:r>
                        <a:rPr lang="en-IE" sz="1200" dirty="0" smtClean="0"/>
                        <a:t>42.5%</a:t>
                      </a:r>
                      <a:endParaRPr lang="en-IE" sz="1200" dirty="0"/>
                    </a:p>
                  </a:txBody>
                  <a:tcPr/>
                </a:tc>
              </a:tr>
              <a:tr h="125288">
                <a:tc>
                  <a:txBody>
                    <a:bodyPr/>
                    <a:lstStyle/>
                    <a:p>
                      <a:pPr algn="l"/>
                      <a:r>
                        <a:rPr lang="en-IE" sz="1200" dirty="0" smtClean="0"/>
                        <a:t>Germany</a:t>
                      </a:r>
                      <a:endParaRPr lang="en-IE" sz="1200" dirty="0"/>
                    </a:p>
                  </a:txBody>
                  <a:tcPr/>
                </a:tc>
                <a:tc>
                  <a:txBody>
                    <a:bodyPr/>
                    <a:lstStyle/>
                    <a:p>
                      <a:pPr algn="ctr"/>
                      <a:r>
                        <a:rPr lang="en-IE" sz="1200" dirty="0" smtClean="0"/>
                        <a:t>1.14</a:t>
                      </a:r>
                      <a:endParaRPr lang="en-IE" sz="1200" dirty="0"/>
                    </a:p>
                  </a:txBody>
                  <a:tcPr/>
                </a:tc>
                <a:tc>
                  <a:txBody>
                    <a:bodyPr/>
                    <a:lstStyle/>
                    <a:p>
                      <a:pPr algn="ctr"/>
                      <a:r>
                        <a:rPr lang="en-IE" sz="1200" dirty="0" smtClean="0"/>
                        <a:t>9</a:t>
                      </a:r>
                      <a:endParaRPr lang="en-IE" sz="1200" dirty="0"/>
                    </a:p>
                  </a:txBody>
                  <a:tcPr/>
                </a:tc>
                <a:tc>
                  <a:txBody>
                    <a:bodyPr/>
                    <a:lstStyle/>
                    <a:p>
                      <a:pPr algn="ctr"/>
                      <a:r>
                        <a:rPr lang="en-IE" sz="1200" dirty="0" smtClean="0"/>
                        <a:t>25.0%</a:t>
                      </a:r>
                      <a:endParaRPr lang="en-IE" sz="1200" dirty="0"/>
                    </a:p>
                  </a:txBody>
                  <a:tcPr/>
                </a:tc>
              </a:tr>
              <a:tr h="125288">
                <a:tc>
                  <a:txBody>
                    <a:bodyPr/>
                    <a:lstStyle/>
                    <a:p>
                      <a:pPr algn="l"/>
                      <a:r>
                        <a:rPr lang="en-IE" sz="1200" dirty="0" smtClean="0"/>
                        <a:t>Japan</a:t>
                      </a:r>
                      <a:endParaRPr lang="en-IE" sz="1200" dirty="0"/>
                    </a:p>
                  </a:txBody>
                  <a:tcPr/>
                </a:tc>
                <a:tc>
                  <a:txBody>
                    <a:bodyPr/>
                    <a:lstStyle/>
                    <a:p>
                      <a:pPr algn="ctr"/>
                      <a:r>
                        <a:rPr lang="en-IE" sz="1200" dirty="0" smtClean="0"/>
                        <a:t>0.47</a:t>
                      </a:r>
                      <a:endParaRPr lang="en-IE" sz="1200" dirty="0"/>
                    </a:p>
                  </a:txBody>
                  <a:tcPr/>
                </a:tc>
                <a:tc>
                  <a:txBody>
                    <a:bodyPr/>
                    <a:lstStyle/>
                    <a:p>
                      <a:pPr algn="ctr"/>
                      <a:r>
                        <a:rPr lang="en-IE" sz="1200" dirty="0" smtClean="0"/>
                        <a:t>3</a:t>
                      </a:r>
                      <a:endParaRPr lang="en-IE" sz="1200" dirty="0"/>
                    </a:p>
                  </a:txBody>
                  <a:tcPr/>
                </a:tc>
                <a:tc>
                  <a:txBody>
                    <a:bodyPr/>
                    <a:lstStyle/>
                    <a:p>
                      <a:pPr algn="ctr"/>
                      <a:r>
                        <a:rPr lang="en-IE" sz="1200" dirty="0" smtClean="0"/>
                        <a:t>37.5%</a:t>
                      </a:r>
                      <a:endParaRPr lang="en-IE" sz="1200" dirty="0"/>
                    </a:p>
                  </a:txBody>
                  <a:tcPr/>
                </a:tc>
              </a:tr>
            </a:tbl>
          </a:graphicData>
        </a:graphic>
      </p:graphicFrame>
      <p:sp>
        <p:nvSpPr>
          <p:cNvPr id="4" name="TextBox 3"/>
          <p:cNvSpPr txBox="1"/>
          <p:nvPr/>
        </p:nvSpPr>
        <p:spPr>
          <a:xfrm>
            <a:off x="2370372" y="5989768"/>
            <a:ext cx="7066616" cy="430887"/>
          </a:xfrm>
          <a:prstGeom prst="rect">
            <a:avLst/>
          </a:prstGeom>
          <a:noFill/>
        </p:spPr>
        <p:txBody>
          <a:bodyPr wrap="square" rtlCol="0">
            <a:spAutoFit/>
          </a:bodyPr>
          <a:lstStyle/>
          <a:p>
            <a:r>
              <a:rPr lang="en-IE" sz="1100" b="0" dirty="0" smtClean="0"/>
              <a:t>Source: “An International Perspective on Safe Withdrawal Rates”, Wade </a:t>
            </a:r>
            <a:r>
              <a:rPr lang="en-IE" sz="1100" b="0" dirty="0" err="1" smtClean="0"/>
              <a:t>Plau</a:t>
            </a:r>
            <a:r>
              <a:rPr lang="en-IE" sz="1100" b="0" dirty="0" smtClean="0"/>
              <a:t>, Journal of Financial Planning, Dec 2010</a:t>
            </a:r>
            <a:endParaRPr lang="en-IE" sz="1100" b="0" dirty="0"/>
          </a:p>
        </p:txBody>
      </p:sp>
    </p:spTree>
    <p:extLst>
      <p:ext uri="{BB962C8B-B14F-4D97-AF65-F5344CB8AC3E}">
        <p14:creationId xmlns:p14="http://schemas.microsoft.com/office/powerpoint/2010/main" val="21137485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altis.ch/public/approach/activepassive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952" y="1610928"/>
            <a:ext cx="8136904" cy="43913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560512" y="1268760"/>
            <a:ext cx="4176464" cy="511256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300" b="1" i="0" u="none" strike="noStrike" cap="none" normalizeH="0" baseline="0" smtClean="0">
              <a:ln>
                <a:noFill/>
              </a:ln>
              <a:solidFill>
                <a:srgbClr val="000000"/>
              </a:solidFill>
              <a:effectLst/>
              <a:latin typeface="Lucida Grande" charset="0"/>
              <a:ea typeface="ヒラギノ角ゴ ProN W6" charset="-128"/>
              <a:sym typeface="Lucida Grande" charset="0"/>
            </a:endParaRPr>
          </a:p>
        </p:txBody>
      </p:sp>
      <p:sp>
        <p:nvSpPr>
          <p:cNvPr id="3" name="TextBox 2"/>
          <p:cNvSpPr txBox="1"/>
          <p:nvPr/>
        </p:nvSpPr>
        <p:spPr>
          <a:xfrm>
            <a:off x="2350880" y="499520"/>
            <a:ext cx="6768752" cy="384721"/>
          </a:xfrm>
          <a:prstGeom prst="rect">
            <a:avLst/>
          </a:prstGeom>
          <a:noFill/>
        </p:spPr>
        <p:txBody>
          <a:bodyPr wrap="square" rtlCol="0">
            <a:spAutoFit/>
          </a:bodyPr>
          <a:lstStyle/>
          <a:p>
            <a:r>
              <a:rPr lang="en-IE" sz="1900" b="0" dirty="0" smtClean="0">
                <a:solidFill>
                  <a:schemeClr val="bg1"/>
                </a:solidFill>
              </a:rPr>
              <a:t>An important assumption!</a:t>
            </a:r>
            <a:endParaRPr lang="en-IE" sz="1900" b="0" dirty="0">
              <a:solidFill>
                <a:schemeClr val="bg1"/>
              </a:solidFill>
            </a:endParaRPr>
          </a:p>
        </p:txBody>
      </p:sp>
      <p:pic>
        <p:nvPicPr>
          <p:cNvPr id="4098" name="Picture 2" descr="http://figtestkitchen.com/wp-content/uploads/2011/04/IrishH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632" y="3770185"/>
            <a:ext cx="2502811" cy="16685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c1.thejournal.ie/media/2014/07/shutterstock-179017778-390x2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562" y="1545930"/>
            <a:ext cx="2526342" cy="18461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0072" y="884241"/>
            <a:ext cx="2088232" cy="3170099"/>
          </a:xfrm>
          <a:prstGeom prst="rect">
            <a:avLst/>
          </a:prstGeom>
          <a:noFill/>
        </p:spPr>
        <p:txBody>
          <a:bodyPr wrap="square" rtlCol="0">
            <a:spAutoFit/>
          </a:bodyPr>
          <a:lstStyle/>
          <a:p>
            <a:pPr algn="ctr"/>
            <a:r>
              <a:rPr lang="en-IE" sz="20000" b="0" dirty="0" smtClean="0">
                <a:solidFill>
                  <a:srgbClr val="FF0000"/>
                </a:solidFill>
                <a:latin typeface="+mn-lt"/>
                <a:cs typeface="Arial" panose="020B0604020202020204" pitchFamily="34" charset="0"/>
              </a:rPr>
              <a:t>X</a:t>
            </a:r>
            <a:endParaRPr lang="en-IE" sz="20000" b="0" dirty="0">
              <a:solidFill>
                <a:srgbClr val="FF0000"/>
              </a:solidFill>
              <a:latin typeface="+mn-lt"/>
              <a:cs typeface="Arial" panose="020B0604020202020204" pitchFamily="34" charset="0"/>
            </a:endParaRPr>
          </a:p>
        </p:txBody>
      </p:sp>
      <p:sp>
        <p:nvSpPr>
          <p:cNvPr id="7" name="TextBox 6"/>
          <p:cNvSpPr txBox="1"/>
          <p:nvPr/>
        </p:nvSpPr>
        <p:spPr>
          <a:xfrm>
            <a:off x="1880072" y="2924944"/>
            <a:ext cx="2088232" cy="3170099"/>
          </a:xfrm>
          <a:prstGeom prst="rect">
            <a:avLst/>
          </a:prstGeom>
          <a:noFill/>
        </p:spPr>
        <p:txBody>
          <a:bodyPr wrap="square" rtlCol="0">
            <a:spAutoFit/>
          </a:bodyPr>
          <a:lstStyle/>
          <a:p>
            <a:pPr algn="ctr"/>
            <a:r>
              <a:rPr lang="en-IE" sz="20000" b="0" dirty="0" smtClean="0">
                <a:solidFill>
                  <a:srgbClr val="FF0000"/>
                </a:solidFill>
                <a:latin typeface="+mn-lt"/>
                <a:cs typeface="Arial" panose="020B0604020202020204" pitchFamily="34" charset="0"/>
              </a:rPr>
              <a:t>X</a:t>
            </a:r>
            <a:endParaRPr lang="en-IE" sz="20000" b="0" dirty="0">
              <a:solidFill>
                <a:srgbClr val="FF0000"/>
              </a:solidFill>
              <a:latin typeface="+mn-lt"/>
              <a:cs typeface="Arial" panose="020B0604020202020204" pitchFamily="34" charset="0"/>
            </a:endParaRPr>
          </a:p>
        </p:txBody>
      </p:sp>
      <p:pic>
        <p:nvPicPr>
          <p:cNvPr id="4104"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1352" y="1159097"/>
            <a:ext cx="1103536" cy="128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2629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29392345"/>
              </p:ext>
            </p:extLst>
          </p:nvPr>
        </p:nvGraphicFramePr>
        <p:xfrm>
          <a:off x="2360712" y="980731"/>
          <a:ext cx="7056784" cy="4837742"/>
        </p:xfrm>
        <a:graphic>
          <a:graphicData uri="http://schemas.openxmlformats.org/drawingml/2006/table">
            <a:tbl>
              <a:tblPr firstRow="1" bandRow="1">
                <a:tableStyleId>{5C22544A-7EE6-4342-B048-85BDC9FD1C3A}</a:tableStyleId>
              </a:tblPr>
              <a:tblGrid>
                <a:gridCol w="3462526"/>
                <a:gridCol w="2385296"/>
                <a:gridCol w="1208962"/>
              </a:tblGrid>
              <a:tr h="372134">
                <a:tc>
                  <a:txBody>
                    <a:bodyPr/>
                    <a:lstStyle/>
                    <a:p>
                      <a:r>
                        <a:rPr lang="en-IE" sz="1600" dirty="0" smtClean="0"/>
                        <a:t>Base Safe Withdrawal Rate</a:t>
                      </a:r>
                      <a:endParaRPr lang="en-IE" sz="1600" dirty="0"/>
                    </a:p>
                  </a:txBody>
                  <a:tcPr/>
                </a:tc>
                <a:tc>
                  <a:txBody>
                    <a:bodyPr/>
                    <a:lstStyle/>
                    <a:p>
                      <a:pPr algn="ctr"/>
                      <a:endParaRPr lang="en-IE" sz="1600" dirty="0"/>
                    </a:p>
                  </a:txBody>
                  <a:tcPr/>
                </a:tc>
                <a:tc>
                  <a:txBody>
                    <a:bodyPr/>
                    <a:lstStyle/>
                    <a:p>
                      <a:pPr algn="ctr"/>
                      <a:r>
                        <a:rPr lang="en-IE" sz="1600" dirty="0" smtClean="0"/>
                        <a:t>4.0%</a:t>
                      </a:r>
                      <a:endParaRPr lang="en-IE" sz="1600" dirty="0"/>
                    </a:p>
                  </a:txBody>
                  <a:tcPr/>
                </a:tc>
              </a:tr>
              <a:tr h="372134">
                <a:tc>
                  <a:txBody>
                    <a:bodyPr/>
                    <a:lstStyle/>
                    <a:p>
                      <a:r>
                        <a:rPr lang="en-IE" sz="1600" b="1" dirty="0" smtClean="0"/>
                        <a:t>Adjustments</a:t>
                      </a:r>
                      <a:endParaRPr lang="en-IE" sz="1600" b="1" dirty="0"/>
                    </a:p>
                  </a:txBody>
                  <a:tcPr/>
                </a:tc>
                <a:tc>
                  <a:txBody>
                    <a:bodyPr/>
                    <a:lstStyle/>
                    <a:p>
                      <a:pPr algn="ctr"/>
                      <a:endParaRPr lang="en-IE" sz="1600" dirty="0"/>
                    </a:p>
                  </a:txBody>
                  <a:tcPr/>
                </a:tc>
                <a:tc>
                  <a:txBody>
                    <a:bodyPr/>
                    <a:lstStyle/>
                    <a:p>
                      <a:endParaRPr lang="en-IE"/>
                    </a:p>
                  </a:txBody>
                  <a:tcPr/>
                </a:tc>
              </a:tr>
              <a:tr h="372134">
                <a:tc>
                  <a:txBody>
                    <a:bodyPr/>
                    <a:lstStyle/>
                    <a:p>
                      <a:r>
                        <a:rPr lang="en-IE" sz="1600" dirty="0" smtClean="0"/>
                        <a:t>Fees/Alpha</a:t>
                      </a:r>
                      <a:endParaRPr lang="en-IE" sz="1600" dirty="0"/>
                    </a:p>
                  </a:txBody>
                  <a:tcPr/>
                </a:tc>
                <a:tc>
                  <a:txBody>
                    <a:bodyPr/>
                    <a:lstStyle/>
                    <a:p>
                      <a:pPr algn="ctr"/>
                      <a:r>
                        <a:rPr lang="en-IE" sz="1600" dirty="0" smtClean="0"/>
                        <a:t>-1% to</a:t>
                      </a:r>
                      <a:r>
                        <a:rPr lang="en-IE" sz="1600" baseline="0" dirty="0" smtClean="0"/>
                        <a:t> +1%</a:t>
                      </a:r>
                      <a:endParaRPr lang="en-IE" sz="1600" dirty="0"/>
                    </a:p>
                  </a:txBody>
                  <a:tcPr/>
                </a:tc>
                <a:tc>
                  <a:txBody>
                    <a:bodyPr/>
                    <a:lstStyle/>
                    <a:p>
                      <a:endParaRPr lang="en-IE" dirty="0"/>
                    </a:p>
                  </a:txBody>
                  <a:tcPr/>
                </a:tc>
              </a:tr>
              <a:tr h="372134">
                <a:tc>
                  <a:txBody>
                    <a:bodyPr/>
                    <a:lstStyle/>
                    <a:p>
                      <a:r>
                        <a:rPr lang="en-IE" sz="1600" dirty="0" smtClean="0"/>
                        <a:t>Taxes</a:t>
                      </a:r>
                      <a:endParaRPr lang="en-IE" sz="1600" dirty="0"/>
                    </a:p>
                  </a:txBody>
                  <a:tcPr/>
                </a:tc>
                <a:tc>
                  <a:txBody>
                    <a:bodyPr/>
                    <a:lstStyle/>
                    <a:p>
                      <a:pPr algn="ctr"/>
                      <a:r>
                        <a:rPr lang="en-IE" sz="1600" dirty="0" smtClean="0"/>
                        <a:t>-0.25%</a:t>
                      </a:r>
                      <a:r>
                        <a:rPr lang="en-IE" sz="1600" baseline="0" dirty="0" smtClean="0"/>
                        <a:t> to -0.75%</a:t>
                      </a:r>
                      <a:endParaRPr lang="en-IE" sz="1600" dirty="0"/>
                    </a:p>
                  </a:txBody>
                  <a:tcPr/>
                </a:tc>
                <a:tc>
                  <a:txBody>
                    <a:bodyPr/>
                    <a:lstStyle/>
                    <a:p>
                      <a:endParaRPr lang="en-IE"/>
                    </a:p>
                  </a:txBody>
                  <a:tcPr/>
                </a:tc>
              </a:tr>
              <a:tr h="372134">
                <a:tc>
                  <a:txBody>
                    <a:bodyPr/>
                    <a:lstStyle/>
                    <a:p>
                      <a:r>
                        <a:rPr lang="en-IE" sz="1600" dirty="0" smtClean="0"/>
                        <a:t>Longevity Hedge</a:t>
                      </a:r>
                      <a:r>
                        <a:rPr lang="en-IE" sz="1600" baseline="0" dirty="0" smtClean="0"/>
                        <a:t> </a:t>
                      </a:r>
                      <a:endParaRPr lang="en-IE" sz="1600" dirty="0"/>
                    </a:p>
                  </a:txBody>
                  <a:tcPr/>
                </a:tc>
                <a:tc>
                  <a:txBody>
                    <a:bodyPr/>
                    <a:lstStyle/>
                    <a:p>
                      <a:pPr algn="ctr"/>
                      <a:r>
                        <a:rPr lang="en-IE" sz="1600" dirty="0" smtClean="0"/>
                        <a:t>0% to -0.4%</a:t>
                      </a:r>
                      <a:endParaRPr lang="en-IE" sz="1600" dirty="0"/>
                    </a:p>
                  </a:txBody>
                  <a:tcPr/>
                </a:tc>
                <a:tc>
                  <a:txBody>
                    <a:bodyPr/>
                    <a:lstStyle/>
                    <a:p>
                      <a:endParaRPr lang="en-IE"/>
                    </a:p>
                  </a:txBody>
                  <a:tcPr/>
                </a:tc>
              </a:tr>
              <a:tr h="372134">
                <a:tc>
                  <a:txBody>
                    <a:bodyPr/>
                    <a:lstStyle/>
                    <a:p>
                      <a:r>
                        <a:rPr lang="en-IE" sz="1600" dirty="0" smtClean="0"/>
                        <a:t>Time Horizon</a:t>
                      </a:r>
                      <a:endParaRPr lang="en-IE" sz="1600" dirty="0"/>
                    </a:p>
                  </a:txBody>
                  <a:tcPr/>
                </a:tc>
                <a:tc>
                  <a:txBody>
                    <a:bodyPr/>
                    <a:lstStyle/>
                    <a:p>
                      <a:pPr algn="ctr"/>
                      <a:r>
                        <a:rPr lang="en-IE" sz="1600" dirty="0" smtClean="0"/>
                        <a:t>-0.5% to 1%</a:t>
                      </a:r>
                      <a:endParaRPr lang="en-IE" sz="1600" dirty="0"/>
                    </a:p>
                  </a:txBody>
                  <a:tcPr/>
                </a:tc>
                <a:tc>
                  <a:txBody>
                    <a:bodyPr/>
                    <a:lstStyle/>
                    <a:p>
                      <a:endParaRPr lang="en-IE"/>
                    </a:p>
                  </a:txBody>
                  <a:tcPr/>
                </a:tc>
              </a:tr>
              <a:tr h="372134">
                <a:tc>
                  <a:txBody>
                    <a:bodyPr/>
                    <a:lstStyle/>
                    <a:p>
                      <a:r>
                        <a:rPr lang="en-IE" sz="1600" dirty="0" smtClean="0"/>
                        <a:t>Diversification</a:t>
                      </a:r>
                      <a:endParaRPr lang="en-IE" sz="1600" dirty="0"/>
                    </a:p>
                  </a:txBody>
                  <a:tcPr/>
                </a:tc>
                <a:tc>
                  <a:txBody>
                    <a:bodyPr/>
                    <a:lstStyle/>
                    <a:p>
                      <a:pPr algn="ctr"/>
                      <a:r>
                        <a:rPr lang="en-IE" sz="1600" dirty="0" smtClean="0"/>
                        <a:t>0.5% to 1%</a:t>
                      </a:r>
                      <a:endParaRPr lang="en-IE" sz="1600" dirty="0"/>
                    </a:p>
                  </a:txBody>
                  <a:tcPr/>
                </a:tc>
                <a:tc>
                  <a:txBody>
                    <a:bodyPr/>
                    <a:lstStyle/>
                    <a:p>
                      <a:endParaRPr lang="en-IE"/>
                    </a:p>
                  </a:txBody>
                  <a:tcPr/>
                </a:tc>
              </a:tr>
              <a:tr h="372134">
                <a:tc>
                  <a:txBody>
                    <a:bodyPr/>
                    <a:lstStyle/>
                    <a:p>
                      <a:r>
                        <a:rPr lang="en-IE" sz="1600" dirty="0" smtClean="0"/>
                        <a:t>Spending flexibility</a:t>
                      </a:r>
                      <a:endParaRPr lang="en-IE" sz="1600" dirty="0"/>
                    </a:p>
                  </a:txBody>
                  <a:tcPr/>
                </a:tc>
                <a:tc>
                  <a:txBody>
                    <a:bodyPr/>
                    <a:lstStyle/>
                    <a:p>
                      <a:pPr algn="ctr"/>
                      <a:r>
                        <a:rPr lang="en-IE" sz="1600" dirty="0" smtClean="0"/>
                        <a:t>0% to 1%</a:t>
                      </a:r>
                      <a:endParaRPr lang="en-IE" sz="1600" dirty="0"/>
                    </a:p>
                  </a:txBody>
                  <a:tcPr/>
                </a:tc>
                <a:tc>
                  <a:txBody>
                    <a:bodyPr/>
                    <a:lstStyle/>
                    <a:p>
                      <a:endParaRPr lang="en-IE"/>
                    </a:p>
                  </a:txBody>
                  <a:tcPr/>
                </a:tc>
              </a:tr>
              <a:tr h="372134">
                <a:tc>
                  <a:txBody>
                    <a:bodyPr/>
                    <a:lstStyle/>
                    <a:p>
                      <a:r>
                        <a:rPr lang="en-IE" sz="1600" dirty="0" smtClean="0"/>
                        <a:t>Risk Tolerance</a:t>
                      </a:r>
                      <a:endParaRPr lang="en-IE"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600" dirty="0" smtClean="0"/>
                        <a:t>0% to 1%</a:t>
                      </a:r>
                    </a:p>
                  </a:txBody>
                  <a:tcPr/>
                </a:tc>
                <a:tc>
                  <a:txBody>
                    <a:bodyPr/>
                    <a:lstStyle/>
                    <a:p>
                      <a:endParaRPr lang="en-IE" dirty="0"/>
                    </a:p>
                  </a:txBody>
                  <a:tcPr/>
                </a:tc>
              </a:tr>
              <a:tr h="372134">
                <a:tc>
                  <a:txBody>
                    <a:bodyPr/>
                    <a:lstStyle/>
                    <a:p>
                      <a:r>
                        <a:rPr lang="en-IE" sz="1600" dirty="0" smtClean="0"/>
                        <a:t>Valuation</a:t>
                      </a:r>
                      <a:r>
                        <a:rPr lang="en-IE" sz="1600" baseline="0" dirty="0" smtClean="0"/>
                        <a:t> Environment</a:t>
                      </a:r>
                      <a:endParaRPr lang="en-IE"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600" dirty="0" smtClean="0"/>
                        <a:t>0% to 1%</a:t>
                      </a:r>
                    </a:p>
                  </a:txBody>
                  <a:tcPr/>
                </a:tc>
                <a:tc>
                  <a:txBody>
                    <a:bodyPr/>
                    <a:lstStyle/>
                    <a:p>
                      <a:endParaRPr lang="en-IE"/>
                    </a:p>
                  </a:txBody>
                  <a:tcPr/>
                </a:tc>
              </a:tr>
              <a:tr h="372134">
                <a:tc>
                  <a:txBody>
                    <a:bodyPr/>
                    <a:lstStyle/>
                    <a:p>
                      <a:r>
                        <a:rPr lang="en-IE" sz="1600" dirty="0" smtClean="0"/>
                        <a:t>Tactical Asset Allocation</a:t>
                      </a:r>
                      <a:endParaRPr lang="en-IE" sz="1600" dirty="0"/>
                    </a:p>
                  </a:txBody>
                  <a:tcPr/>
                </a:tc>
                <a:tc>
                  <a:txBody>
                    <a:bodyPr/>
                    <a:lstStyle/>
                    <a:p>
                      <a:pPr algn="ctr"/>
                      <a:r>
                        <a:rPr lang="en-IE" sz="1600" dirty="0" smtClean="0"/>
                        <a:t>0.0% to 0.2%</a:t>
                      </a:r>
                      <a:endParaRPr lang="en-IE" sz="1600" dirty="0"/>
                    </a:p>
                  </a:txBody>
                  <a:tcPr/>
                </a:tc>
                <a:tc>
                  <a:txBody>
                    <a:bodyPr/>
                    <a:lstStyle/>
                    <a:p>
                      <a:endParaRPr lang="en-IE" dirty="0"/>
                    </a:p>
                  </a:txBody>
                  <a:tcPr/>
                </a:tc>
              </a:tr>
              <a:tr h="372134">
                <a:tc>
                  <a:txBody>
                    <a:bodyPr/>
                    <a:lstStyle/>
                    <a:p>
                      <a:r>
                        <a:rPr lang="en-IE" sz="1600" b="1" dirty="0" smtClean="0"/>
                        <a:t>Sum </a:t>
                      </a:r>
                      <a:r>
                        <a:rPr lang="en-IE" sz="1600" b="1" baseline="0" dirty="0" smtClean="0"/>
                        <a:t>T</a:t>
                      </a:r>
                      <a:r>
                        <a:rPr lang="en-IE" sz="1600" b="1" dirty="0" smtClean="0"/>
                        <a:t>otal  of Adjustments</a:t>
                      </a:r>
                      <a:endParaRPr lang="en-IE" sz="1600" b="1" dirty="0"/>
                    </a:p>
                  </a:txBody>
                  <a:tcPr/>
                </a:tc>
                <a:tc>
                  <a:txBody>
                    <a:bodyPr/>
                    <a:lstStyle/>
                    <a:p>
                      <a:pPr algn="ctr"/>
                      <a:endParaRPr lang="en-IE" sz="1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600" b="1" dirty="0" smtClean="0"/>
                        <a:t>[X]%</a:t>
                      </a:r>
                    </a:p>
                  </a:txBody>
                  <a:tcPr/>
                </a:tc>
              </a:tr>
              <a:tr h="372134">
                <a:tc>
                  <a:txBody>
                    <a:bodyPr/>
                    <a:lstStyle/>
                    <a:p>
                      <a:r>
                        <a:rPr lang="en-IE" sz="1600" b="1" dirty="0" smtClean="0"/>
                        <a:t>Final Safe Withdrawal Rate</a:t>
                      </a:r>
                      <a:endParaRPr lang="en-IE" sz="1600" b="1" dirty="0"/>
                    </a:p>
                  </a:txBody>
                  <a:tcPr/>
                </a:tc>
                <a:tc>
                  <a:txBody>
                    <a:bodyPr/>
                    <a:lstStyle/>
                    <a:p>
                      <a:pPr algn="ctr"/>
                      <a:endParaRPr lang="en-IE" sz="1600" b="1" dirty="0"/>
                    </a:p>
                  </a:txBody>
                  <a:tcPr/>
                </a:tc>
                <a:tc>
                  <a:txBody>
                    <a:bodyPr/>
                    <a:lstStyle/>
                    <a:p>
                      <a:pPr algn="ctr"/>
                      <a:r>
                        <a:rPr lang="en-IE" sz="1600" b="1" dirty="0" smtClean="0"/>
                        <a:t>[X]%</a:t>
                      </a:r>
                      <a:endParaRPr lang="en-IE" sz="1600" b="1" dirty="0"/>
                    </a:p>
                  </a:txBody>
                  <a:tcPr/>
                </a:tc>
              </a:tr>
            </a:tbl>
          </a:graphicData>
        </a:graphic>
      </p:graphicFrame>
      <p:sp>
        <p:nvSpPr>
          <p:cNvPr id="3" name="TextBox 2"/>
          <p:cNvSpPr txBox="1"/>
          <p:nvPr/>
        </p:nvSpPr>
        <p:spPr>
          <a:xfrm>
            <a:off x="2360712" y="5818475"/>
            <a:ext cx="6480720" cy="261610"/>
          </a:xfrm>
          <a:prstGeom prst="rect">
            <a:avLst/>
          </a:prstGeom>
          <a:noFill/>
        </p:spPr>
        <p:txBody>
          <a:bodyPr wrap="square" rtlCol="0">
            <a:spAutoFit/>
          </a:bodyPr>
          <a:lstStyle/>
          <a:p>
            <a:r>
              <a:rPr lang="en-IE" sz="1100" b="0" dirty="0" smtClean="0"/>
              <a:t>Source: “20 Years of Safe Withdrawal Rate Research” Michael </a:t>
            </a:r>
            <a:r>
              <a:rPr lang="en-IE" sz="1100" b="0" dirty="0" err="1" smtClean="0"/>
              <a:t>Kitces</a:t>
            </a:r>
            <a:r>
              <a:rPr lang="en-IE" sz="1100" b="0" dirty="0" smtClean="0"/>
              <a:t>, The </a:t>
            </a:r>
            <a:r>
              <a:rPr lang="en-IE" sz="1100" b="0" dirty="0" err="1" smtClean="0"/>
              <a:t>Kitces</a:t>
            </a:r>
            <a:r>
              <a:rPr lang="en-IE" sz="1100" b="0" dirty="0" smtClean="0"/>
              <a:t> Report March 2012</a:t>
            </a:r>
            <a:endParaRPr lang="en-IE" sz="1100" b="0" dirty="0"/>
          </a:p>
        </p:txBody>
      </p:sp>
      <p:sp>
        <p:nvSpPr>
          <p:cNvPr id="4" name="TextBox 3"/>
          <p:cNvSpPr txBox="1"/>
          <p:nvPr/>
        </p:nvSpPr>
        <p:spPr>
          <a:xfrm>
            <a:off x="2350880" y="499520"/>
            <a:ext cx="6768752" cy="384721"/>
          </a:xfrm>
          <a:prstGeom prst="rect">
            <a:avLst/>
          </a:prstGeom>
          <a:noFill/>
        </p:spPr>
        <p:txBody>
          <a:bodyPr wrap="square" rtlCol="0">
            <a:spAutoFit/>
          </a:bodyPr>
          <a:lstStyle/>
          <a:p>
            <a:r>
              <a:rPr lang="en-IE" sz="1900" b="0" dirty="0" smtClean="0">
                <a:solidFill>
                  <a:schemeClr val="bg1"/>
                </a:solidFill>
              </a:rPr>
              <a:t>What about….?</a:t>
            </a:r>
            <a:endParaRPr lang="en-IE" sz="1900" b="0" dirty="0">
              <a:solidFill>
                <a:schemeClr val="bg1"/>
              </a:solidFill>
            </a:endParaRPr>
          </a:p>
        </p:txBody>
      </p:sp>
    </p:spTree>
    <p:extLst>
      <p:ext uri="{BB962C8B-B14F-4D97-AF65-F5344CB8AC3E}">
        <p14:creationId xmlns:p14="http://schemas.microsoft.com/office/powerpoint/2010/main" val="41722177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8704" y="1212204"/>
            <a:ext cx="7101878" cy="416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50880" y="519184"/>
            <a:ext cx="6768752" cy="384721"/>
          </a:xfrm>
          <a:prstGeom prst="rect">
            <a:avLst/>
          </a:prstGeom>
          <a:noFill/>
        </p:spPr>
        <p:txBody>
          <a:bodyPr wrap="square" rtlCol="0">
            <a:spAutoFit/>
          </a:bodyPr>
          <a:lstStyle/>
          <a:p>
            <a:r>
              <a:rPr lang="en-IE" sz="1900" b="0" dirty="0" smtClean="0">
                <a:solidFill>
                  <a:schemeClr val="bg1"/>
                </a:solidFill>
              </a:rPr>
              <a:t>But are we asking the wrong question?</a:t>
            </a:r>
            <a:endParaRPr lang="en-IE" sz="1900" b="0" dirty="0">
              <a:solidFill>
                <a:schemeClr val="bg1"/>
              </a:solidFill>
            </a:endParaRPr>
          </a:p>
        </p:txBody>
      </p:sp>
      <p:sp>
        <p:nvSpPr>
          <p:cNvPr id="4" name="TextBox 3"/>
          <p:cNvSpPr txBox="1"/>
          <p:nvPr/>
        </p:nvSpPr>
        <p:spPr>
          <a:xfrm>
            <a:off x="2504728" y="5157772"/>
            <a:ext cx="6614904" cy="430887"/>
          </a:xfrm>
          <a:prstGeom prst="rect">
            <a:avLst/>
          </a:prstGeom>
          <a:noFill/>
        </p:spPr>
        <p:txBody>
          <a:bodyPr wrap="square" rtlCol="0">
            <a:spAutoFit/>
          </a:bodyPr>
          <a:lstStyle/>
          <a:p>
            <a:r>
              <a:rPr lang="en-IE" sz="1100" b="0" dirty="0" smtClean="0"/>
              <a:t>Source: “An International Perspective on Safe Withdrawal Rates”, Wade </a:t>
            </a:r>
            <a:r>
              <a:rPr lang="en-IE" sz="1100" b="0" dirty="0" err="1" smtClean="0"/>
              <a:t>Plau</a:t>
            </a:r>
            <a:r>
              <a:rPr lang="en-IE" sz="1100" b="0" dirty="0" smtClean="0"/>
              <a:t>, Journal of Financial Planning, Dec 2010</a:t>
            </a:r>
            <a:endParaRPr lang="en-IE" sz="1100" b="0" dirty="0"/>
          </a:p>
        </p:txBody>
      </p:sp>
    </p:spTree>
    <p:extLst>
      <p:ext uri="{BB962C8B-B14F-4D97-AF65-F5344CB8AC3E}">
        <p14:creationId xmlns:p14="http://schemas.microsoft.com/office/powerpoint/2010/main" val="252719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0712" y="509352"/>
            <a:ext cx="6768752" cy="384721"/>
          </a:xfrm>
          <a:prstGeom prst="rect">
            <a:avLst/>
          </a:prstGeom>
          <a:noFill/>
        </p:spPr>
        <p:txBody>
          <a:bodyPr wrap="square" rtlCol="0">
            <a:spAutoFit/>
          </a:bodyPr>
          <a:lstStyle/>
          <a:p>
            <a:r>
              <a:rPr lang="en-IE" sz="1900" b="0" dirty="0" smtClean="0">
                <a:solidFill>
                  <a:schemeClr val="bg1"/>
                </a:solidFill>
              </a:rPr>
              <a:t>Asset Liability Management for the individual</a:t>
            </a:r>
            <a:endParaRPr lang="en-IE" sz="1900" b="0" dirty="0">
              <a:solidFill>
                <a:schemeClr val="bg1"/>
              </a:solidFill>
            </a:endParaRPr>
          </a:p>
        </p:txBody>
      </p:sp>
      <p:sp>
        <p:nvSpPr>
          <p:cNvPr id="5" name="AutoShape 2" descr="Image result for asset liabili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6" name="AutoShape 4" descr="Image result for asset liabilit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030" name="Picture 6" descr="http://gfmi.com/sites/default/files/Asset-Liability-Mana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623" y="1108839"/>
            <a:ext cx="3733800" cy="27813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bwMode="auto">
          <a:xfrm>
            <a:off x="487486" y="2364729"/>
            <a:ext cx="2268761" cy="45482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300" b="1" i="0" u="none" strike="noStrike" cap="none" normalizeH="0" baseline="0" smtClean="0">
              <a:ln>
                <a:noFill/>
              </a:ln>
              <a:solidFill>
                <a:srgbClr val="000000"/>
              </a:solidFill>
              <a:effectLst/>
              <a:latin typeface="Lucida Grande" charset="0"/>
              <a:ea typeface="ヒラギノ角ゴ ProN W6" charset="-128"/>
              <a:sym typeface="Lucida Grande" charset="0"/>
            </a:endParaRPr>
          </a:p>
        </p:txBody>
      </p:sp>
      <p:sp>
        <p:nvSpPr>
          <p:cNvPr id="8" name="TextBox 7"/>
          <p:cNvSpPr txBox="1"/>
          <p:nvPr/>
        </p:nvSpPr>
        <p:spPr>
          <a:xfrm>
            <a:off x="567879" y="2364729"/>
            <a:ext cx="2116360" cy="492443"/>
          </a:xfrm>
          <a:prstGeom prst="rect">
            <a:avLst/>
          </a:prstGeom>
          <a:noFill/>
        </p:spPr>
        <p:txBody>
          <a:bodyPr wrap="square" rtlCol="0">
            <a:spAutoFit/>
          </a:bodyPr>
          <a:lstStyle/>
          <a:p>
            <a:pPr algn="ctr"/>
            <a:r>
              <a:rPr lang="en-IE" b="0" dirty="0" smtClean="0">
                <a:solidFill>
                  <a:schemeClr val="bg1"/>
                </a:solidFill>
              </a:rPr>
              <a:t>Annuity for minimum income level</a:t>
            </a:r>
            <a:endParaRPr lang="en-IE" b="0" dirty="0">
              <a:solidFill>
                <a:schemeClr val="bg1"/>
              </a:solidFill>
            </a:endParaRPr>
          </a:p>
        </p:txBody>
      </p:sp>
      <p:sp>
        <p:nvSpPr>
          <p:cNvPr id="11" name="TextBox 10"/>
          <p:cNvSpPr txBox="1"/>
          <p:nvPr/>
        </p:nvSpPr>
        <p:spPr>
          <a:xfrm>
            <a:off x="545696" y="3586747"/>
            <a:ext cx="2116360" cy="492443"/>
          </a:xfrm>
          <a:prstGeom prst="rect">
            <a:avLst/>
          </a:prstGeom>
          <a:noFill/>
        </p:spPr>
        <p:txBody>
          <a:bodyPr wrap="square" rtlCol="0">
            <a:spAutoFit/>
          </a:bodyPr>
          <a:lstStyle/>
          <a:p>
            <a:pPr algn="ctr"/>
            <a:r>
              <a:rPr lang="en-IE" dirty="0" smtClean="0">
                <a:solidFill>
                  <a:schemeClr val="bg1"/>
                </a:solidFill>
              </a:rPr>
              <a:t>Purchase a deferred annuity</a:t>
            </a:r>
            <a:endParaRPr lang="en-IE" dirty="0">
              <a:solidFill>
                <a:schemeClr val="bg1"/>
              </a:solidFill>
            </a:endParaRPr>
          </a:p>
        </p:txBody>
      </p:sp>
      <p:sp>
        <p:nvSpPr>
          <p:cNvPr id="12" name="Oval 11"/>
          <p:cNvSpPr/>
          <p:nvPr/>
        </p:nvSpPr>
        <p:spPr bwMode="auto">
          <a:xfrm>
            <a:off x="454806" y="1052736"/>
            <a:ext cx="2160545" cy="531351"/>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300" b="1" i="0" u="none" strike="noStrike" cap="none" normalizeH="0" baseline="0" smtClean="0">
              <a:ln>
                <a:noFill/>
              </a:ln>
              <a:solidFill>
                <a:srgbClr val="000000"/>
              </a:solidFill>
              <a:effectLst/>
              <a:latin typeface="Lucida Grande" charset="0"/>
              <a:ea typeface="ヒラギノ角ゴ ProN W6" charset="-128"/>
              <a:sym typeface="Lucida Grande" charset="0"/>
            </a:endParaRPr>
          </a:p>
        </p:txBody>
      </p:sp>
      <p:sp>
        <p:nvSpPr>
          <p:cNvPr id="13" name="TextBox 12"/>
          <p:cNvSpPr txBox="1"/>
          <p:nvPr/>
        </p:nvSpPr>
        <p:spPr>
          <a:xfrm>
            <a:off x="494240" y="1165018"/>
            <a:ext cx="2015413" cy="292388"/>
          </a:xfrm>
          <a:prstGeom prst="rect">
            <a:avLst/>
          </a:prstGeom>
          <a:noFill/>
        </p:spPr>
        <p:txBody>
          <a:bodyPr wrap="square" rtlCol="0">
            <a:spAutoFit/>
          </a:bodyPr>
          <a:lstStyle/>
          <a:p>
            <a:pPr algn="ctr"/>
            <a:r>
              <a:rPr lang="en-IE" b="0" dirty="0" smtClean="0">
                <a:solidFill>
                  <a:schemeClr val="bg1"/>
                </a:solidFill>
              </a:rPr>
              <a:t>Deferred annuity</a:t>
            </a:r>
            <a:endParaRPr lang="en-IE" b="0" dirty="0">
              <a:solidFill>
                <a:schemeClr val="bg1"/>
              </a:solidFill>
            </a:endParaRPr>
          </a:p>
        </p:txBody>
      </p:sp>
      <p:sp>
        <p:nvSpPr>
          <p:cNvPr id="14" name="Oval 13"/>
          <p:cNvSpPr/>
          <p:nvPr/>
        </p:nvSpPr>
        <p:spPr bwMode="auto">
          <a:xfrm>
            <a:off x="454806" y="1687238"/>
            <a:ext cx="2268761" cy="4873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300" b="0" i="0" u="none" strike="noStrike" cap="none" normalizeH="0" baseline="0" dirty="0" smtClean="0">
              <a:ln>
                <a:noFill/>
              </a:ln>
              <a:solidFill>
                <a:srgbClr val="000000"/>
              </a:solidFill>
              <a:effectLst/>
              <a:latin typeface="Lucida Grande" charset="0"/>
              <a:ea typeface="ヒラギノ角ゴ ProN W6" charset="-128"/>
              <a:sym typeface="Lucida Grande" charset="0"/>
            </a:endParaRPr>
          </a:p>
        </p:txBody>
      </p:sp>
      <p:sp>
        <p:nvSpPr>
          <p:cNvPr id="15" name="TextBox 14"/>
          <p:cNvSpPr txBox="1"/>
          <p:nvPr/>
        </p:nvSpPr>
        <p:spPr>
          <a:xfrm>
            <a:off x="577711" y="1770859"/>
            <a:ext cx="2116360" cy="292388"/>
          </a:xfrm>
          <a:prstGeom prst="rect">
            <a:avLst/>
          </a:prstGeom>
          <a:noFill/>
        </p:spPr>
        <p:txBody>
          <a:bodyPr wrap="square" rtlCol="0">
            <a:spAutoFit/>
          </a:bodyPr>
          <a:lstStyle/>
          <a:p>
            <a:pPr algn="ctr"/>
            <a:r>
              <a:rPr lang="en-IE" b="0" dirty="0" smtClean="0">
                <a:solidFill>
                  <a:schemeClr val="bg1"/>
                </a:solidFill>
              </a:rPr>
              <a:t>Long term care insurance</a:t>
            </a:r>
            <a:endParaRPr lang="en-IE" b="0" dirty="0">
              <a:solidFill>
                <a:schemeClr val="bg1"/>
              </a:solidFill>
            </a:endParaRPr>
          </a:p>
        </p:txBody>
      </p:sp>
      <p:sp>
        <p:nvSpPr>
          <p:cNvPr id="16" name="Oval 15"/>
          <p:cNvSpPr/>
          <p:nvPr/>
        </p:nvSpPr>
        <p:spPr bwMode="auto">
          <a:xfrm>
            <a:off x="439643" y="2958911"/>
            <a:ext cx="2268761" cy="512366"/>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300" b="0" i="0" u="none" strike="noStrike" cap="none" normalizeH="0" baseline="0" smtClean="0">
              <a:ln>
                <a:noFill/>
              </a:ln>
              <a:solidFill>
                <a:srgbClr val="000000"/>
              </a:solidFill>
              <a:effectLst/>
              <a:latin typeface="Lucida Grande" charset="0"/>
              <a:ea typeface="ヒラギノ角ゴ ProN W6" charset="-128"/>
              <a:sym typeface="Lucida Grande" charset="0"/>
            </a:endParaRPr>
          </a:p>
        </p:txBody>
      </p:sp>
      <p:sp>
        <p:nvSpPr>
          <p:cNvPr id="17" name="TextBox 16"/>
          <p:cNvSpPr txBox="1"/>
          <p:nvPr/>
        </p:nvSpPr>
        <p:spPr>
          <a:xfrm>
            <a:off x="562548" y="2978834"/>
            <a:ext cx="2116360" cy="492443"/>
          </a:xfrm>
          <a:prstGeom prst="rect">
            <a:avLst/>
          </a:prstGeom>
          <a:noFill/>
        </p:spPr>
        <p:txBody>
          <a:bodyPr wrap="square" rtlCol="0">
            <a:spAutoFit/>
          </a:bodyPr>
          <a:lstStyle/>
          <a:p>
            <a:pPr algn="ctr"/>
            <a:r>
              <a:rPr lang="en-IE" b="0" dirty="0" smtClean="0">
                <a:solidFill>
                  <a:schemeClr val="bg1"/>
                </a:solidFill>
              </a:rPr>
              <a:t>Move to Dynamic Withdrawal strategy</a:t>
            </a:r>
            <a:endParaRPr lang="en-IE" b="0" dirty="0">
              <a:solidFill>
                <a:schemeClr val="bg1"/>
              </a:solidFill>
            </a:endParaRPr>
          </a:p>
        </p:txBody>
      </p:sp>
      <p:sp>
        <p:nvSpPr>
          <p:cNvPr id="18" name="Oval 17"/>
          <p:cNvSpPr/>
          <p:nvPr/>
        </p:nvSpPr>
        <p:spPr bwMode="auto">
          <a:xfrm>
            <a:off x="7148735" y="2760274"/>
            <a:ext cx="2268761" cy="45482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300" b="1" i="0" u="none" strike="noStrike" cap="none" normalizeH="0" baseline="0" smtClean="0">
              <a:ln>
                <a:noFill/>
              </a:ln>
              <a:solidFill>
                <a:srgbClr val="000000"/>
              </a:solidFill>
              <a:effectLst/>
              <a:latin typeface="Lucida Grande" charset="0"/>
              <a:ea typeface="ヒラギノ角ゴ ProN W6" charset="-128"/>
              <a:sym typeface="Lucida Grande" charset="0"/>
            </a:endParaRPr>
          </a:p>
        </p:txBody>
      </p:sp>
      <p:sp>
        <p:nvSpPr>
          <p:cNvPr id="19" name="TextBox 18"/>
          <p:cNvSpPr txBox="1"/>
          <p:nvPr/>
        </p:nvSpPr>
        <p:spPr>
          <a:xfrm>
            <a:off x="7229128" y="2842157"/>
            <a:ext cx="2116360" cy="292388"/>
          </a:xfrm>
          <a:prstGeom prst="rect">
            <a:avLst/>
          </a:prstGeom>
          <a:noFill/>
        </p:spPr>
        <p:txBody>
          <a:bodyPr wrap="square" rtlCol="0">
            <a:spAutoFit/>
          </a:bodyPr>
          <a:lstStyle/>
          <a:p>
            <a:pPr algn="ctr"/>
            <a:r>
              <a:rPr lang="en-IE" b="0" dirty="0" smtClean="0">
                <a:solidFill>
                  <a:schemeClr val="bg1"/>
                </a:solidFill>
              </a:rPr>
              <a:t>Lower strategy volatility</a:t>
            </a:r>
            <a:endParaRPr lang="en-IE" b="0" dirty="0">
              <a:solidFill>
                <a:schemeClr val="bg1"/>
              </a:solidFill>
            </a:endParaRPr>
          </a:p>
        </p:txBody>
      </p:sp>
      <p:sp>
        <p:nvSpPr>
          <p:cNvPr id="20" name="Oval 19"/>
          <p:cNvSpPr/>
          <p:nvPr/>
        </p:nvSpPr>
        <p:spPr bwMode="auto">
          <a:xfrm>
            <a:off x="7116055" y="1448281"/>
            <a:ext cx="2160545" cy="531351"/>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300" b="1" i="0" u="none" strike="noStrike" cap="none" normalizeH="0" baseline="0" smtClean="0">
              <a:ln>
                <a:noFill/>
              </a:ln>
              <a:solidFill>
                <a:srgbClr val="000000"/>
              </a:solidFill>
              <a:effectLst/>
              <a:latin typeface="Lucida Grande" charset="0"/>
              <a:ea typeface="ヒラギノ角ゴ ProN W6" charset="-128"/>
              <a:sym typeface="Lucida Grande" charset="0"/>
            </a:endParaRPr>
          </a:p>
        </p:txBody>
      </p:sp>
      <p:sp>
        <p:nvSpPr>
          <p:cNvPr id="21" name="TextBox 20"/>
          <p:cNvSpPr txBox="1"/>
          <p:nvPr/>
        </p:nvSpPr>
        <p:spPr>
          <a:xfrm>
            <a:off x="7155488" y="1560563"/>
            <a:ext cx="2254993" cy="292388"/>
          </a:xfrm>
          <a:prstGeom prst="rect">
            <a:avLst/>
          </a:prstGeom>
          <a:noFill/>
        </p:spPr>
        <p:txBody>
          <a:bodyPr wrap="square" rtlCol="0">
            <a:spAutoFit/>
          </a:bodyPr>
          <a:lstStyle/>
          <a:p>
            <a:pPr algn="ctr"/>
            <a:r>
              <a:rPr lang="en-IE" b="0" dirty="0" smtClean="0">
                <a:solidFill>
                  <a:schemeClr val="bg1"/>
                </a:solidFill>
              </a:rPr>
              <a:t>Dynamic Equity Allocation</a:t>
            </a:r>
            <a:endParaRPr lang="en-IE" b="0" dirty="0">
              <a:solidFill>
                <a:schemeClr val="bg1"/>
              </a:solidFill>
            </a:endParaRPr>
          </a:p>
        </p:txBody>
      </p:sp>
      <p:sp>
        <p:nvSpPr>
          <p:cNvPr id="22" name="Oval 21"/>
          <p:cNvSpPr/>
          <p:nvPr/>
        </p:nvSpPr>
        <p:spPr bwMode="auto">
          <a:xfrm>
            <a:off x="2075495" y="3935174"/>
            <a:ext cx="5943984" cy="4873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300" b="0" i="0" u="none" strike="noStrike" cap="none" normalizeH="0" baseline="0" dirty="0" smtClean="0">
              <a:ln>
                <a:noFill/>
              </a:ln>
              <a:solidFill>
                <a:srgbClr val="000000"/>
              </a:solidFill>
              <a:effectLst/>
              <a:latin typeface="Lucida Grande" charset="0"/>
              <a:ea typeface="ヒラギノ角ゴ ProN W6" charset="-128"/>
              <a:sym typeface="Lucida Grande" charset="0"/>
            </a:endParaRPr>
          </a:p>
        </p:txBody>
      </p:sp>
      <p:sp>
        <p:nvSpPr>
          <p:cNvPr id="23" name="TextBox 22"/>
          <p:cNvSpPr txBox="1"/>
          <p:nvPr/>
        </p:nvSpPr>
        <p:spPr>
          <a:xfrm>
            <a:off x="2447104" y="4018795"/>
            <a:ext cx="5173007" cy="292388"/>
          </a:xfrm>
          <a:prstGeom prst="rect">
            <a:avLst/>
          </a:prstGeom>
          <a:noFill/>
        </p:spPr>
        <p:txBody>
          <a:bodyPr wrap="square" rtlCol="0">
            <a:spAutoFit/>
          </a:bodyPr>
          <a:lstStyle/>
          <a:p>
            <a:pPr algn="ctr"/>
            <a:r>
              <a:rPr lang="en-IE" b="0" dirty="0" smtClean="0">
                <a:solidFill>
                  <a:schemeClr val="bg1"/>
                </a:solidFill>
              </a:rPr>
              <a:t>Have a contingency plan (equity release, family support)</a:t>
            </a:r>
            <a:endParaRPr lang="en-IE" b="0" dirty="0">
              <a:solidFill>
                <a:schemeClr val="bg1"/>
              </a:solidFill>
            </a:endParaRPr>
          </a:p>
        </p:txBody>
      </p:sp>
      <p:sp>
        <p:nvSpPr>
          <p:cNvPr id="24" name="Oval 23"/>
          <p:cNvSpPr/>
          <p:nvPr/>
        </p:nvSpPr>
        <p:spPr bwMode="auto">
          <a:xfrm>
            <a:off x="7141721" y="2098471"/>
            <a:ext cx="2268761" cy="512366"/>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300" b="0" i="0" u="none" strike="noStrike" cap="none" normalizeH="0" baseline="0" smtClean="0">
              <a:ln>
                <a:noFill/>
              </a:ln>
              <a:solidFill>
                <a:srgbClr val="000000"/>
              </a:solidFill>
              <a:effectLst/>
              <a:latin typeface="Lucida Grande" charset="0"/>
              <a:ea typeface="ヒラギノ角ゴ ProN W6" charset="-128"/>
              <a:sym typeface="Lucida Grande" charset="0"/>
            </a:endParaRPr>
          </a:p>
        </p:txBody>
      </p:sp>
      <p:sp>
        <p:nvSpPr>
          <p:cNvPr id="25" name="TextBox 24"/>
          <p:cNvSpPr txBox="1"/>
          <p:nvPr/>
        </p:nvSpPr>
        <p:spPr>
          <a:xfrm>
            <a:off x="7264626" y="2207101"/>
            <a:ext cx="2116360" cy="292388"/>
          </a:xfrm>
          <a:prstGeom prst="rect">
            <a:avLst/>
          </a:prstGeom>
          <a:noFill/>
        </p:spPr>
        <p:txBody>
          <a:bodyPr wrap="square" rtlCol="0">
            <a:spAutoFit/>
          </a:bodyPr>
          <a:lstStyle/>
          <a:p>
            <a:pPr algn="ctr"/>
            <a:r>
              <a:rPr lang="en-IE" b="0" dirty="0" smtClean="0">
                <a:solidFill>
                  <a:schemeClr val="bg1"/>
                </a:solidFill>
              </a:rPr>
              <a:t>Larger flexible reserve</a:t>
            </a:r>
            <a:endParaRPr lang="en-IE" b="0" dirty="0">
              <a:solidFill>
                <a:schemeClr val="bg1"/>
              </a:solidFill>
            </a:endParaRPr>
          </a:p>
        </p:txBody>
      </p:sp>
      <p:graphicFrame>
        <p:nvGraphicFramePr>
          <p:cNvPr id="27" name="Table 26"/>
          <p:cNvGraphicFramePr>
            <a:graphicFrameLocks noGrp="1"/>
          </p:cNvGraphicFramePr>
          <p:nvPr>
            <p:extLst>
              <p:ext uri="{D42A27DB-BD31-4B8C-83A1-F6EECF244321}">
                <p14:modId xmlns:p14="http://schemas.microsoft.com/office/powerpoint/2010/main" val="1696834805"/>
              </p:ext>
            </p:extLst>
          </p:nvPr>
        </p:nvGraphicFramePr>
        <p:xfrm>
          <a:off x="2225295" y="4725144"/>
          <a:ext cx="5616624" cy="1524000"/>
        </p:xfrm>
        <a:graphic>
          <a:graphicData uri="http://schemas.openxmlformats.org/drawingml/2006/table">
            <a:tbl>
              <a:tblPr firstRow="1" bandRow="1">
                <a:tableStyleId>{5C22544A-7EE6-4342-B048-85BDC9FD1C3A}</a:tableStyleId>
              </a:tblPr>
              <a:tblGrid>
                <a:gridCol w="2808312"/>
                <a:gridCol w="2808312"/>
              </a:tblGrid>
              <a:tr h="216024">
                <a:tc gridSpan="2">
                  <a:txBody>
                    <a:bodyPr/>
                    <a:lstStyle/>
                    <a:p>
                      <a:pPr algn="ctr"/>
                      <a:r>
                        <a:rPr lang="en-IE" sz="1400" dirty="0" smtClean="0"/>
                        <a:t>Moving to a Dynamic Withdrawal Strategy</a:t>
                      </a:r>
                      <a:endParaRPr lang="en-IE" sz="1400" dirty="0"/>
                    </a:p>
                  </a:txBody>
                  <a:tcPr/>
                </a:tc>
                <a:tc hMerge="1">
                  <a:txBody>
                    <a:bodyPr/>
                    <a:lstStyle/>
                    <a:p>
                      <a:pPr algn="ctr"/>
                      <a:endParaRPr lang="en-IE" sz="1400" dirty="0"/>
                    </a:p>
                  </a:txBody>
                  <a:tcPr/>
                </a:tc>
              </a:tr>
              <a:tr h="216024">
                <a:tc>
                  <a:txBody>
                    <a:bodyPr/>
                    <a:lstStyle/>
                    <a:p>
                      <a:pPr algn="ctr"/>
                      <a:r>
                        <a:rPr lang="en-IE" sz="1400" b="1" dirty="0" smtClean="0"/>
                        <a:t>Out</a:t>
                      </a:r>
                      <a:endParaRPr lang="en-IE" sz="1400" b="1" dirty="0"/>
                    </a:p>
                  </a:txBody>
                  <a:tcPr/>
                </a:tc>
                <a:tc>
                  <a:txBody>
                    <a:bodyPr/>
                    <a:lstStyle/>
                    <a:p>
                      <a:pPr algn="ctr"/>
                      <a:r>
                        <a:rPr lang="en-IE" sz="1400" b="1" dirty="0" smtClean="0"/>
                        <a:t>In</a:t>
                      </a:r>
                      <a:endParaRPr lang="en-IE" sz="1400" b="1" dirty="0"/>
                    </a:p>
                  </a:txBody>
                  <a:tcPr/>
                </a:tc>
              </a:tr>
              <a:tr h="216024">
                <a:tc>
                  <a:txBody>
                    <a:bodyPr/>
                    <a:lstStyle/>
                    <a:p>
                      <a:pPr algn="ctr"/>
                      <a:r>
                        <a:rPr lang="en-IE" sz="1400" smtClean="0"/>
                        <a:t>Fixed amount</a:t>
                      </a:r>
                      <a:endParaRPr lang="en-IE" sz="1400" dirty="0" smtClean="0"/>
                    </a:p>
                  </a:txBody>
                  <a:tcPr/>
                </a:tc>
                <a:tc>
                  <a:txBody>
                    <a:bodyPr/>
                    <a:lstStyle/>
                    <a:p>
                      <a:pPr algn="ctr"/>
                      <a:r>
                        <a:rPr lang="en-IE" sz="1400" dirty="0" smtClean="0"/>
                        <a:t>Changing % - probability of failure</a:t>
                      </a:r>
                      <a:endParaRPr lang="en-IE" sz="1400" dirty="0"/>
                    </a:p>
                  </a:txBody>
                  <a:tcPr/>
                </a:tc>
              </a:tr>
              <a:tr h="216024">
                <a:tc>
                  <a:txBody>
                    <a:bodyPr/>
                    <a:lstStyle/>
                    <a:p>
                      <a:pPr algn="ctr"/>
                      <a:r>
                        <a:rPr lang="en-IE" sz="1400" smtClean="0"/>
                        <a:t>Fixed %</a:t>
                      </a:r>
                      <a:endParaRPr lang="en-IE" sz="1400" dirty="0"/>
                    </a:p>
                  </a:txBody>
                  <a:tcPr/>
                </a:tc>
                <a:tc>
                  <a:txBody>
                    <a:bodyPr/>
                    <a:lstStyle/>
                    <a:p>
                      <a:pPr algn="ctr"/>
                      <a:r>
                        <a:rPr lang="en-IE" sz="1400" dirty="0" smtClean="0"/>
                        <a:t>Changing % - 1/life expectancy</a:t>
                      </a:r>
                      <a:endParaRPr lang="en-IE" sz="1400" dirty="0"/>
                    </a:p>
                  </a:txBody>
                  <a:tcPr/>
                </a:tc>
              </a:tr>
              <a:tr h="216024">
                <a:tc>
                  <a:txBody>
                    <a:bodyPr/>
                    <a:lstStyle/>
                    <a:p>
                      <a:pPr algn="ctr"/>
                      <a:endParaRPr lang="en-IE" sz="1400" dirty="0"/>
                    </a:p>
                  </a:txBody>
                  <a:tcPr/>
                </a:tc>
                <a:tc>
                  <a:txBody>
                    <a:bodyPr/>
                    <a:lstStyle/>
                    <a:p>
                      <a:pPr algn="ctr"/>
                      <a:r>
                        <a:rPr lang="en-IE" sz="1400" dirty="0" smtClean="0"/>
                        <a:t>Changing % - combination</a:t>
                      </a:r>
                      <a:endParaRPr lang="en-IE" sz="1400" dirty="0"/>
                    </a:p>
                  </a:txBody>
                  <a:tcPr/>
                </a:tc>
              </a:tr>
            </a:tbl>
          </a:graphicData>
        </a:graphic>
      </p:graphicFrame>
      <p:sp>
        <p:nvSpPr>
          <p:cNvPr id="9" name="Curved Right Arrow 8"/>
          <p:cNvSpPr/>
          <p:nvPr/>
        </p:nvSpPr>
        <p:spPr bwMode="auto">
          <a:xfrm rot="19446247">
            <a:off x="761676" y="3114929"/>
            <a:ext cx="567021" cy="2970582"/>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300" b="1" i="0" u="none" strike="noStrike" cap="none" normalizeH="0" baseline="0" smtClean="0">
              <a:ln>
                <a:noFill/>
              </a:ln>
              <a:solidFill>
                <a:srgbClr val="000000"/>
              </a:solidFill>
              <a:effectLst/>
              <a:latin typeface="Lucida Grande" charset="0"/>
              <a:ea typeface="ヒラギノ角ゴ ProN W6" charset="-128"/>
              <a:sym typeface="Lucida Grande" charset="0"/>
            </a:endParaRPr>
          </a:p>
        </p:txBody>
      </p:sp>
    </p:spTree>
    <p:extLst>
      <p:ext uri="{BB962C8B-B14F-4D97-AF65-F5344CB8AC3E}">
        <p14:creationId xmlns:p14="http://schemas.microsoft.com/office/powerpoint/2010/main" val="1941124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744" y="1484784"/>
            <a:ext cx="6336704" cy="4376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943144" y="1213232"/>
            <a:ext cx="5737792" cy="369332"/>
          </a:xfrm>
          <a:prstGeom prst="rect">
            <a:avLst/>
          </a:prstGeom>
          <a:solidFill>
            <a:schemeClr val="tx1"/>
          </a:solidFill>
        </p:spPr>
        <p:txBody>
          <a:bodyPr wrap="square" rtlCol="0">
            <a:spAutoFit/>
          </a:bodyPr>
          <a:lstStyle/>
          <a:p>
            <a:pPr algn="ctr"/>
            <a:r>
              <a:rPr lang="en-IE" sz="1800" b="0" dirty="0" smtClean="0">
                <a:solidFill>
                  <a:schemeClr val="bg1"/>
                </a:solidFill>
                <a:latin typeface="Times New Roman" panose="02020603050405020304" pitchFamily="18" charset="0"/>
                <a:cs typeface="Times New Roman" panose="02020603050405020304" pitchFamily="18" charset="0"/>
              </a:rPr>
              <a:t>Cognitive Capacity</a:t>
            </a:r>
            <a:endParaRPr lang="en-IE" sz="1800" b="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360712" y="509352"/>
            <a:ext cx="6768752" cy="384721"/>
          </a:xfrm>
          <a:prstGeom prst="rect">
            <a:avLst/>
          </a:prstGeom>
          <a:noFill/>
        </p:spPr>
        <p:txBody>
          <a:bodyPr wrap="square" rtlCol="0">
            <a:spAutoFit/>
          </a:bodyPr>
          <a:lstStyle/>
          <a:p>
            <a:r>
              <a:rPr lang="en-IE" sz="1900" b="0" dirty="0" smtClean="0">
                <a:solidFill>
                  <a:schemeClr val="bg1"/>
                </a:solidFill>
              </a:rPr>
              <a:t>How will we be positioned to take these important decisions?</a:t>
            </a:r>
            <a:endParaRPr lang="en-IE" sz="1900" b="0" dirty="0">
              <a:solidFill>
                <a:schemeClr val="bg1"/>
              </a:solidFill>
            </a:endParaRPr>
          </a:p>
        </p:txBody>
      </p:sp>
      <p:sp>
        <p:nvSpPr>
          <p:cNvPr id="4" name="TextBox 3"/>
          <p:cNvSpPr txBox="1"/>
          <p:nvPr/>
        </p:nvSpPr>
        <p:spPr>
          <a:xfrm>
            <a:off x="2940686" y="5180040"/>
            <a:ext cx="6264696" cy="769441"/>
          </a:xfrm>
          <a:prstGeom prst="rect">
            <a:avLst/>
          </a:prstGeom>
          <a:solidFill>
            <a:schemeClr val="bg1"/>
          </a:solidFill>
        </p:spPr>
        <p:txBody>
          <a:bodyPr wrap="square" rtlCol="0">
            <a:spAutoFit/>
          </a:bodyPr>
          <a:lstStyle/>
          <a:p>
            <a:r>
              <a:rPr lang="en-IE" sz="1100" b="0" dirty="0" smtClean="0"/>
              <a:t>Source: “Aging and Investing: The Risk of Cognitive Impairment” David </a:t>
            </a:r>
            <a:r>
              <a:rPr lang="en-IE" sz="1100" b="0" dirty="0" err="1" smtClean="0"/>
              <a:t>Laibson</a:t>
            </a:r>
            <a:r>
              <a:rPr lang="en-IE" sz="1100" b="0" dirty="0" smtClean="0"/>
              <a:t>, AAII Journal, September 2011 </a:t>
            </a:r>
          </a:p>
          <a:p>
            <a:endParaRPr lang="en-IE" sz="1100" b="0" dirty="0"/>
          </a:p>
          <a:p>
            <a:endParaRPr lang="en-IE" sz="1100" b="0" dirty="0"/>
          </a:p>
        </p:txBody>
      </p:sp>
    </p:spTree>
    <p:extLst>
      <p:ext uri="{BB962C8B-B14F-4D97-AF65-F5344CB8AC3E}">
        <p14:creationId xmlns:p14="http://schemas.microsoft.com/office/powerpoint/2010/main" val="3966974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0880" y="494503"/>
            <a:ext cx="6768752" cy="384721"/>
          </a:xfrm>
          <a:prstGeom prst="rect">
            <a:avLst/>
          </a:prstGeom>
          <a:noFill/>
        </p:spPr>
        <p:txBody>
          <a:bodyPr wrap="square" rtlCol="0">
            <a:spAutoFit/>
          </a:bodyPr>
          <a:lstStyle/>
          <a:p>
            <a:r>
              <a:rPr lang="en-IE" sz="1900" b="0" dirty="0" smtClean="0">
                <a:solidFill>
                  <a:schemeClr val="bg1"/>
                </a:solidFill>
              </a:rPr>
              <a:t>What you can’t input in the model…</a:t>
            </a:r>
            <a:endParaRPr lang="en-IE" sz="1900" b="0" dirty="0">
              <a:solidFill>
                <a:schemeClr val="bg1"/>
              </a:solidFill>
            </a:endParaRPr>
          </a:p>
        </p:txBody>
      </p:sp>
      <p:pic>
        <p:nvPicPr>
          <p:cNvPr id="6146" name="Picture 2" descr="http://www.irishexaminer.com/media/images/d/DementiaIrelandTreeGraphic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712" y="1412776"/>
            <a:ext cx="7045706" cy="38164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8704" y="5229200"/>
            <a:ext cx="2952328" cy="261610"/>
          </a:xfrm>
          <a:prstGeom prst="rect">
            <a:avLst/>
          </a:prstGeom>
          <a:noFill/>
        </p:spPr>
        <p:txBody>
          <a:bodyPr wrap="square" rtlCol="0">
            <a:spAutoFit/>
          </a:bodyPr>
          <a:lstStyle/>
          <a:p>
            <a:r>
              <a:rPr lang="en-IE" sz="1100" b="0" dirty="0" smtClean="0"/>
              <a:t>Source: Irish Examiner Graphics</a:t>
            </a:r>
            <a:endParaRPr lang="en-IE" sz="1100" b="0" dirty="0"/>
          </a:p>
        </p:txBody>
      </p:sp>
    </p:spTree>
    <p:extLst>
      <p:ext uri="{BB962C8B-B14F-4D97-AF65-F5344CB8AC3E}">
        <p14:creationId xmlns:p14="http://schemas.microsoft.com/office/powerpoint/2010/main" val="41892754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0712" y="548680"/>
            <a:ext cx="6768752" cy="353943"/>
          </a:xfrm>
          <a:prstGeom prst="rect">
            <a:avLst/>
          </a:prstGeom>
          <a:noFill/>
        </p:spPr>
        <p:txBody>
          <a:bodyPr wrap="square" rtlCol="0">
            <a:spAutoFit/>
          </a:bodyPr>
          <a:lstStyle/>
          <a:p>
            <a:r>
              <a:rPr lang="en-IE" sz="1700" dirty="0" smtClean="0">
                <a:solidFill>
                  <a:schemeClr val="bg1"/>
                </a:solidFill>
              </a:rPr>
              <a:t>Key Takeaways</a:t>
            </a:r>
            <a:endParaRPr lang="en-IE" sz="1700" dirty="0">
              <a:solidFill>
                <a:schemeClr val="bg1"/>
              </a:solidFill>
            </a:endParaRPr>
          </a:p>
        </p:txBody>
      </p:sp>
      <p:sp>
        <p:nvSpPr>
          <p:cNvPr id="3" name="TextBox 2"/>
          <p:cNvSpPr txBox="1"/>
          <p:nvPr/>
        </p:nvSpPr>
        <p:spPr>
          <a:xfrm>
            <a:off x="2360712" y="1340768"/>
            <a:ext cx="6984776" cy="2585323"/>
          </a:xfrm>
          <a:prstGeom prst="rect">
            <a:avLst/>
          </a:prstGeom>
          <a:noFill/>
        </p:spPr>
        <p:txBody>
          <a:bodyPr wrap="square" rtlCol="0">
            <a:spAutoFit/>
          </a:bodyPr>
          <a:lstStyle/>
          <a:p>
            <a:pPr marL="285750" indent="-285750">
              <a:buFont typeface="Arial" panose="020B0604020202020204" pitchFamily="34" charset="0"/>
              <a:buChar char="•"/>
            </a:pPr>
            <a:r>
              <a:rPr lang="en-IE" sz="1800" b="0" dirty="0" smtClean="0"/>
              <a:t>Idiosyncratic risk… and return!</a:t>
            </a:r>
          </a:p>
          <a:p>
            <a:pPr marL="285750" indent="-285750">
              <a:buFont typeface="Arial" panose="020B0604020202020204" pitchFamily="34" charset="0"/>
              <a:buChar char="•"/>
            </a:pPr>
            <a:endParaRPr lang="en-IE" sz="1800" b="0" dirty="0"/>
          </a:p>
          <a:p>
            <a:pPr marL="285750" indent="-285750">
              <a:buFont typeface="Arial" panose="020B0604020202020204" pitchFamily="34" charset="0"/>
              <a:buChar char="•"/>
            </a:pPr>
            <a:r>
              <a:rPr lang="en-IE" sz="1800" b="0" dirty="0" smtClean="0"/>
              <a:t>The answer is 4% but are we asking the wrong question?</a:t>
            </a:r>
          </a:p>
          <a:p>
            <a:pPr marL="285750" indent="-285750">
              <a:buFont typeface="Arial" panose="020B0604020202020204" pitchFamily="34" charset="0"/>
              <a:buChar char="•"/>
            </a:pPr>
            <a:endParaRPr lang="en-IE" sz="1800" b="0" dirty="0"/>
          </a:p>
          <a:p>
            <a:pPr marL="285750" indent="-285750">
              <a:buFont typeface="Arial" panose="020B0604020202020204" pitchFamily="34" charset="0"/>
              <a:buChar char="•"/>
            </a:pPr>
            <a:r>
              <a:rPr lang="en-IE" sz="1800" b="0" dirty="0" smtClean="0"/>
              <a:t>Asset Liability Management is as important for the individual as it is for the 10,000 member DB scheme. </a:t>
            </a:r>
            <a:endParaRPr lang="en-IE" sz="1800" b="0" dirty="0"/>
          </a:p>
          <a:p>
            <a:pPr marL="285750" indent="-285750">
              <a:buFont typeface="Arial" panose="020B0604020202020204" pitchFamily="34" charset="0"/>
              <a:buChar char="•"/>
            </a:pPr>
            <a:endParaRPr lang="en-IE" sz="1800" b="0" dirty="0" smtClean="0"/>
          </a:p>
          <a:p>
            <a:pPr marL="285750" indent="-285750">
              <a:buFont typeface="Arial" panose="020B0604020202020204" pitchFamily="34" charset="0"/>
              <a:buChar char="•"/>
            </a:pPr>
            <a:r>
              <a:rPr lang="en-IE" sz="1800" b="0" dirty="0" smtClean="0"/>
              <a:t>A successful retirement is about more than just a secure income stream - a </a:t>
            </a:r>
            <a:r>
              <a:rPr lang="en-IE" sz="1800" b="0" dirty="0"/>
              <a:t>plan for retirement needs to include a plan </a:t>
            </a:r>
            <a:r>
              <a:rPr lang="en-IE" sz="1800" b="0" dirty="0" smtClean="0"/>
              <a:t>for aging.</a:t>
            </a:r>
            <a:endParaRPr lang="en-IE" sz="1800" b="0" dirty="0"/>
          </a:p>
        </p:txBody>
      </p:sp>
    </p:spTree>
    <p:extLst>
      <p:ext uri="{BB962C8B-B14F-4D97-AF65-F5344CB8AC3E}">
        <p14:creationId xmlns:p14="http://schemas.microsoft.com/office/powerpoint/2010/main" val="10715944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9572" y="2564904"/>
            <a:ext cx="7128792" cy="1200329"/>
          </a:xfrm>
          <a:prstGeom prst="rect">
            <a:avLst/>
          </a:prstGeom>
          <a:noFill/>
        </p:spPr>
        <p:txBody>
          <a:bodyPr wrap="square" rtlCol="0">
            <a:spAutoFit/>
          </a:bodyPr>
          <a:lstStyle/>
          <a:p>
            <a:pPr algn="ctr"/>
            <a:r>
              <a:rPr lang="en-IE" sz="1800" dirty="0"/>
              <a:t>The views expressed in this presentation are those of the presenter(s) and not necessarily of the Society of Actuaries in Ireland </a:t>
            </a:r>
          </a:p>
          <a:p>
            <a:endParaRPr lang="en-IE" sz="1800" b="0" dirty="0">
              <a:latin typeface="+mj-lt"/>
            </a:endParaRPr>
          </a:p>
        </p:txBody>
      </p:sp>
      <p:sp>
        <p:nvSpPr>
          <p:cNvPr id="3" name="TextBox 2"/>
          <p:cNvSpPr txBox="1"/>
          <p:nvPr/>
        </p:nvSpPr>
        <p:spPr>
          <a:xfrm>
            <a:off x="2360712" y="548679"/>
            <a:ext cx="6768752" cy="384721"/>
          </a:xfrm>
          <a:prstGeom prst="rect">
            <a:avLst/>
          </a:prstGeom>
          <a:noFill/>
        </p:spPr>
        <p:txBody>
          <a:bodyPr wrap="square" rtlCol="0">
            <a:spAutoFit/>
          </a:bodyPr>
          <a:lstStyle/>
          <a:p>
            <a:r>
              <a:rPr lang="en-IE" sz="1900" b="0" dirty="0" smtClean="0">
                <a:solidFill>
                  <a:schemeClr val="bg1"/>
                </a:solidFill>
              </a:rPr>
              <a:t>Disclaimer</a:t>
            </a:r>
            <a:endParaRPr lang="en-IE" sz="1900" b="0" dirty="0">
              <a:solidFill>
                <a:schemeClr val="bg1"/>
              </a:solidFill>
            </a:endParaRPr>
          </a:p>
        </p:txBody>
      </p:sp>
      <p:sp>
        <p:nvSpPr>
          <p:cNvPr id="4" name="AutoShape 2" descr="Image result for idesawas sphe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5" name="AutoShape 4" descr="Image result for idesawas sphe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32598793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5" name="Rectangle 5"/>
          <p:cNvSpPr>
            <a:spLocks noChangeArrowheads="1"/>
          </p:cNvSpPr>
          <p:nvPr/>
        </p:nvSpPr>
        <p:spPr bwMode="auto">
          <a:xfrm>
            <a:off x="2289175" y="333375"/>
            <a:ext cx="7272338" cy="7921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199686" name="Rectangle 6"/>
          <p:cNvSpPr>
            <a:spLocks noChangeArrowheads="1"/>
          </p:cNvSpPr>
          <p:nvPr/>
        </p:nvSpPr>
        <p:spPr bwMode="auto">
          <a:xfrm>
            <a:off x="488950" y="6237288"/>
            <a:ext cx="8351838" cy="2873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pic>
        <p:nvPicPr>
          <p:cNvPr id="19968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7913" y="5661025"/>
            <a:ext cx="81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0838" name="Line 6"/>
          <p:cNvSpPr>
            <a:spLocks noChangeShapeType="1"/>
          </p:cNvSpPr>
          <p:nvPr/>
        </p:nvSpPr>
        <p:spPr bwMode="auto">
          <a:xfrm>
            <a:off x="344488" y="6381750"/>
            <a:ext cx="1592262" cy="0"/>
          </a:xfrm>
          <a:prstGeom prst="line">
            <a:avLst/>
          </a:prstGeom>
          <a:noFill/>
          <a:ln w="15875" cap="rnd">
            <a:solidFill>
              <a:schemeClr val="bg2"/>
            </a:solidFill>
            <a:prstDash val="sysDot"/>
            <a:round/>
            <a:headEnd/>
            <a:tailEnd/>
          </a:ln>
        </p:spPr>
        <p:txBody>
          <a:bodyPr wrap="none" lIns="83988" tIns="41994" rIns="83988" bIns="41994" anchor="ctr"/>
          <a:lstStyle/>
          <a:p>
            <a:pPr algn="r" eaLnBrk="0" hangingPunct="0">
              <a:defRPr/>
            </a:pPr>
            <a:endParaRPr lang="en-GB">
              <a:latin typeface="R Frutiger Roman" charset="0"/>
              <a:ea typeface="ＭＳ Ｐゴシック" charset="-128"/>
            </a:endParaRPr>
          </a:p>
        </p:txBody>
      </p:sp>
      <p:pic>
        <p:nvPicPr>
          <p:cNvPr id="199689" name="Picture 12" descr="Private Cli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6092825"/>
            <a:ext cx="1341438"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90" name="Rectangle 10"/>
          <p:cNvSpPr>
            <a:spLocks noChangeArrowheads="1"/>
          </p:cNvSpPr>
          <p:nvPr/>
        </p:nvSpPr>
        <p:spPr bwMode="auto">
          <a:xfrm>
            <a:off x="344488" y="476250"/>
            <a:ext cx="1944687" cy="7207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2" name="Line 6"/>
          <p:cNvSpPr>
            <a:spLocks noChangeShapeType="1"/>
          </p:cNvSpPr>
          <p:nvPr/>
        </p:nvSpPr>
        <p:spPr bwMode="auto">
          <a:xfrm>
            <a:off x="2505075" y="6381750"/>
            <a:ext cx="5976938" cy="0"/>
          </a:xfrm>
          <a:prstGeom prst="line">
            <a:avLst/>
          </a:prstGeom>
          <a:noFill/>
          <a:ln w="15875" cap="rnd">
            <a:solidFill>
              <a:schemeClr val="bg2"/>
            </a:solidFill>
            <a:prstDash val="sysDot"/>
            <a:round/>
            <a:headEnd/>
            <a:tailEnd/>
          </a:ln>
        </p:spPr>
        <p:txBody>
          <a:bodyPr wrap="none" lIns="83988" tIns="41994" rIns="83988" bIns="41994" anchor="ctr"/>
          <a:lstStyle/>
          <a:p>
            <a:pPr algn="r" eaLnBrk="0" hangingPunct="0">
              <a:defRPr/>
            </a:pPr>
            <a:endParaRPr lang="en-GB">
              <a:latin typeface="R Frutiger Roman" charset="0"/>
              <a:ea typeface="ＭＳ Ｐゴシック" charset="-128"/>
            </a:endParaRPr>
          </a:p>
        </p:txBody>
      </p:sp>
      <p:sp>
        <p:nvSpPr>
          <p:cNvPr id="199695" name="Rectangle 15"/>
          <p:cNvSpPr>
            <a:spLocks noChangeArrowheads="1"/>
          </p:cNvSpPr>
          <p:nvPr/>
        </p:nvSpPr>
        <p:spPr bwMode="auto">
          <a:xfrm>
            <a:off x="8697913" y="6453188"/>
            <a:ext cx="863600"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199696" name="Rectangle 16"/>
          <p:cNvSpPr>
            <a:spLocks noChangeArrowheads="1"/>
          </p:cNvSpPr>
          <p:nvPr/>
        </p:nvSpPr>
        <p:spPr bwMode="auto">
          <a:xfrm>
            <a:off x="415925" y="404813"/>
            <a:ext cx="20891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199697" name="Text Box 17"/>
          <p:cNvSpPr txBox="1">
            <a:spLocks noChangeArrowheads="1"/>
          </p:cNvSpPr>
          <p:nvPr/>
        </p:nvSpPr>
        <p:spPr bwMode="auto">
          <a:xfrm>
            <a:off x="344488" y="333375"/>
            <a:ext cx="15128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8" rIns="91438" bIns="45718">
            <a:spAutoFit/>
          </a:bodyPr>
          <a:lstStyle/>
          <a:p>
            <a:pPr>
              <a:spcBef>
                <a:spcPct val="50000"/>
              </a:spcBef>
            </a:pPr>
            <a:r>
              <a:rPr lang="en-IE" sz="1200" b="0" i="1"/>
              <a:t>Confidential</a:t>
            </a:r>
            <a:endParaRPr lang="en-US" sz="1200" b="0" i="1"/>
          </a:p>
        </p:txBody>
      </p:sp>
      <p:sp>
        <p:nvSpPr>
          <p:cNvPr id="199698" name="Rectangle 18"/>
          <p:cNvSpPr>
            <a:spLocks noChangeArrowheads="1"/>
          </p:cNvSpPr>
          <p:nvPr/>
        </p:nvSpPr>
        <p:spPr bwMode="auto">
          <a:xfrm>
            <a:off x="488950" y="6453188"/>
            <a:ext cx="1079500" cy="4048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199699" name="Rectangle 4"/>
          <p:cNvSpPr>
            <a:spLocks noChangeArrowheads="1"/>
          </p:cNvSpPr>
          <p:nvPr/>
        </p:nvSpPr>
        <p:spPr bwMode="auto">
          <a:xfrm>
            <a:off x="1316830" y="1268760"/>
            <a:ext cx="752395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2813">
              <a:lnSpc>
                <a:spcPts val="5500"/>
              </a:lnSpc>
              <a:spcAft>
                <a:spcPts val="1800"/>
              </a:spcAft>
            </a:pPr>
            <a:r>
              <a:rPr lang="en-US" sz="5400" dirty="0" smtClean="0">
                <a:solidFill>
                  <a:srgbClr val="131313"/>
                </a:solidFill>
                <a:latin typeface="Georgia" pitchFamily="18" charset="0"/>
                <a:ea typeface="ＭＳ Ｐゴシック"/>
              </a:rPr>
              <a:t>Managing Wealth in Retirement</a:t>
            </a:r>
          </a:p>
          <a:p>
            <a:pPr defTabSz="912813">
              <a:lnSpc>
                <a:spcPts val="5500"/>
              </a:lnSpc>
            </a:pPr>
            <a:r>
              <a:rPr lang="en-US" sz="2400" b="0" i="1" dirty="0" smtClean="0">
                <a:solidFill>
                  <a:srgbClr val="131313"/>
                </a:solidFill>
                <a:latin typeface="Georgia" pitchFamily="18" charset="0"/>
                <a:ea typeface="ＭＳ Ｐゴシック"/>
              </a:rPr>
              <a:t>A Presentation </a:t>
            </a:r>
            <a:r>
              <a:rPr lang="en-US" sz="2400" b="0" i="1" dirty="0">
                <a:solidFill>
                  <a:srgbClr val="131313"/>
                </a:solidFill>
                <a:latin typeface="Georgia" pitchFamily="18" charset="0"/>
                <a:ea typeface="ＭＳ Ｐゴシック"/>
              </a:rPr>
              <a:t>to the Society of </a:t>
            </a:r>
            <a:r>
              <a:rPr lang="en-US" sz="2400" b="0" i="1" dirty="0" smtClean="0">
                <a:solidFill>
                  <a:srgbClr val="131313"/>
                </a:solidFill>
                <a:latin typeface="Georgia" pitchFamily="18" charset="0"/>
                <a:ea typeface="ＭＳ Ｐゴシック"/>
              </a:rPr>
              <a:t>Actuaries in Ireland</a:t>
            </a:r>
            <a:endParaRPr lang="en-US" sz="2400" b="0" i="1" dirty="0">
              <a:solidFill>
                <a:srgbClr val="131313"/>
              </a:solidFill>
              <a:latin typeface="Georgia" pitchFamily="18" charset="0"/>
              <a:ea typeface="ＭＳ Ｐゴシック"/>
            </a:endParaRPr>
          </a:p>
          <a:p>
            <a:pPr defTabSz="912813">
              <a:lnSpc>
                <a:spcPts val="5500"/>
              </a:lnSpc>
            </a:pPr>
            <a:r>
              <a:rPr lang="en-US" sz="5400" dirty="0">
                <a:solidFill>
                  <a:srgbClr val="131313"/>
                </a:solidFill>
                <a:latin typeface="Georgia" pitchFamily="18" charset="0"/>
                <a:ea typeface="ＭＳ Ｐゴシック"/>
              </a:rPr>
              <a:t/>
            </a:r>
            <a:br>
              <a:rPr lang="en-US" sz="5400" dirty="0">
                <a:solidFill>
                  <a:srgbClr val="131313"/>
                </a:solidFill>
                <a:latin typeface="Georgia" pitchFamily="18" charset="0"/>
                <a:ea typeface="ＭＳ Ｐゴシック"/>
              </a:rPr>
            </a:br>
            <a:endParaRPr lang="en-US" sz="5400" dirty="0">
              <a:solidFill>
                <a:srgbClr val="131313"/>
              </a:solidFill>
              <a:latin typeface="Georgia" pitchFamily="18" charset="0"/>
              <a:ea typeface="ＭＳ Ｐゴシック"/>
            </a:endParaRPr>
          </a:p>
        </p:txBody>
      </p:sp>
      <p:sp>
        <p:nvSpPr>
          <p:cNvPr id="199700" name="Text Placeholder 10"/>
          <p:cNvSpPr>
            <a:spLocks/>
          </p:cNvSpPr>
          <p:nvPr/>
        </p:nvSpPr>
        <p:spPr bwMode="auto">
          <a:xfrm>
            <a:off x="1295241" y="4296519"/>
            <a:ext cx="507206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180975" indent="-180975" defTabSz="871538">
              <a:lnSpc>
                <a:spcPts val="2000"/>
              </a:lnSpc>
              <a:spcBef>
                <a:spcPts val="200"/>
              </a:spcBef>
              <a:spcAft>
                <a:spcPts val="200"/>
              </a:spcAft>
              <a:buSzPct val="75000"/>
              <a:buFont typeface="Times" pitchFamily="18" charset="0"/>
              <a:buNone/>
            </a:pPr>
            <a:r>
              <a:rPr lang="en-GB" sz="2200" b="0" dirty="0" smtClean="0">
                <a:solidFill>
                  <a:srgbClr val="7F7F7F"/>
                </a:solidFill>
                <a:latin typeface="Georgia" pitchFamily="18" charset="0"/>
                <a:ea typeface="ＭＳ Ｐゴシック"/>
              </a:rPr>
              <a:t>November 2015</a:t>
            </a:r>
            <a:endParaRPr lang="en-GB" sz="2200" b="0" dirty="0">
              <a:solidFill>
                <a:srgbClr val="7F7F7F"/>
              </a:solidFill>
              <a:latin typeface="Georgia" pitchFamily="18" charset="0"/>
              <a:ea typeface="ＭＳ Ｐゴシック"/>
            </a:endParaRPr>
          </a:p>
        </p:txBody>
      </p:sp>
      <p:sp>
        <p:nvSpPr>
          <p:cNvPr id="199701" name="Subtitle 9"/>
          <p:cNvSpPr>
            <a:spLocks/>
          </p:cNvSpPr>
          <p:nvPr/>
        </p:nvSpPr>
        <p:spPr bwMode="auto">
          <a:xfrm>
            <a:off x="2432050" y="5282407"/>
            <a:ext cx="5000625" cy="744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871538">
              <a:spcBef>
                <a:spcPts val="100"/>
              </a:spcBef>
              <a:spcAft>
                <a:spcPts val="200"/>
              </a:spcAft>
              <a:buSzPct val="75000"/>
              <a:buFont typeface="Times" pitchFamily="18" charset="0"/>
              <a:buNone/>
              <a:tabLst>
                <a:tab pos="1160463" algn="l"/>
              </a:tabLst>
            </a:pPr>
            <a:r>
              <a:rPr lang="en-GB" sz="1800" b="0" i="1" dirty="0" smtClean="0">
                <a:solidFill>
                  <a:srgbClr val="131313"/>
                </a:solidFill>
                <a:latin typeface="Georgia" panose="02040502050405020303" pitchFamily="18" charset="0"/>
                <a:ea typeface="ＭＳ Ｐゴシック"/>
              </a:rPr>
              <a:t>Adam Cleland, ACA, CTA, CFA, QFA</a:t>
            </a:r>
          </a:p>
          <a:p>
            <a:pPr algn="ctr" defTabSz="871538">
              <a:spcBef>
                <a:spcPts val="100"/>
              </a:spcBef>
              <a:spcAft>
                <a:spcPts val="200"/>
              </a:spcAft>
              <a:buSzPct val="75000"/>
              <a:buFont typeface="Times" pitchFamily="18" charset="0"/>
              <a:buNone/>
              <a:tabLst>
                <a:tab pos="1160463" algn="l"/>
              </a:tabLst>
            </a:pPr>
            <a:r>
              <a:rPr lang="en-GB" sz="1800" b="0" i="1" dirty="0" smtClean="0">
                <a:solidFill>
                  <a:srgbClr val="131313"/>
                </a:solidFill>
                <a:latin typeface="Georgia" panose="02040502050405020303" pitchFamily="18" charset="0"/>
                <a:ea typeface="ＭＳ Ｐゴシック"/>
              </a:rPr>
              <a:t>Head of Wealth Advice</a:t>
            </a:r>
          </a:p>
          <a:p>
            <a:pPr algn="ctr" defTabSz="871538">
              <a:spcBef>
                <a:spcPts val="100"/>
              </a:spcBef>
              <a:spcAft>
                <a:spcPts val="200"/>
              </a:spcAft>
              <a:buSzPct val="75000"/>
              <a:buFont typeface="Times" pitchFamily="18" charset="0"/>
              <a:buNone/>
              <a:tabLst>
                <a:tab pos="1160463" algn="l"/>
              </a:tabLst>
            </a:pPr>
            <a:r>
              <a:rPr lang="en-GB" sz="1800" b="0" i="1" dirty="0" smtClean="0">
                <a:solidFill>
                  <a:srgbClr val="131313"/>
                </a:solidFill>
                <a:latin typeface="Georgia" panose="02040502050405020303" pitchFamily="18" charset="0"/>
                <a:ea typeface="ＭＳ Ｐゴシック"/>
              </a:rPr>
              <a:t>Davy</a:t>
            </a:r>
            <a:endParaRPr lang="en-GB" sz="1800" b="0" i="1" dirty="0">
              <a:solidFill>
                <a:srgbClr val="131313"/>
              </a:solidFill>
              <a:latin typeface="Georgia" panose="02040502050405020303" pitchFamily="18" charset="0"/>
              <a:ea typeface="ＭＳ Ｐゴシック"/>
            </a:endParaRPr>
          </a:p>
          <a:p>
            <a:pPr algn="ctr" defTabSz="871538">
              <a:spcBef>
                <a:spcPts val="100"/>
              </a:spcBef>
              <a:spcAft>
                <a:spcPts val="200"/>
              </a:spcAft>
              <a:buSzPct val="75000"/>
              <a:buFont typeface="Times" pitchFamily="18" charset="0"/>
              <a:buNone/>
              <a:tabLst>
                <a:tab pos="1160463" algn="l"/>
              </a:tabLst>
            </a:pPr>
            <a:r>
              <a:rPr lang="en-GB" sz="1800" b="0" i="1" dirty="0">
                <a:solidFill>
                  <a:srgbClr val="131313"/>
                </a:solidFill>
                <a:latin typeface="Georgia" panose="02040502050405020303" pitchFamily="18" charset="0"/>
                <a:ea typeface="ＭＳ Ｐゴシック"/>
              </a:rPr>
              <a:t>	</a:t>
            </a:r>
          </a:p>
        </p:txBody>
      </p:sp>
    </p:spTree>
    <p:extLst>
      <p:ext uri="{BB962C8B-B14F-4D97-AF65-F5344CB8AC3E}">
        <p14:creationId xmlns:p14="http://schemas.microsoft.com/office/powerpoint/2010/main" val="315674076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ChangeArrowheads="1"/>
          </p:cNvSpPr>
          <p:nvPr/>
        </p:nvSpPr>
        <p:spPr bwMode="auto">
          <a:xfrm>
            <a:off x="348534" y="6077381"/>
            <a:ext cx="9276581" cy="51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929" tIns="41964" rIns="83929" bIns="41964">
            <a:spAutoFit/>
          </a:bodyPr>
          <a:lstStyle/>
          <a:p>
            <a:r>
              <a:rPr lang="en-US" sz="900" b="0" i="1" dirty="0">
                <a:solidFill>
                  <a:schemeClr val="tx1"/>
                </a:solidFill>
                <a:latin typeface="Arial" pitchFamily="34" charset="0"/>
                <a:cs typeface="Arial" pitchFamily="34" charset="0"/>
              </a:rPr>
              <a:t>J&amp;E Davy, trading as Davy, is regulated by the Central Bank of Ireland. Davy is a member of the Irish Stock Exchange, the London Stock Exchange and Euronext. In the UK, Davy is authorised by the Central Bank of Ireland and authorised and subject to limited regulation by the Financial Conduct Authority. Details about the extent of our authorisation and regulation by the Financial Conduct Authority are available from us on request.</a:t>
            </a:r>
            <a:endParaRPr lang="en-IE" sz="900" b="0" i="1" dirty="0">
              <a:solidFill>
                <a:schemeClr val="tx1"/>
              </a:solidFill>
              <a:latin typeface="Arial" pitchFamily="34" charset="0"/>
              <a:cs typeface="Arial" pitchFamily="34" charset="0"/>
            </a:endParaRPr>
          </a:p>
        </p:txBody>
      </p:sp>
      <p:sp>
        <p:nvSpPr>
          <p:cNvPr id="36867" name="Rectangle 2"/>
          <p:cNvSpPr>
            <a:spLocks noChangeArrowheads="1"/>
          </p:cNvSpPr>
          <p:nvPr/>
        </p:nvSpPr>
        <p:spPr bwMode="auto">
          <a:xfrm>
            <a:off x="376476" y="4901023"/>
            <a:ext cx="8980989" cy="9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929" tIns="41964" rIns="83929" bIns="41964">
            <a:spAutoFit/>
          </a:bodyPr>
          <a:lstStyle/>
          <a:p>
            <a:r>
              <a:rPr lang="en-IE" sz="1100" dirty="0">
                <a:solidFill>
                  <a:schemeClr val="tx1"/>
                </a:solidFill>
                <a:latin typeface="Arial" pitchFamily="34" charset="0"/>
                <a:cs typeface="Arial" pitchFamily="34" charset="0"/>
              </a:rPr>
              <a:t>Dublin Office, </a:t>
            </a:r>
            <a:r>
              <a:rPr lang="en-IE" sz="1100" b="0" dirty="0">
                <a:solidFill>
                  <a:schemeClr val="tx1"/>
                </a:solidFill>
                <a:latin typeface="Arial" pitchFamily="34" charset="0"/>
                <a:cs typeface="Arial" pitchFamily="34" charset="0"/>
              </a:rPr>
              <a:t>Davy House, 49 Dawson Street, Dublin 2, Ireland. Tel: +353 1 679 7788. Fax: +353 1 614 8727.</a:t>
            </a:r>
          </a:p>
          <a:p>
            <a:r>
              <a:rPr lang="en-IE" sz="1100" dirty="0">
                <a:solidFill>
                  <a:schemeClr val="tx1"/>
                </a:solidFill>
                <a:latin typeface="Arial" pitchFamily="34" charset="0"/>
                <a:cs typeface="Arial" pitchFamily="34" charset="0"/>
              </a:rPr>
              <a:t>Belfast Office, </a:t>
            </a:r>
            <a:r>
              <a:rPr lang="en-IE" sz="1100" b="0" dirty="0">
                <a:solidFill>
                  <a:schemeClr val="tx1"/>
                </a:solidFill>
                <a:latin typeface="Arial" pitchFamily="34" charset="0"/>
                <a:cs typeface="Arial" pitchFamily="34" charset="0"/>
              </a:rPr>
              <a:t>2nd Floor, Donegall House, 7 Donegall Sq. North, Belfast BT1 5GB. Tel: +44 0 2890 310655. Fax: +44 0 2890 310656.</a:t>
            </a:r>
          </a:p>
          <a:p>
            <a:r>
              <a:rPr lang="en-IE" sz="1100" dirty="0">
                <a:solidFill>
                  <a:schemeClr val="tx1"/>
                </a:solidFill>
                <a:latin typeface="Arial" pitchFamily="34" charset="0"/>
                <a:cs typeface="Arial" pitchFamily="34" charset="0"/>
              </a:rPr>
              <a:t>Cork Office, </a:t>
            </a:r>
            <a:r>
              <a:rPr lang="en-IE" sz="1100" b="0" dirty="0">
                <a:solidFill>
                  <a:schemeClr val="tx1"/>
                </a:solidFill>
                <a:latin typeface="Arial" pitchFamily="34" charset="0"/>
                <a:cs typeface="Arial" pitchFamily="34" charset="0"/>
              </a:rPr>
              <a:t>89/90 South Mall, Cork, Ireland. Tel: +353 21 425 1420. Fax: +353 21 425 1410.</a:t>
            </a:r>
          </a:p>
          <a:p>
            <a:r>
              <a:rPr lang="en-IE" sz="1100" dirty="0">
                <a:solidFill>
                  <a:schemeClr val="tx1"/>
                </a:solidFill>
                <a:latin typeface="Arial" pitchFamily="34" charset="0"/>
                <a:cs typeface="Arial" pitchFamily="34" charset="0"/>
              </a:rPr>
              <a:t>Galway Office, </a:t>
            </a:r>
            <a:r>
              <a:rPr lang="en-IE" sz="1100" b="0" dirty="0">
                <a:solidFill>
                  <a:schemeClr val="tx1"/>
                </a:solidFill>
                <a:latin typeface="Arial" pitchFamily="34" charset="0"/>
                <a:cs typeface="Arial" pitchFamily="34" charset="0"/>
              </a:rPr>
              <a:t>Dockgate, Dock Road, Galway, Ireland. Tel: +353 91 530 520. Fax: +353 91 530 710.</a:t>
            </a:r>
          </a:p>
          <a:p>
            <a:r>
              <a:rPr lang="en-IE" sz="1100" dirty="0">
                <a:solidFill>
                  <a:schemeClr val="tx1"/>
                </a:solidFill>
                <a:latin typeface="Arial" pitchFamily="34" charset="0"/>
                <a:cs typeface="Arial" pitchFamily="34" charset="0"/>
              </a:rPr>
              <a:t>London Office, </a:t>
            </a:r>
            <a:r>
              <a:rPr lang="en-IE" sz="1100" b="0" dirty="0">
                <a:solidFill>
                  <a:schemeClr val="tx1"/>
                </a:solidFill>
                <a:latin typeface="Arial" pitchFamily="34" charset="0"/>
                <a:cs typeface="Arial" pitchFamily="34" charset="0"/>
              </a:rPr>
              <a:t>13th Floor, Dashwood House, 69 Old Broad Street, London EC2M 1QS, England. Tel: +44 207 448 8880.</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009" y="628128"/>
            <a:ext cx="6203635" cy="319068"/>
          </a:xfrm>
          <a:prstGeom prst="rect">
            <a:avLst/>
          </a:prstGeom>
        </p:spPr>
      </p:pic>
    </p:spTree>
    <p:extLst>
      <p:ext uri="{BB962C8B-B14F-4D97-AF65-F5344CB8AC3E}">
        <p14:creationId xmlns:p14="http://schemas.microsoft.com/office/powerpoint/2010/main" val="14838422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885239" y="3353610"/>
            <a:ext cx="7974446"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IE" sz="3600" dirty="0">
                <a:solidFill>
                  <a:prstClr val="white"/>
                </a:solidFill>
              </a:rPr>
              <a:t>Investing in Commodity Beta</a:t>
            </a:r>
            <a:endParaRPr lang="en-US" sz="3600" dirty="0">
              <a:solidFill>
                <a:prstClr val="white"/>
              </a:solidFill>
              <a:latin typeface="Helvetica"/>
              <a:cs typeface="Helvetica"/>
            </a:endParaRPr>
          </a:p>
        </p:txBody>
      </p:sp>
      <p:cxnSp>
        <p:nvCxnSpPr>
          <p:cNvPr id="5" name="Straight Connector 4"/>
          <p:cNvCxnSpPr/>
          <p:nvPr/>
        </p:nvCxnSpPr>
        <p:spPr>
          <a:xfrm>
            <a:off x="1258750" y="5014803"/>
            <a:ext cx="7171399"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258750" y="3140224"/>
            <a:ext cx="7171399"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258750" y="5755020"/>
            <a:ext cx="7171399" cy="0"/>
          </a:xfrm>
          <a:prstGeom prst="line">
            <a:avLst/>
          </a:prstGeom>
          <a:ln w="6350" cmpd="sng">
            <a:solidFill>
              <a:srgbClr val="00C6D7"/>
            </a:solidFill>
          </a:ln>
          <a:effectLst/>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85239" y="4945036"/>
            <a:ext cx="7974446" cy="93138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dirty="0">
                <a:solidFill>
                  <a:prstClr val="white"/>
                </a:solidFill>
                <a:latin typeface="Helvetica"/>
                <a:cs typeface="Helvetica"/>
              </a:rPr>
              <a:t>12</a:t>
            </a:r>
            <a:r>
              <a:rPr lang="en-US" sz="2800" b="0" baseline="30000" dirty="0">
                <a:solidFill>
                  <a:prstClr val="white"/>
                </a:solidFill>
                <a:latin typeface="Helvetica"/>
                <a:cs typeface="Helvetica"/>
              </a:rPr>
              <a:t>th</a:t>
            </a:r>
            <a:r>
              <a:rPr lang="en-US" sz="2800" b="0" dirty="0">
                <a:solidFill>
                  <a:prstClr val="white"/>
                </a:solidFill>
                <a:latin typeface="Helvetica"/>
                <a:cs typeface="Helvetica"/>
              </a:rPr>
              <a:t> November 2015</a:t>
            </a:r>
          </a:p>
        </p:txBody>
      </p:sp>
    </p:spTree>
    <p:extLst>
      <p:ext uri="{BB962C8B-B14F-4D97-AF65-F5344CB8AC3E}">
        <p14:creationId xmlns:p14="http://schemas.microsoft.com/office/powerpoint/2010/main" val="18021266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98249" y="1545371"/>
            <a:ext cx="8412986" cy="4299617"/>
          </a:xfrm>
        </p:spPr>
        <p:txBody>
          <a:bodyPr/>
          <a:lstStyle/>
          <a:p>
            <a:r>
              <a:rPr lang="en-IE" sz="2600" dirty="0"/>
              <a:t>Darragh O’Dowd;</a:t>
            </a:r>
          </a:p>
          <a:p>
            <a:pPr lvl="1"/>
            <a:r>
              <a:rPr lang="en-IE" sz="2200" dirty="0"/>
              <a:t> Senior Quantitative Analyst </a:t>
            </a:r>
          </a:p>
          <a:p>
            <a:pPr lvl="1"/>
            <a:r>
              <a:rPr lang="en-IE" sz="2200" dirty="0"/>
              <a:t>Irish Life Investment Managers (ILIM)</a:t>
            </a:r>
          </a:p>
          <a:p>
            <a:pPr marL="0" indent="0">
              <a:buNone/>
            </a:pPr>
            <a:endParaRPr lang="en-US" sz="2600" dirty="0"/>
          </a:p>
          <a:p>
            <a:pPr marL="0" indent="0">
              <a:buNone/>
            </a:pPr>
            <a:r>
              <a:rPr lang="en-US" sz="2600" b="1" u="sng" dirty="0"/>
              <a:t>Focus:</a:t>
            </a:r>
            <a:endParaRPr lang="en-IE" sz="2600" b="1" u="sng" dirty="0"/>
          </a:p>
          <a:p>
            <a:pPr lvl="1"/>
            <a:r>
              <a:rPr lang="en-IE" sz="2200" dirty="0"/>
              <a:t>Composition of main passive Commodity Indices</a:t>
            </a:r>
          </a:p>
          <a:p>
            <a:pPr lvl="1"/>
            <a:r>
              <a:rPr lang="en-IE" sz="2200" b="1" u="sng" dirty="0"/>
              <a:t>Futures</a:t>
            </a:r>
            <a:r>
              <a:rPr lang="en-IE" sz="2200" dirty="0"/>
              <a:t> Markets are used to Invest in Commodities</a:t>
            </a:r>
          </a:p>
          <a:p>
            <a:pPr lvl="1"/>
            <a:r>
              <a:rPr lang="en-IE" sz="2200" dirty="0"/>
              <a:t>The typical structure of Commodity Funds</a:t>
            </a:r>
          </a:p>
          <a:p>
            <a:pPr lvl="1"/>
            <a:r>
              <a:rPr lang="en-IE" sz="2200" dirty="0"/>
              <a:t>Historical performance versus other asset classes</a:t>
            </a:r>
          </a:p>
          <a:p>
            <a:pPr lvl="1"/>
            <a:r>
              <a:rPr lang="en-IE" sz="2200" dirty="0"/>
              <a:t>Outlook</a:t>
            </a:r>
          </a:p>
        </p:txBody>
      </p:sp>
      <p:sp>
        <p:nvSpPr>
          <p:cNvPr id="3" name="Text Placeholder 2"/>
          <p:cNvSpPr>
            <a:spLocks noGrp="1"/>
          </p:cNvSpPr>
          <p:nvPr>
            <p:ph type="body" sz="quarter" idx="11"/>
          </p:nvPr>
        </p:nvSpPr>
        <p:spPr/>
        <p:txBody>
          <a:bodyPr/>
          <a:lstStyle/>
          <a:p>
            <a:r>
              <a:rPr lang="en-IE" dirty="0" smtClean="0"/>
              <a:t>Introduction</a:t>
            </a:r>
            <a:endParaRPr lang="en-IE" dirty="0"/>
          </a:p>
        </p:txBody>
      </p:sp>
      <p:sp>
        <p:nvSpPr>
          <p:cNvPr id="4" name="TextBox 3"/>
          <p:cNvSpPr txBox="1"/>
          <p:nvPr/>
        </p:nvSpPr>
        <p:spPr>
          <a:xfrm>
            <a:off x="798251" y="6175177"/>
            <a:ext cx="8487053" cy="646331"/>
          </a:xfrm>
          <a:prstGeom prst="rect">
            <a:avLst/>
          </a:prstGeom>
          <a:noFill/>
        </p:spPr>
        <p:txBody>
          <a:bodyPr wrap="square" rtlCol="0">
            <a:spAutoFit/>
          </a:bodyPr>
          <a:lstStyle/>
          <a:p>
            <a:pPr defTabSz="457200" fontAlgn="auto">
              <a:spcBef>
                <a:spcPts val="0"/>
              </a:spcBef>
              <a:spcAft>
                <a:spcPts val="0"/>
              </a:spcAft>
            </a:pPr>
            <a:r>
              <a:rPr lang="en-IE" sz="1700" i="1" dirty="0">
                <a:solidFill>
                  <a:prstClr val="black"/>
                </a:solidFill>
                <a:latin typeface="Calibri"/>
              </a:rPr>
              <a:t>Disclaimer:</a:t>
            </a:r>
            <a:endParaRPr lang="en-IE" sz="1700" b="0" dirty="0">
              <a:solidFill>
                <a:prstClr val="black"/>
              </a:solidFill>
              <a:latin typeface="Calibri"/>
            </a:endParaRPr>
          </a:p>
          <a:p>
            <a:pPr defTabSz="457200" fontAlgn="auto">
              <a:spcBef>
                <a:spcPts val="0"/>
              </a:spcBef>
              <a:spcAft>
                <a:spcPts val="0"/>
              </a:spcAft>
            </a:pPr>
            <a:r>
              <a:rPr lang="en-IE" sz="1700" i="1" dirty="0">
                <a:solidFill>
                  <a:prstClr val="black"/>
                </a:solidFill>
                <a:latin typeface="Calibri"/>
              </a:rPr>
              <a:t>The material, content and views in the following presentation are those of the presenter.</a:t>
            </a:r>
            <a:r>
              <a:rPr lang="en-IE" sz="1800" i="1" dirty="0">
                <a:solidFill>
                  <a:prstClr val="black"/>
                </a:solidFill>
                <a:latin typeface="Calibri"/>
              </a:rPr>
              <a:t>  </a:t>
            </a:r>
            <a:endParaRPr lang="en-IE" sz="1800" b="0" dirty="0">
              <a:solidFill>
                <a:prstClr val="black"/>
              </a:solidFill>
              <a:latin typeface="Calibri"/>
            </a:endParaRPr>
          </a:p>
        </p:txBody>
      </p:sp>
    </p:spTree>
    <p:extLst>
      <p:ext uri="{BB962C8B-B14F-4D97-AF65-F5344CB8AC3E}">
        <p14:creationId xmlns:p14="http://schemas.microsoft.com/office/powerpoint/2010/main" val="28895623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IE" sz="3200" dirty="0">
                <a:latin typeface="+mj-lt"/>
              </a:rPr>
              <a:t>Main Passive Commodity Indices</a:t>
            </a:r>
          </a:p>
        </p:txBody>
      </p:sp>
      <p:graphicFrame>
        <p:nvGraphicFramePr>
          <p:cNvPr id="3" name="Table 2"/>
          <p:cNvGraphicFramePr>
            <a:graphicFrameLocks noGrp="1"/>
          </p:cNvGraphicFramePr>
          <p:nvPr>
            <p:extLst/>
          </p:nvPr>
        </p:nvGraphicFramePr>
        <p:xfrm>
          <a:off x="835214" y="1396046"/>
          <a:ext cx="8331198" cy="4628237"/>
        </p:xfrm>
        <a:graphic>
          <a:graphicData uri="http://schemas.openxmlformats.org/drawingml/2006/table">
            <a:tbl>
              <a:tblPr firstRow="1" bandRow="1">
                <a:tableStyleId>{5C22544A-7EE6-4342-B048-85BDC9FD1C3A}</a:tableStyleId>
              </a:tblPr>
              <a:tblGrid>
                <a:gridCol w="1388533"/>
                <a:gridCol w="1388533"/>
                <a:gridCol w="1388533"/>
                <a:gridCol w="1388533"/>
                <a:gridCol w="1388533"/>
                <a:gridCol w="1388533"/>
              </a:tblGrid>
              <a:tr h="927555">
                <a:tc>
                  <a:txBody>
                    <a:bodyPr/>
                    <a:lstStyle/>
                    <a:p>
                      <a:pPr algn="ctr"/>
                      <a:endParaRPr lang="en-IE" sz="1500" dirty="0" smtClean="0"/>
                    </a:p>
                    <a:p>
                      <a:pPr algn="ctr"/>
                      <a:r>
                        <a:rPr lang="en-IE" sz="1500" dirty="0" smtClean="0"/>
                        <a:t>Commodity Index</a:t>
                      </a:r>
                      <a:endParaRPr lang="en-IE" sz="1500" dirty="0"/>
                    </a:p>
                  </a:txBody>
                  <a:tcPr/>
                </a:tc>
                <a:tc>
                  <a:txBody>
                    <a:bodyPr/>
                    <a:lstStyle/>
                    <a:p>
                      <a:pPr algn="ctr"/>
                      <a:endParaRPr lang="en-IE" sz="1500" dirty="0" smtClean="0"/>
                    </a:p>
                    <a:p>
                      <a:pPr algn="ctr"/>
                      <a:r>
                        <a:rPr lang="en-IE" sz="1500" dirty="0" smtClean="0"/>
                        <a:t>Number</a:t>
                      </a:r>
                      <a:r>
                        <a:rPr lang="en-IE" sz="1500" baseline="0" dirty="0" smtClean="0"/>
                        <a:t> of Commodities</a:t>
                      </a:r>
                      <a:endParaRPr lang="en-IE" sz="1500" dirty="0"/>
                    </a:p>
                  </a:txBody>
                  <a:tcPr/>
                </a:tc>
                <a:tc>
                  <a:txBody>
                    <a:bodyPr/>
                    <a:lstStyle/>
                    <a:p>
                      <a:pPr algn="ctr"/>
                      <a:endParaRPr lang="en-IE" sz="1500" dirty="0" smtClean="0"/>
                    </a:p>
                    <a:p>
                      <a:pPr algn="ctr"/>
                      <a:r>
                        <a:rPr lang="en-IE" sz="1500" dirty="0" smtClean="0"/>
                        <a:t>Energy %</a:t>
                      </a:r>
                      <a:endParaRPr lang="en-IE" sz="1500" dirty="0"/>
                    </a:p>
                  </a:txBody>
                  <a:tcPr/>
                </a:tc>
                <a:tc>
                  <a:txBody>
                    <a:bodyPr/>
                    <a:lstStyle/>
                    <a:p>
                      <a:pPr algn="ctr"/>
                      <a:endParaRPr lang="en-IE" sz="1500" dirty="0" smtClean="0"/>
                    </a:p>
                    <a:p>
                      <a:pPr algn="ctr"/>
                      <a:r>
                        <a:rPr lang="en-IE" sz="1500" dirty="0" smtClean="0"/>
                        <a:t>Agricultural</a:t>
                      </a:r>
                      <a:r>
                        <a:rPr lang="en-IE" sz="1500" baseline="0" dirty="0" smtClean="0"/>
                        <a:t> %</a:t>
                      </a:r>
                      <a:endParaRPr lang="en-IE" sz="1500" dirty="0"/>
                    </a:p>
                  </a:txBody>
                  <a:tcPr/>
                </a:tc>
                <a:tc>
                  <a:txBody>
                    <a:bodyPr/>
                    <a:lstStyle/>
                    <a:p>
                      <a:pPr algn="ctr"/>
                      <a:endParaRPr lang="en-IE" sz="1500" dirty="0" smtClean="0"/>
                    </a:p>
                    <a:p>
                      <a:pPr algn="ctr"/>
                      <a:r>
                        <a:rPr lang="en-IE" sz="1500" dirty="0" smtClean="0"/>
                        <a:t>Metals %</a:t>
                      </a:r>
                      <a:endParaRPr lang="en-IE" sz="1500" dirty="0"/>
                    </a:p>
                  </a:txBody>
                  <a:tcPr/>
                </a:tc>
                <a:tc>
                  <a:txBody>
                    <a:bodyPr/>
                    <a:lstStyle/>
                    <a:p>
                      <a:pPr algn="ctr"/>
                      <a:endParaRPr lang="en-IE" sz="1500" dirty="0" smtClean="0"/>
                    </a:p>
                    <a:p>
                      <a:pPr algn="ctr"/>
                      <a:r>
                        <a:rPr lang="en-IE" sz="1500" baseline="0" dirty="0" smtClean="0"/>
                        <a:t>Capital Invested</a:t>
                      </a:r>
                      <a:endParaRPr lang="en-IE" sz="1500" dirty="0"/>
                    </a:p>
                  </a:txBody>
                  <a:tcPr/>
                </a:tc>
              </a:tr>
              <a:tr h="820586">
                <a:tc>
                  <a:txBody>
                    <a:bodyPr/>
                    <a:lstStyle/>
                    <a:p>
                      <a:pPr algn="ctr"/>
                      <a:r>
                        <a:rPr lang="en-IE" sz="1500" dirty="0" smtClean="0"/>
                        <a:t>Bloomberg Commodity Indices</a:t>
                      </a:r>
                      <a:endParaRPr lang="en-IE" sz="1500" dirty="0"/>
                    </a:p>
                  </a:txBody>
                  <a:tcPr/>
                </a:tc>
                <a:tc>
                  <a:txBody>
                    <a:bodyPr/>
                    <a:lstStyle/>
                    <a:p>
                      <a:pPr algn="ctr"/>
                      <a:endParaRPr lang="en-IE" sz="1500" dirty="0" smtClean="0"/>
                    </a:p>
                    <a:p>
                      <a:pPr algn="ctr"/>
                      <a:r>
                        <a:rPr lang="en-IE" sz="1500" dirty="0" smtClean="0"/>
                        <a:t>22</a:t>
                      </a:r>
                      <a:endParaRPr lang="en-IE" sz="1500" dirty="0"/>
                    </a:p>
                  </a:txBody>
                  <a:tcPr/>
                </a:tc>
                <a:tc>
                  <a:txBody>
                    <a:bodyPr/>
                    <a:lstStyle/>
                    <a:p>
                      <a:pPr algn="ctr"/>
                      <a:endParaRPr lang="en-IE" sz="1500" dirty="0" smtClean="0"/>
                    </a:p>
                    <a:p>
                      <a:pPr algn="ctr"/>
                      <a:r>
                        <a:rPr lang="en-IE" sz="1500" dirty="0" smtClean="0"/>
                        <a:t>31%</a:t>
                      </a:r>
                      <a:endParaRPr lang="en-IE" sz="1500" dirty="0"/>
                    </a:p>
                  </a:txBody>
                  <a:tcPr/>
                </a:tc>
                <a:tc>
                  <a:txBody>
                    <a:bodyPr/>
                    <a:lstStyle/>
                    <a:p>
                      <a:pPr algn="ctr"/>
                      <a:endParaRPr lang="en-IE" sz="1500" dirty="0" smtClean="0"/>
                    </a:p>
                    <a:p>
                      <a:pPr algn="ctr"/>
                      <a:r>
                        <a:rPr lang="en-IE" sz="1500" dirty="0" smtClean="0"/>
                        <a:t>30%</a:t>
                      </a:r>
                      <a:endParaRPr lang="en-IE" sz="1500" dirty="0"/>
                    </a:p>
                  </a:txBody>
                  <a:tcPr/>
                </a:tc>
                <a:tc>
                  <a:txBody>
                    <a:bodyPr/>
                    <a:lstStyle/>
                    <a:p>
                      <a:pPr algn="ctr"/>
                      <a:endParaRPr lang="en-IE" sz="1500" dirty="0" smtClean="0"/>
                    </a:p>
                    <a:p>
                      <a:pPr algn="ctr"/>
                      <a:r>
                        <a:rPr lang="en-IE" sz="1500" dirty="0" smtClean="0"/>
                        <a:t>32%</a:t>
                      </a:r>
                      <a:endParaRPr lang="en-IE" sz="1500" dirty="0"/>
                    </a:p>
                  </a:txBody>
                  <a:tcPr/>
                </a:tc>
                <a:tc>
                  <a:txBody>
                    <a:bodyPr/>
                    <a:lstStyle/>
                    <a:p>
                      <a:pPr algn="ctr"/>
                      <a:endParaRPr lang="en-IE" sz="1500" dirty="0" smtClean="0"/>
                    </a:p>
                    <a:p>
                      <a:pPr algn="ctr"/>
                      <a:r>
                        <a:rPr lang="en-IE" sz="1500" dirty="0" smtClean="0"/>
                        <a:t>c. $60bn</a:t>
                      </a:r>
                      <a:endParaRPr lang="en-IE" sz="1500" dirty="0"/>
                    </a:p>
                  </a:txBody>
                  <a:tcPr/>
                </a:tc>
              </a:tr>
              <a:tr h="820586">
                <a:tc>
                  <a:txBody>
                    <a:bodyPr/>
                    <a:lstStyle/>
                    <a:p>
                      <a:pPr algn="ctr"/>
                      <a:r>
                        <a:rPr lang="en-IE" sz="1500" dirty="0" smtClean="0"/>
                        <a:t>S&amp;P GSCI</a:t>
                      </a:r>
                    </a:p>
                    <a:p>
                      <a:pPr algn="ctr"/>
                      <a:r>
                        <a:rPr lang="en-IE" sz="1500" dirty="0" smtClean="0"/>
                        <a:t>Commodity Indices</a:t>
                      </a:r>
                      <a:endParaRPr lang="en-IE" sz="1500" dirty="0"/>
                    </a:p>
                  </a:txBody>
                  <a:tcPr/>
                </a:tc>
                <a:tc>
                  <a:txBody>
                    <a:bodyPr/>
                    <a:lstStyle/>
                    <a:p>
                      <a:pPr algn="ctr"/>
                      <a:endParaRPr lang="en-IE" sz="1500" dirty="0" smtClean="0"/>
                    </a:p>
                    <a:p>
                      <a:pPr algn="ctr"/>
                      <a:r>
                        <a:rPr lang="en-IE" sz="1500" dirty="0" smtClean="0"/>
                        <a:t>24</a:t>
                      </a:r>
                      <a:endParaRPr lang="en-IE" sz="1500" dirty="0"/>
                    </a:p>
                  </a:txBody>
                  <a:tcPr/>
                </a:tc>
                <a:tc>
                  <a:txBody>
                    <a:bodyPr/>
                    <a:lstStyle/>
                    <a:p>
                      <a:pPr algn="ctr"/>
                      <a:endParaRPr lang="en-IE" sz="1500" dirty="0" smtClean="0"/>
                    </a:p>
                    <a:p>
                      <a:pPr algn="ctr"/>
                      <a:r>
                        <a:rPr lang="en-IE" sz="1500" dirty="0" smtClean="0"/>
                        <a:t>74%</a:t>
                      </a:r>
                      <a:endParaRPr lang="en-IE" sz="1500" dirty="0"/>
                    </a:p>
                  </a:txBody>
                  <a:tcPr/>
                </a:tc>
                <a:tc>
                  <a:txBody>
                    <a:bodyPr/>
                    <a:lstStyle/>
                    <a:p>
                      <a:pPr algn="ctr"/>
                      <a:endParaRPr lang="en-IE" sz="1500" dirty="0" smtClean="0"/>
                    </a:p>
                    <a:p>
                      <a:pPr algn="ctr"/>
                      <a:r>
                        <a:rPr lang="en-IE" sz="1500" dirty="0" smtClean="0"/>
                        <a:t>11%</a:t>
                      </a:r>
                      <a:endParaRPr lang="en-IE" sz="1500" dirty="0"/>
                    </a:p>
                  </a:txBody>
                  <a:tcPr/>
                </a:tc>
                <a:tc>
                  <a:txBody>
                    <a:bodyPr/>
                    <a:lstStyle/>
                    <a:p>
                      <a:pPr algn="ctr"/>
                      <a:endParaRPr lang="en-IE" sz="1500" dirty="0" smtClean="0"/>
                    </a:p>
                    <a:p>
                      <a:pPr algn="ctr"/>
                      <a:r>
                        <a:rPr lang="en-IE" sz="1500" dirty="0" smtClean="0"/>
                        <a:t>9%</a:t>
                      </a:r>
                      <a:endParaRPr lang="en-IE" sz="1500" dirty="0"/>
                    </a:p>
                  </a:txBody>
                  <a:tcPr/>
                </a:tc>
                <a:tc>
                  <a:txBody>
                    <a:bodyPr/>
                    <a:lstStyle/>
                    <a:p>
                      <a:pPr algn="ctr"/>
                      <a:endParaRPr lang="en-IE" sz="1500" dirty="0" smtClean="0"/>
                    </a:p>
                    <a:p>
                      <a:pPr marL="0" marR="0" indent="0" algn="ctr" defTabSz="457200" rtl="0" eaLnBrk="1" fontAlgn="auto" latinLnBrk="0" hangingPunct="1">
                        <a:lnSpc>
                          <a:spcPct val="100000"/>
                        </a:lnSpc>
                        <a:spcBef>
                          <a:spcPts val="0"/>
                        </a:spcBef>
                        <a:spcAft>
                          <a:spcPts val="0"/>
                        </a:spcAft>
                        <a:buClrTx/>
                        <a:buSzTx/>
                        <a:buFontTx/>
                        <a:buNone/>
                        <a:tabLst/>
                        <a:defRPr/>
                      </a:pPr>
                      <a:r>
                        <a:rPr lang="en-IE" sz="1500" dirty="0" smtClean="0"/>
                        <a:t>c. $60bn</a:t>
                      </a:r>
                      <a:endParaRPr lang="en-IE" sz="1500" dirty="0"/>
                    </a:p>
                    <a:p>
                      <a:pPr marL="0" marR="0" indent="0" algn="ctr" defTabSz="457200" rtl="0" eaLnBrk="1" fontAlgn="auto" latinLnBrk="0" hangingPunct="1">
                        <a:lnSpc>
                          <a:spcPct val="100000"/>
                        </a:lnSpc>
                        <a:spcBef>
                          <a:spcPts val="0"/>
                        </a:spcBef>
                        <a:spcAft>
                          <a:spcPts val="0"/>
                        </a:spcAft>
                        <a:buClrTx/>
                        <a:buSzTx/>
                        <a:buFontTx/>
                        <a:buNone/>
                        <a:tabLst/>
                        <a:defRPr/>
                      </a:pPr>
                      <a:endParaRPr lang="en-IE" sz="1500" dirty="0" smtClean="0"/>
                    </a:p>
                  </a:txBody>
                  <a:tcPr/>
                </a:tc>
              </a:tr>
              <a:tr h="997575">
                <a:tc>
                  <a:txBody>
                    <a:bodyPr/>
                    <a:lstStyle/>
                    <a:p>
                      <a:pPr algn="ctr"/>
                      <a:r>
                        <a:rPr lang="en-IE" sz="1400" dirty="0" smtClean="0"/>
                        <a:t>Credit Suisse Commodity</a:t>
                      </a:r>
                    </a:p>
                    <a:p>
                      <a:pPr algn="ctr"/>
                      <a:r>
                        <a:rPr lang="en-IE" sz="1400" dirty="0" smtClean="0"/>
                        <a:t>Benchmark Index</a:t>
                      </a:r>
                      <a:endParaRPr lang="en-IE" sz="1400" dirty="0"/>
                    </a:p>
                  </a:txBody>
                  <a:tcPr/>
                </a:tc>
                <a:tc>
                  <a:txBody>
                    <a:bodyPr/>
                    <a:lstStyle/>
                    <a:p>
                      <a:pPr algn="ctr"/>
                      <a:endParaRPr lang="en-IE" sz="1500" dirty="0" smtClean="0"/>
                    </a:p>
                    <a:p>
                      <a:pPr algn="ctr"/>
                      <a:r>
                        <a:rPr lang="en-IE" sz="1500" dirty="0" smtClean="0"/>
                        <a:t>35</a:t>
                      </a:r>
                      <a:endParaRPr lang="en-IE" sz="1500" dirty="0"/>
                    </a:p>
                  </a:txBody>
                  <a:tcPr/>
                </a:tc>
                <a:tc>
                  <a:txBody>
                    <a:bodyPr/>
                    <a:lstStyle/>
                    <a:p>
                      <a:pPr algn="ctr"/>
                      <a:endParaRPr lang="en-IE" sz="1500" dirty="0" smtClean="0"/>
                    </a:p>
                    <a:p>
                      <a:pPr algn="ctr"/>
                      <a:r>
                        <a:rPr lang="en-IE" sz="1500" dirty="0" smtClean="0"/>
                        <a:t>54%</a:t>
                      </a:r>
                      <a:endParaRPr lang="en-IE" sz="1500" dirty="0"/>
                    </a:p>
                  </a:txBody>
                  <a:tcPr/>
                </a:tc>
                <a:tc>
                  <a:txBody>
                    <a:bodyPr/>
                    <a:lstStyle/>
                    <a:p>
                      <a:pPr algn="ctr"/>
                      <a:endParaRPr lang="en-IE" sz="1500" dirty="0" smtClean="0"/>
                    </a:p>
                    <a:p>
                      <a:pPr algn="ctr"/>
                      <a:r>
                        <a:rPr lang="en-IE" sz="1500" dirty="0" smtClean="0"/>
                        <a:t>22%</a:t>
                      </a:r>
                      <a:endParaRPr lang="en-IE" sz="1500" dirty="0"/>
                    </a:p>
                  </a:txBody>
                  <a:tcPr/>
                </a:tc>
                <a:tc>
                  <a:txBody>
                    <a:bodyPr/>
                    <a:lstStyle/>
                    <a:p>
                      <a:pPr algn="ctr"/>
                      <a:endParaRPr lang="en-IE" sz="1500" dirty="0" smtClean="0"/>
                    </a:p>
                    <a:p>
                      <a:pPr algn="ctr"/>
                      <a:r>
                        <a:rPr lang="en-IE" sz="1500" dirty="0" smtClean="0"/>
                        <a:t>21%</a:t>
                      </a:r>
                      <a:endParaRPr lang="en-IE" sz="1500" dirty="0"/>
                    </a:p>
                  </a:txBody>
                  <a:tcPr/>
                </a:tc>
                <a:tc>
                  <a:txBody>
                    <a:bodyPr/>
                    <a:lstStyle/>
                    <a:p>
                      <a:pPr algn="ctr"/>
                      <a:endParaRPr lang="en-IE" sz="1500" dirty="0" smtClean="0"/>
                    </a:p>
                    <a:p>
                      <a:pPr algn="ctr"/>
                      <a:r>
                        <a:rPr lang="en-IE" sz="1500" dirty="0" smtClean="0"/>
                        <a:t>NA</a:t>
                      </a:r>
                    </a:p>
                    <a:p>
                      <a:pPr algn="ctr"/>
                      <a:endParaRPr lang="en-IE" sz="1500" dirty="0"/>
                    </a:p>
                  </a:txBody>
                  <a:tcPr/>
                </a:tc>
              </a:tr>
              <a:tr h="1061935">
                <a:tc>
                  <a:txBody>
                    <a:bodyPr/>
                    <a:lstStyle/>
                    <a:p>
                      <a:pPr algn="ctr"/>
                      <a:r>
                        <a:rPr lang="en-IE" sz="1500" dirty="0" smtClean="0"/>
                        <a:t>Rogers International Commodity Index</a:t>
                      </a:r>
                      <a:endParaRPr lang="en-IE" sz="1500" dirty="0"/>
                    </a:p>
                  </a:txBody>
                  <a:tcPr/>
                </a:tc>
                <a:tc>
                  <a:txBody>
                    <a:bodyPr/>
                    <a:lstStyle/>
                    <a:p>
                      <a:pPr algn="ctr"/>
                      <a:endParaRPr lang="en-IE" sz="1500" dirty="0" smtClean="0"/>
                    </a:p>
                    <a:p>
                      <a:pPr algn="ctr"/>
                      <a:r>
                        <a:rPr lang="en-IE" sz="1500" dirty="0" smtClean="0"/>
                        <a:t>37</a:t>
                      </a:r>
                      <a:endParaRPr lang="en-IE" sz="1500" dirty="0"/>
                    </a:p>
                  </a:txBody>
                  <a:tcPr/>
                </a:tc>
                <a:tc>
                  <a:txBody>
                    <a:bodyPr/>
                    <a:lstStyle/>
                    <a:p>
                      <a:pPr algn="ctr"/>
                      <a:endParaRPr lang="en-IE" sz="1500" dirty="0" smtClean="0"/>
                    </a:p>
                    <a:p>
                      <a:pPr algn="ctr"/>
                      <a:r>
                        <a:rPr lang="en-IE" sz="1500" dirty="0" smtClean="0"/>
                        <a:t>40%</a:t>
                      </a:r>
                      <a:endParaRPr lang="en-IE" sz="1500" dirty="0"/>
                    </a:p>
                  </a:txBody>
                  <a:tcPr/>
                </a:tc>
                <a:tc>
                  <a:txBody>
                    <a:bodyPr/>
                    <a:lstStyle/>
                    <a:p>
                      <a:pPr algn="ctr"/>
                      <a:endParaRPr lang="en-IE" sz="1500" dirty="0" smtClean="0"/>
                    </a:p>
                    <a:p>
                      <a:pPr algn="ctr"/>
                      <a:r>
                        <a:rPr lang="en-IE" sz="1500" dirty="0" smtClean="0"/>
                        <a:t>30%</a:t>
                      </a:r>
                      <a:endParaRPr lang="en-IE" sz="1500" dirty="0"/>
                    </a:p>
                  </a:txBody>
                  <a:tcPr/>
                </a:tc>
                <a:tc>
                  <a:txBody>
                    <a:bodyPr/>
                    <a:lstStyle/>
                    <a:p>
                      <a:pPr algn="ctr"/>
                      <a:endParaRPr lang="en-IE" sz="1500" dirty="0" smtClean="0"/>
                    </a:p>
                    <a:p>
                      <a:pPr algn="ctr"/>
                      <a:r>
                        <a:rPr lang="en-IE" sz="1500" dirty="0" smtClean="0"/>
                        <a:t>22%</a:t>
                      </a:r>
                      <a:endParaRPr lang="en-IE" sz="1500" dirty="0"/>
                    </a:p>
                  </a:txBody>
                  <a:tcPr/>
                </a:tc>
                <a:tc>
                  <a:txBody>
                    <a:bodyPr/>
                    <a:lstStyle/>
                    <a:p>
                      <a:pPr algn="ctr"/>
                      <a:endParaRPr lang="en-IE" sz="1500" dirty="0" smtClean="0"/>
                    </a:p>
                    <a:p>
                      <a:pPr algn="ctr"/>
                      <a:r>
                        <a:rPr lang="en-IE" sz="1500" dirty="0" smtClean="0"/>
                        <a:t>NA</a:t>
                      </a:r>
                    </a:p>
                    <a:p>
                      <a:pPr algn="ctr"/>
                      <a:endParaRPr lang="en-IE" sz="1500" dirty="0"/>
                    </a:p>
                  </a:txBody>
                  <a:tcPr/>
                </a:tc>
              </a:tr>
            </a:tbl>
          </a:graphicData>
        </a:graphic>
      </p:graphicFrame>
    </p:spTree>
    <p:extLst>
      <p:ext uri="{BB962C8B-B14F-4D97-AF65-F5344CB8AC3E}">
        <p14:creationId xmlns:p14="http://schemas.microsoft.com/office/powerpoint/2010/main" val="7941952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472" y="212725"/>
            <a:ext cx="7879976" cy="674782"/>
          </a:xfrm>
        </p:spPr>
        <p:txBody>
          <a:bodyPr/>
          <a:lstStyle/>
          <a:p>
            <a:r>
              <a:rPr lang="en-IE" sz="2500" dirty="0"/>
              <a:t>Why </a:t>
            </a:r>
            <a:r>
              <a:rPr lang="en-IE" sz="2500" b="1" u="sng" dirty="0"/>
              <a:t>Futures</a:t>
            </a:r>
            <a:r>
              <a:rPr lang="en-IE" sz="2500" dirty="0"/>
              <a:t> Markets are used to Invest in Commodities</a:t>
            </a:r>
          </a:p>
        </p:txBody>
      </p:sp>
      <p:sp>
        <p:nvSpPr>
          <p:cNvPr id="3" name="TextBox 2"/>
          <p:cNvSpPr txBox="1"/>
          <p:nvPr/>
        </p:nvSpPr>
        <p:spPr>
          <a:xfrm>
            <a:off x="932329" y="1008519"/>
            <a:ext cx="8041342" cy="3139321"/>
          </a:xfrm>
          <a:prstGeom prst="rect">
            <a:avLst/>
          </a:prstGeom>
          <a:noFill/>
        </p:spPr>
        <p:txBody>
          <a:bodyPr wrap="square" rtlCol="0">
            <a:spAutoFit/>
          </a:bodyPr>
          <a:lstStyle/>
          <a:p>
            <a:pPr marL="285750" indent="-285750" defTabSz="457200" fontAlgn="auto">
              <a:spcBef>
                <a:spcPts val="0"/>
              </a:spcBef>
              <a:spcAft>
                <a:spcPts val="0"/>
              </a:spcAft>
              <a:buFont typeface="Arial" panose="020B0604020202020204" pitchFamily="34" charset="0"/>
              <a:buChar char="•"/>
            </a:pPr>
            <a:r>
              <a:rPr lang="en-IE" sz="1800" b="0" dirty="0">
                <a:solidFill>
                  <a:prstClr val="black"/>
                </a:solidFill>
                <a:latin typeface="Calibri"/>
              </a:rPr>
              <a:t>Commodity Spot Prices =&gt; Storage, Insurance, Transportation costs</a:t>
            </a:r>
          </a:p>
          <a:p>
            <a:pPr marL="285750" indent="-285750" defTabSz="457200" fontAlgn="auto">
              <a:spcBef>
                <a:spcPts val="0"/>
              </a:spcBef>
              <a:spcAft>
                <a:spcPts val="0"/>
              </a:spcAft>
              <a:buFont typeface="Arial" panose="020B0604020202020204" pitchFamily="34" charset="0"/>
              <a:buChar char="•"/>
            </a:pPr>
            <a:endParaRPr lang="en-IE" sz="1800" b="0" dirty="0">
              <a:solidFill>
                <a:prstClr val="black"/>
              </a:solidFill>
              <a:latin typeface="Calibri"/>
            </a:endParaRPr>
          </a:p>
          <a:p>
            <a:pPr marL="285750" indent="-285750" defTabSz="457200" fontAlgn="auto">
              <a:spcBef>
                <a:spcPts val="0"/>
              </a:spcBef>
              <a:spcAft>
                <a:spcPts val="0"/>
              </a:spcAft>
              <a:buFont typeface="Arial" panose="020B0604020202020204" pitchFamily="34" charset="0"/>
              <a:buChar char="•"/>
            </a:pPr>
            <a:endParaRPr lang="en-IE" sz="1800" b="0" dirty="0">
              <a:solidFill>
                <a:prstClr val="black"/>
              </a:solidFill>
              <a:latin typeface="Calibri"/>
            </a:endParaRPr>
          </a:p>
          <a:p>
            <a:pPr marL="285750" indent="-285750" defTabSz="457200" fontAlgn="auto">
              <a:spcBef>
                <a:spcPts val="0"/>
              </a:spcBef>
              <a:spcAft>
                <a:spcPts val="0"/>
              </a:spcAft>
              <a:buFont typeface="Arial" panose="020B0604020202020204" pitchFamily="34" charset="0"/>
              <a:buChar char="•"/>
            </a:pPr>
            <a:endParaRPr lang="en-IE" sz="1800" b="0" dirty="0">
              <a:solidFill>
                <a:prstClr val="black"/>
              </a:solidFill>
              <a:latin typeface="Calibri"/>
            </a:endParaRPr>
          </a:p>
          <a:p>
            <a:pPr marL="285750" indent="-285750" defTabSz="457200" fontAlgn="auto">
              <a:spcBef>
                <a:spcPts val="0"/>
              </a:spcBef>
              <a:spcAft>
                <a:spcPts val="0"/>
              </a:spcAft>
              <a:buFont typeface="Arial" panose="020B0604020202020204" pitchFamily="34" charset="0"/>
              <a:buChar char="•"/>
            </a:pPr>
            <a:endParaRPr lang="en-IE" sz="1800" b="0" dirty="0">
              <a:solidFill>
                <a:prstClr val="black"/>
              </a:solidFill>
              <a:latin typeface="Calibri"/>
            </a:endParaRPr>
          </a:p>
          <a:p>
            <a:pPr marL="285750" indent="-285750" defTabSz="457200" fontAlgn="auto">
              <a:spcBef>
                <a:spcPts val="0"/>
              </a:spcBef>
              <a:spcAft>
                <a:spcPts val="0"/>
              </a:spcAft>
              <a:buFont typeface="Arial" panose="020B0604020202020204" pitchFamily="34" charset="0"/>
              <a:buChar char="•"/>
            </a:pPr>
            <a:endParaRPr lang="en-IE" sz="1800" b="0" dirty="0">
              <a:solidFill>
                <a:prstClr val="black"/>
              </a:solidFill>
              <a:latin typeface="Calibri"/>
            </a:endParaRPr>
          </a:p>
          <a:p>
            <a:pPr marL="285750" indent="-285750" defTabSz="457200" fontAlgn="auto">
              <a:spcBef>
                <a:spcPts val="0"/>
              </a:spcBef>
              <a:spcAft>
                <a:spcPts val="0"/>
              </a:spcAft>
              <a:buFont typeface="Arial" panose="020B0604020202020204" pitchFamily="34" charset="0"/>
              <a:buChar char="•"/>
            </a:pPr>
            <a:endParaRPr lang="en-IE" sz="1800" b="0" dirty="0">
              <a:solidFill>
                <a:prstClr val="black"/>
              </a:solidFill>
              <a:latin typeface="Calibri"/>
            </a:endParaRPr>
          </a:p>
          <a:p>
            <a:pPr defTabSz="457200" fontAlgn="auto">
              <a:spcBef>
                <a:spcPts val="0"/>
              </a:spcBef>
              <a:spcAft>
                <a:spcPts val="0"/>
              </a:spcAft>
            </a:pPr>
            <a:endParaRPr lang="en-IE" sz="1800" b="0" dirty="0">
              <a:solidFill>
                <a:prstClr val="black"/>
              </a:solidFill>
              <a:latin typeface="Calibri"/>
            </a:endParaRPr>
          </a:p>
          <a:p>
            <a:pPr defTabSz="457200" fontAlgn="auto">
              <a:spcBef>
                <a:spcPts val="0"/>
              </a:spcBef>
              <a:spcAft>
                <a:spcPts val="0"/>
              </a:spcAft>
            </a:pPr>
            <a:endParaRPr lang="en-IE" sz="1800" b="0" dirty="0">
              <a:solidFill>
                <a:prstClr val="black"/>
              </a:solidFill>
              <a:latin typeface="Calibri"/>
            </a:endParaRPr>
          </a:p>
          <a:p>
            <a:pPr marL="285750" indent="-285750" defTabSz="457200" fontAlgn="auto">
              <a:spcBef>
                <a:spcPts val="0"/>
              </a:spcBef>
              <a:spcAft>
                <a:spcPts val="0"/>
              </a:spcAft>
              <a:buFont typeface="Arial" panose="020B0604020202020204" pitchFamily="34" charset="0"/>
              <a:buChar char="•"/>
            </a:pPr>
            <a:endParaRPr lang="en-IE" sz="1800" b="0" dirty="0">
              <a:solidFill>
                <a:prstClr val="black"/>
              </a:solidFill>
              <a:latin typeface="Calibri"/>
            </a:endParaRPr>
          </a:p>
          <a:p>
            <a:pPr marL="285750" indent="-285750" defTabSz="457200" fontAlgn="auto">
              <a:spcBef>
                <a:spcPts val="0"/>
              </a:spcBef>
              <a:spcAft>
                <a:spcPts val="0"/>
              </a:spcAft>
              <a:buFont typeface="Arial" panose="020B0604020202020204" pitchFamily="34" charset="0"/>
              <a:buChar char="•"/>
            </a:pPr>
            <a:r>
              <a:rPr lang="en-IE" sz="1800" b="0" dirty="0">
                <a:solidFill>
                  <a:prstClr val="black"/>
                </a:solidFill>
                <a:latin typeface="Calibri"/>
              </a:rPr>
              <a:t>Commodity Futures Prices =&gt; Roll Yield/Return</a:t>
            </a:r>
          </a:p>
        </p:txBody>
      </p:sp>
      <p:sp>
        <p:nvSpPr>
          <p:cNvPr id="4" name="Rectangle 8"/>
          <p:cNvSpPr>
            <a:spLocks noChangeArrowheads="1"/>
          </p:cNvSpPr>
          <p:nvPr/>
        </p:nvSpPr>
        <p:spPr bwMode="auto">
          <a:xfrm>
            <a:off x="381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fontAlgn="auto">
              <a:spcBef>
                <a:spcPts val="0"/>
              </a:spcBef>
              <a:spcAft>
                <a:spcPts val="0"/>
              </a:spcAft>
            </a:pPr>
            <a:endParaRPr lang="en-IE" sz="1800" b="0">
              <a:solidFill>
                <a:prstClr val="black"/>
              </a:solidFill>
              <a:latin typeface="Calibri"/>
            </a:endParaRPr>
          </a:p>
        </p:txBody>
      </p:sp>
      <p:grpSp>
        <p:nvGrpSpPr>
          <p:cNvPr id="7" name="Group 6"/>
          <p:cNvGrpSpPr/>
          <p:nvPr/>
        </p:nvGrpSpPr>
        <p:grpSpPr>
          <a:xfrm>
            <a:off x="915780" y="1417497"/>
            <a:ext cx="7920000" cy="2160000"/>
            <a:chOff x="551329" y="1670250"/>
            <a:chExt cx="7980671" cy="2880000"/>
          </a:xfrm>
        </p:grpSpPr>
        <p:pic>
          <p:nvPicPr>
            <p:cNvPr id="5128" name="Picture 8" descr="http://www.albawaba.com/sites/default/files/im/jordan/Oil-tanker-image.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29" y="1670250"/>
              <a:ext cx="396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70250"/>
              <a:ext cx="3960000"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915780" y="4147839"/>
            <a:ext cx="7920000" cy="2520000"/>
            <a:chOff x="534780" y="4147839"/>
            <a:chExt cx="7920000" cy="2520000"/>
          </a:xfrm>
        </p:grpSpPr>
        <p:pic>
          <p:nvPicPr>
            <p:cNvPr id="28" name="Picture 4"/>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202" y="4147839"/>
              <a:ext cx="3943578"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descr="C:\Users\t867\AppData\Local\Microsoft\Windows\Temporary Internet Files\Content.Outlook\7VBTADAR\sg2015110971957.gif"/>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780" y="4147839"/>
              <a:ext cx="3943578" cy="25200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906932" y="6200643"/>
            <a:ext cx="6427015" cy="276999"/>
          </a:xfrm>
          <a:prstGeom prst="rect">
            <a:avLst/>
          </a:prstGeom>
          <a:noFill/>
        </p:spPr>
        <p:txBody>
          <a:bodyPr wrap="square" rtlCol="0">
            <a:spAutoFit/>
          </a:bodyPr>
          <a:lstStyle/>
          <a:p>
            <a:pPr defTabSz="457200" fontAlgn="auto">
              <a:spcBef>
                <a:spcPts val="0"/>
              </a:spcBef>
              <a:spcAft>
                <a:spcPts val="0"/>
              </a:spcAft>
            </a:pPr>
            <a:r>
              <a:rPr lang="en-IE" sz="1200" b="0" dirty="0">
                <a:solidFill>
                  <a:prstClr val="black"/>
                </a:solidFill>
                <a:latin typeface="Calibri"/>
              </a:rPr>
              <a:t>Source: Bloomberg</a:t>
            </a:r>
            <a:endParaRPr lang="en-IE" sz="1800" b="0" dirty="0">
              <a:solidFill>
                <a:prstClr val="black"/>
              </a:solidFill>
              <a:latin typeface="Calibri"/>
            </a:endParaRPr>
          </a:p>
        </p:txBody>
      </p:sp>
      <p:sp>
        <p:nvSpPr>
          <p:cNvPr id="12" name="TextBox 11"/>
          <p:cNvSpPr txBox="1"/>
          <p:nvPr/>
        </p:nvSpPr>
        <p:spPr>
          <a:xfrm>
            <a:off x="7406154" y="3846953"/>
            <a:ext cx="1429626" cy="276999"/>
          </a:xfrm>
          <a:prstGeom prst="rect">
            <a:avLst/>
          </a:prstGeom>
          <a:noFill/>
        </p:spPr>
        <p:txBody>
          <a:bodyPr wrap="square" rtlCol="0">
            <a:spAutoFit/>
          </a:bodyPr>
          <a:lstStyle/>
          <a:p>
            <a:pPr defTabSz="457200" fontAlgn="auto">
              <a:spcBef>
                <a:spcPts val="0"/>
              </a:spcBef>
              <a:spcAft>
                <a:spcPts val="0"/>
              </a:spcAft>
            </a:pPr>
            <a:r>
              <a:rPr lang="en-IE" sz="1200" b="0" dirty="0">
                <a:solidFill>
                  <a:prstClr val="black"/>
                </a:solidFill>
                <a:latin typeface="Calibri"/>
              </a:rPr>
              <a:t>Source: Bloomberg</a:t>
            </a:r>
            <a:endParaRPr lang="en-IE" sz="1800" b="0" dirty="0">
              <a:solidFill>
                <a:prstClr val="black"/>
              </a:solidFill>
              <a:latin typeface="Calibri"/>
            </a:endParaRPr>
          </a:p>
        </p:txBody>
      </p:sp>
    </p:spTree>
    <p:extLst>
      <p:ext uri="{BB962C8B-B14F-4D97-AF65-F5344CB8AC3E}">
        <p14:creationId xmlns:p14="http://schemas.microsoft.com/office/powerpoint/2010/main" val="9087607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8837" y="212725"/>
            <a:ext cx="8023411" cy="674782"/>
          </a:xfrm>
        </p:spPr>
        <p:txBody>
          <a:bodyPr/>
          <a:lstStyle/>
          <a:p>
            <a:r>
              <a:rPr lang="en-IE" sz="2700" dirty="0"/>
              <a:t>Determinants of the shape of the Futures Curve</a:t>
            </a:r>
          </a:p>
        </p:txBody>
      </p:sp>
      <p:sp>
        <p:nvSpPr>
          <p:cNvPr id="4" name="Rectangle 8"/>
          <p:cNvSpPr>
            <a:spLocks noChangeArrowheads="1"/>
          </p:cNvSpPr>
          <p:nvPr/>
        </p:nvSpPr>
        <p:spPr bwMode="auto">
          <a:xfrm>
            <a:off x="381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fontAlgn="auto">
              <a:spcBef>
                <a:spcPts val="0"/>
              </a:spcBef>
              <a:spcAft>
                <a:spcPts val="0"/>
              </a:spcAft>
            </a:pPr>
            <a:endParaRPr lang="en-IE" sz="1800" b="0">
              <a:solidFill>
                <a:prstClr val="black"/>
              </a:solidFill>
              <a:latin typeface="Calibri"/>
            </a:endParaRPr>
          </a:p>
        </p:txBody>
      </p:sp>
      <p:grpSp>
        <p:nvGrpSpPr>
          <p:cNvPr id="5" name="Group 4"/>
          <p:cNvGrpSpPr/>
          <p:nvPr/>
        </p:nvGrpSpPr>
        <p:grpSpPr>
          <a:xfrm>
            <a:off x="1164138" y="1286419"/>
            <a:ext cx="7550830" cy="830997"/>
            <a:chOff x="854261" y="1787886"/>
            <a:chExt cx="7550830" cy="830997"/>
          </a:xfrm>
        </p:grpSpPr>
        <p:graphicFrame>
          <p:nvGraphicFramePr>
            <p:cNvPr id="6" name="Object 5"/>
            <p:cNvGraphicFramePr>
              <a:graphicFrameLocks noChangeAspect="1"/>
            </p:cNvGraphicFramePr>
            <p:nvPr>
              <p:extLst/>
            </p:nvPr>
          </p:nvGraphicFramePr>
          <p:xfrm>
            <a:off x="854261" y="1854106"/>
            <a:ext cx="4790890" cy="703837"/>
          </p:xfrm>
          <a:graphic>
            <a:graphicData uri="http://schemas.openxmlformats.org/presentationml/2006/ole">
              <mc:AlternateContent xmlns:mc="http://schemas.openxmlformats.org/markup-compatibility/2006">
                <mc:Choice xmlns:v="urn:schemas-microsoft-com:vml" Requires="v">
                  <p:oleObj spid="_x0000_s1030" name="Equation" r:id="rId3" imgW="1155600" imgH="253800" progId="Equation.3">
                    <p:embed/>
                  </p:oleObj>
                </mc:Choice>
                <mc:Fallback>
                  <p:oleObj name="Equation" r:id="rId3" imgW="1155600" imgH="253800" progId="Equation.3">
                    <p:embed/>
                    <p:pic>
                      <p:nvPicPr>
                        <p:cNvPr id="0" name=""/>
                        <p:cNvPicPr>
                          <a:picLocks noChangeAspect="1" noChangeArrowheads="1"/>
                        </p:cNvPicPr>
                        <p:nvPr/>
                      </p:nvPicPr>
                      <p:blipFill>
                        <a:blip r:embed="rId4"/>
                        <a:srcRect/>
                        <a:stretch>
                          <a:fillRect/>
                        </a:stretch>
                      </p:blipFill>
                      <p:spPr bwMode="auto">
                        <a:xfrm>
                          <a:off x="854261" y="1854106"/>
                          <a:ext cx="4790890" cy="703837"/>
                        </a:xfrm>
                        <a:prstGeom prst="rect">
                          <a:avLst/>
                        </a:prstGeom>
                        <a:noFill/>
                      </p:spPr>
                    </p:pic>
                  </p:oleObj>
                </mc:Fallback>
              </mc:AlternateContent>
            </a:graphicData>
          </a:graphic>
        </p:graphicFrame>
        <p:sp>
          <p:nvSpPr>
            <p:cNvPr id="17" name="TextBox 16"/>
            <p:cNvSpPr txBox="1"/>
            <p:nvPr/>
          </p:nvSpPr>
          <p:spPr>
            <a:xfrm>
              <a:off x="5945365" y="1787886"/>
              <a:ext cx="2459726" cy="830997"/>
            </a:xfrm>
            <a:prstGeom prst="rect">
              <a:avLst/>
            </a:prstGeom>
            <a:noFill/>
          </p:spPr>
          <p:txBody>
            <a:bodyPr wrap="square" rtlCol="0">
              <a:spAutoFit/>
            </a:bodyPr>
            <a:lstStyle/>
            <a:p>
              <a:pPr defTabSz="457200" fontAlgn="auto">
                <a:spcBef>
                  <a:spcPts val="0"/>
                </a:spcBef>
                <a:spcAft>
                  <a:spcPts val="0"/>
                </a:spcAft>
              </a:pPr>
              <a:r>
                <a:rPr lang="en-IE" sz="1600" b="0" dirty="0">
                  <a:solidFill>
                    <a:prstClr val="black"/>
                  </a:solidFill>
                  <a:latin typeface="Calibri"/>
                </a:rPr>
                <a:t>r = interest rate; </a:t>
              </a:r>
            </a:p>
            <a:p>
              <a:pPr defTabSz="457200" fontAlgn="auto">
                <a:spcBef>
                  <a:spcPts val="0"/>
                </a:spcBef>
                <a:spcAft>
                  <a:spcPts val="0"/>
                </a:spcAft>
              </a:pPr>
              <a:r>
                <a:rPr lang="en-IE" sz="1600" b="0" dirty="0">
                  <a:solidFill>
                    <a:prstClr val="black"/>
                  </a:solidFill>
                  <a:latin typeface="Calibri"/>
                </a:rPr>
                <a:t>u = storage costs; </a:t>
              </a:r>
            </a:p>
            <a:p>
              <a:pPr defTabSz="457200" fontAlgn="auto">
                <a:spcBef>
                  <a:spcPts val="0"/>
                </a:spcBef>
                <a:spcAft>
                  <a:spcPts val="0"/>
                </a:spcAft>
              </a:pPr>
              <a:r>
                <a:rPr lang="en-IE" sz="1600" b="0" dirty="0">
                  <a:solidFill>
                    <a:prstClr val="black"/>
                  </a:solidFill>
                  <a:latin typeface="Calibri"/>
                </a:rPr>
                <a:t>y = convenience yield;</a:t>
              </a:r>
            </a:p>
          </p:txBody>
        </p:sp>
      </p:grpSp>
      <p:grpSp>
        <p:nvGrpSpPr>
          <p:cNvPr id="7" name="Group 6"/>
          <p:cNvGrpSpPr/>
          <p:nvPr/>
        </p:nvGrpSpPr>
        <p:grpSpPr>
          <a:xfrm>
            <a:off x="545841" y="2469231"/>
            <a:ext cx="8690788" cy="3845299"/>
            <a:chOff x="139447" y="2711277"/>
            <a:chExt cx="8690788" cy="3845299"/>
          </a:xfrm>
        </p:grpSpPr>
        <p:pic>
          <p:nvPicPr>
            <p:cNvPr id="20" name="Picture 4"/>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0235" y="3077168"/>
              <a:ext cx="4320000" cy="3479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6313889" y="2711277"/>
              <a:ext cx="918881" cy="369332"/>
            </a:xfrm>
            <a:prstGeom prst="rect">
              <a:avLst/>
            </a:prstGeom>
            <a:noFill/>
          </p:spPr>
          <p:txBody>
            <a:bodyPr wrap="square" rtlCol="0">
              <a:spAutoFit/>
            </a:bodyPr>
            <a:lstStyle/>
            <a:p>
              <a:pPr defTabSz="457200" fontAlgn="auto">
                <a:spcBef>
                  <a:spcPts val="0"/>
                </a:spcBef>
                <a:spcAft>
                  <a:spcPts val="0"/>
                </a:spcAft>
              </a:pPr>
              <a:r>
                <a:rPr lang="en-IE" sz="1800" b="0" dirty="0">
                  <a:solidFill>
                    <a:prstClr val="black"/>
                  </a:solidFill>
                  <a:latin typeface="Calibri"/>
                </a:rPr>
                <a:t>1986</a:t>
              </a:r>
            </a:p>
          </p:txBody>
        </p:sp>
        <p:pic>
          <p:nvPicPr>
            <p:cNvPr id="22" name="Picture 6" descr="C:\Users\t867\AppData\Local\Microsoft\Windows\Temporary Internet Files\Content.Outlook\7VBTADAR\sg2015110971957.gif"/>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447" y="3077168"/>
              <a:ext cx="4320000" cy="347940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911724" y="2720208"/>
              <a:ext cx="918881" cy="369332"/>
            </a:xfrm>
            <a:prstGeom prst="rect">
              <a:avLst/>
            </a:prstGeom>
            <a:noFill/>
          </p:spPr>
          <p:txBody>
            <a:bodyPr wrap="square" rtlCol="0">
              <a:spAutoFit/>
            </a:bodyPr>
            <a:lstStyle/>
            <a:p>
              <a:pPr defTabSz="457200" fontAlgn="auto">
                <a:spcBef>
                  <a:spcPts val="0"/>
                </a:spcBef>
                <a:spcAft>
                  <a:spcPts val="0"/>
                </a:spcAft>
              </a:pPr>
              <a:r>
                <a:rPr lang="en-IE" sz="1800" b="0" dirty="0">
                  <a:solidFill>
                    <a:prstClr val="black"/>
                  </a:solidFill>
                  <a:latin typeface="Calibri"/>
                </a:rPr>
                <a:t>2015</a:t>
              </a:r>
            </a:p>
          </p:txBody>
        </p:sp>
      </p:grpSp>
      <p:sp>
        <p:nvSpPr>
          <p:cNvPr id="12" name="TextBox 11"/>
          <p:cNvSpPr txBox="1"/>
          <p:nvPr/>
        </p:nvSpPr>
        <p:spPr>
          <a:xfrm>
            <a:off x="649615" y="6339142"/>
            <a:ext cx="6427015" cy="276999"/>
          </a:xfrm>
          <a:prstGeom prst="rect">
            <a:avLst/>
          </a:prstGeom>
          <a:noFill/>
        </p:spPr>
        <p:txBody>
          <a:bodyPr wrap="square" rtlCol="0">
            <a:spAutoFit/>
          </a:bodyPr>
          <a:lstStyle/>
          <a:p>
            <a:pPr defTabSz="457200" fontAlgn="auto">
              <a:spcBef>
                <a:spcPts val="0"/>
              </a:spcBef>
              <a:spcAft>
                <a:spcPts val="0"/>
              </a:spcAft>
            </a:pPr>
            <a:r>
              <a:rPr lang="en-IE" sz="1200" b="0" dirty="0">
                <a:solidFill>
                  <a:prstClr val="black"/>
                </a:solidFill>
                <a:latin typeface="Calibri"/>
              </a:rPr>
              <a:t>Source: Bloomberg</a:t>
            </a:r>
            <a:endParaRPr lang="en-IE" sz="1800" b="0" dirty="0">
              <a:solidFill>
                <a:prstClr val="black"/>
              </a:solidFill>
              <a:latin typeface="Calibri"/>
            </a:endParaRPr>
          </a:p>
        </p:txBody>
      </p:sp>
    </p:spTree>
    <p:extLst>
      <p:ext uri="{BB962C8B-B14F-4D97-AF65-F5344CB8AC3E}">
        <p14:creationId xmlns:p14="http://schemas.microsoft.com/office/powerpoint/2010/main" val="33324209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519" y="212725"/>
            <a:ext cx="7691717" cy="674782"/>
          </a:xfrm>
        </p:spPr>
        <p:txBody>
          <a:bodyPr/>
          <a:lstStyle/>
          <a:p>
            <a:r>
              <a:rPr lang="en-IE" sz="2700" dirty="0"/>
              <a:t>Difference in ‘Returns’ can be large</a:t>
            </a:r>
          </a:p>
        </p:txBody>
      </p:sp>
      <p:sp>
        <p:nvSpPr>
          <p:cNvPr id="4" name="Rectangle 8"/>
          <p:cNvSpPr>
            <a:spLocks noChangeArrowheads="1"/>
          </p:cNvSpPr>
          <p:nvPr/>
        </p:nvSpPr>
        <p:spPr bwMode="auto">
          <a:xfrm>
            <a:off x="381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fontAlgn="auto">
              <a:spcBef>
                <a:spcPts val="0"/>
              </a:spcBef>
              <a:spcAft>
                <a:spcPts val="0"/>
              </a:spcAft>
            </a:pPr>
            <a:endParaRPr lang="en-IE" sz="1800" b="0">
              <a:solidFill>
                <a:prstClr val="black"/>
              </a:solidFill>
              <a:latin typeface="Calibri"/>
            </a:endParaRPr>
          </a:p>
        </p:txBody>
      </p:sp>
      <p:pic>
        <p:nvPicPr>
          <p:cNvPr id="1043" name="Picture 19"/>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000" y="1468437"/>
            <a:ext cx="7200000"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06932" y="6200643"/>
            <a:ext cx="6427015" cy="276999"/>
          </a:xfrm>
          <a:prstGeom prst="rect">
            <a:avLst/>
          </a:prstGeom>
          <a:noFill/>
        </p:spPr>
        <p:txBody>
          <a:bodyPr wrap="square" rtlCol="0">
            <a:spAutoFit/>
          </a:bodyPr>
          <a:lstStyle/>
          <a:p>
            <a:pPr defTabSz="457200" fontAlgn="auto">
              <a:spcBef>
                <a:spcPts val="0"/>
              </a:spcBef>
              <a:spcAft>
                <a:spcPts val="0"/>
              </a:spcAft>
            </a:pPr>
            <a:r>
              <a:rPr lang="en-IE" sz="1200" b="0" dirty="0">
                <a:solidFill>
                  <a:prstClr val="black"/>
                </a:solidFill>
                <a:latin typeface="Calibri"/>
              </a:rPr>
              <a:t>Source: Bloomberg</a:t>
            </a:r>
            <a:endParaRPr lang="en-IE" sz="1800" b="0" dirty="0">
              <a:solidFill>
                <a:prstClr val="black"/>
              </a:solidFill>
              <a:latin typeface="Calibri"/>
            </a:endParaRPr>
          </a:p>
        </p:txBody>
      </p:sp>
    </p:spTree>
    <p:extLst>
      <p:ext uri="{BB962C8B-B14F-4D97-AF65-F5344CB8AC3E}">
        <p14:creationId xmlns:p14="http://schemas.microsoft.com/office/powerpoint/2010/main" val="30784107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519" y="237191"/>
            <a:ext cx="7691717" cy="674782"/>
          </a:xfrm>
        </p:spPr>
        <p:txBody>
          <a:bodyPr/>
          <a:lstStyle/>
          <a:p>
            <a:r>
              <a:rPr lang="en-IE" sz="2200" dirty="0"/>
              <a:t>Difference in ‘Returns’ can be extreme for individual commodities</a:t>
            </a:r>
          </a:p>
        </p:txBody>
      </p:sp>
      <p:sp>
        <p:nvSpPr>
          <p:cNvPr id="4" name="Rectangle 8"/>
          <p:cNvSpPr>
            <a:spLocks noChangeArrowheads="1"/>
          </p:cNvSpPr>
          <p:nvPr/>
        </p:nvSpPr>
        <p:spPr bwMode="auto">
          <a:xfrm>
            <a:off x="381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fontAlgn="auto">
              <a:spcBef>
                <a:spcPts val="0"/>
              </a:spcBef>
              <a:spcAft>
                <a:spcPts val="0"/>
              </a:spcAft>
            </a:pPr>
            <a:endParaRPr lang="en-IE" sz="1800" b="0">
              <a:solidFill>
                <a:prstClr val="black"/>
              </a:solidFill>
              <a:latin typeface="Calibri"/>
            </a:endParaRPr>
          </a:p>
        </p:txBody>
      </p:sp>
      <p:pic>
        <p:nvPicPr>
          <p:cNvPr id="8196" name="Picture 4"/>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000" y="1483846"/>
            <a:ext cx="7200000"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06932" y="6200643"/>
            <a:ext cx="6427015" cy="276999"/>
          </a:xfrm>
          <a:prstGeom prst="rect">
            <a:avLst/>
          </a:prstGeom>
          <a:noFill/>
        </p:spPr>
        <p:txBody>
          <a:bodyPr wrap="square" rtlCol="0">
            <a:spAutoFit/>
          </a:bodyPr>
          <a:lstStyle/>
          <a:p>
            <a:pPr defTabSz="457200" fontAlgn="auto">
              <a:spcBef>
                <a:spcPts val="0"/>
              </a:spcBef>
              <a:spcAft>
                <a:spcPts val="0"/>
              </a:spcAft>
            </a:pPr>
            <a:r>
              <a:rPr lang="en-IE" sz="1200" b="0" dirty="0">
                <a:solidFill>
                  <a:prstClr val="black"/>
                </a:solidFill>
                <a:latin typeface="Calibri"/>
              </a:rPr>
              <a:t>Source: Bloomberg</a:t>
            </a:r>
            <a:endParaRPr lang="en-IE" sz="1800" b="0" dirty="0">
              <a:solidFill>
                <a:prstClr val="black"/>
              </a:solidFill>
              <a:latin typeface="Calibri"/>
            </a:endParaRPr>
          </a:p>
        </p:txBody>
      </p:sp>
    </p:spTree>
    <p:extLst>
      <p:ext uri="{BB962C8B-B14F-4D97-AF65-F5344CB8AC3E}">
        <p14:creationId xmlns:p14="http://schemas.microsoft.com/office/powerpoint/2010/main" val="209126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519" y="237191"/>
            <a:ext cx="7691717" cy="674782"/>
          </a:xfrm>
        </p:spPr>
        <p:txBody>
          <a:bodyPr/>
          <a:lstStyle/>
          <a:p>
            <a:r>
              <a:rPr lang="en-IE" sz="2800" dirty="0"/>
              <a:t>Performance Comparison through Time</a:t>
            </a:r>
          </a:p>
        </p:txBody>
      </p:sp>
      <p:sp>
        <p:nvSpPr>
          <p:cNvPr id="4" name="Rectangle 8"/>
          <p:cNvSpPr>
            <a:spLocks noChangeArrowheads="1"/>
          </p:cNvSpPr>
          <p:nvPr/>
        </p:nvSpPr>
        <p:spPr bwMode="auto">
          <a:xfrm>
            <a:off x="381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fontAlgn="auto">
              <a:spcBef>
                <a:spcPts val="0"/>
              </a:spcBef>
              <a:spcAft>
                <a:spcPts val="0"/>
              </a:spcAft>
            </a:pPr>
            <a:endParaRPr lang="en-IE" sz="1800" b="0">
              <a:solidFill>
                <a:prstClr val="black"/>
              </a:solidFill>
              <a:latin typeface="Calibri"/>
            </a:endParaRPr>
          </a:p>
        </p:txBody>
      </p:sp>
      <p:sp>
        <p:nvSpPr>
          <p:cNvPr id="5" name="TextBox 4"/>
          <p:cNvSpPr txBox="1"/>
          <p:nvPr/>
        </p:nvSpPr>
        <p:spPr>
          <a:xfrm>
            <a:off x="906932" y="6336208"/>
            <a:ext cx="6427015" cy="276999"/>
          </a:xfrm>
          <a:prstGeom prst="rect">
            <a:avLst/>
          </a:prstGeom>
          <a:noFill/>
        </p:spPr>
        <p:txBody>
          <a:bodyPr wrap="square" rtlCol="0">
            <a:spAutoFit/>
          </a:bodyPr>
          <a:lstStyle/>
          <a:p>
            <a:pPr defTabSz="457200" fontAlgn="auto">
              <a:spcBef>
                <a:spcPts val="0"/>
              </a:spcBef>
              <a:spcAft>
                <a:spcPts val="0"/>
              </a:spcAft>
            </a:pPr>
            <a:r>
              <a:rPr lang="en-IE" sz="1200" b="0" dirty="0">
                <a:solidFill>
                  <a:prstClr val="black"/>
                </a:solidFill>
                <a:latin typeface="Calibri"/>
              </a:rPr>
              <a:t>Source: Bloomberg</a:t>
            </a:r>
            <a:endParaRPr lang="en-IE" sz="1800" b="0" dirty="0">
              <a:solidFill>
                <a:prstClr val="black"/>
              </a:solidFill>
              <a:latin typeface="Calibri"/>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882" y="1011239"/>
            <a:ext cx="6750424" cy="364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1"/>
          <p:cNvSpPr txBox="1">
            <a:spLocks/>
          </p:cNvSpPr>
          <p:nvPr/>
        </p:nvSpPr>
        <p:spPr>
          <a:xfrm>
            <a:off x="1094085" y="4939552"/>
            <a:ext cx="7453763" cy="96818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IE" sz="1800" b="0" dirty="0">
                <a:solidFill>
                  <a:prstClr val="black"/>
                </a:solidFill>
              </a:rPr>
              <a:t>Commodity Futures out-performed Spot prices prior to the late to mid 90s</a:t>
            </a:r>
          </a:p>
          <a:p>
            <a:pPr fontAlgn="auto">
              <a:spcAft>
                <a:spcPts val="0"/>
              </a:spcAft>
            </a:pPr>
            <a:endParaRPr lang="en-IE" sz="1800" b="0" dirty="0">
              <a:solidFill>
                <a:prstClr val="black"/>
              </a:solidFill>
            </a:endParaRPr>
          </a:p>
          <a:p>
            <a:pPr fontAlgn="auto">
              <a:spcAft>
                <a:spcPts val="0"/>
              </a:spcAft>
            </a:pPr>
            <a:r>
              <a:rPr lang="en-IE" sz="1800" b="0" dirty="0">
                <a:solidFill>
                  <a:prstClr val="black"/>
                </a:solidFill>
              </a:rPr>
              <a:t>Commodity Spot prices out-performed Futures prices since</a:t>
            </a:r>
          </a:p>
        </p:txBody>
      </p:sp>
    </p:spTree>
    <p:extLst>
      <p:ext uri="{BB962C8B-B14F-4D97-AF65-F5344CB8AC3E}">
        <p14:creationId xmlns:p14="http://schemas.microsoft.com/office/powerpoint/2010/main" val="19321066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871" y="266513"/>
            <a:ext cx="7736540" cy="674782"/>
          </a:xfrm>
        </p:spPr>
        <p:txBody>
          <a:bodyPr/>
          <a:lstStyle/>
          <a:p>
            <a:pPr lvl="1"/>
            <a:r>
              <a:rPr lang="en-IE" sz="3200" dirty="0"/>
              <a:t>The typical structure of Commodity Funds</a:t>
            </a:r>
          </a:p>
        </p:txBody>
      </p:sp>
      <p:sp>
        <p:nvSpPr>
          <p:cNvPr id="40" name="Text Placeholder 1"/>
          <p:cNvSpPr txBox="1">
            <a:spLocks/>
          </p:cNvSpPr>
          <p:nvPr/>
        </p:nvSpPr>
        <p:spPr>
          <a:xfrm>
            <a:off x="798249" y="1183340"/>
            <a:ext cx="8412986" cy="513677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IE" sz="2800" b="0" dirty="0">
                <a:solidFill>
                  <a:prstClr val="black"/>
                </a:solidFill>
              </a:rPr>
              <a:t>ETFs (UCITS Compliant)</a:t>
            </a:r>
          </a:p>
          <a:p>
            <a:pPr fontAlgn="auto">
              <a:spcAft>
                <a:spcPts val="0"/>
              </a:spcAft>
            </a:pPr>
            <a:endParaRPr lang="en-IE" sz="2800" b="0" dirty="0">
              <a:solidFill>
                <a:prstClr val="black"/>
              </a:solidFill>
            </a:endParaRPr>
          </a:p>
          <a:p>
            <a:pPr fontAlgn="auto">
              <a:spcAft>
                <a:spcPts val="0"/>
              </a:spcAft>
            </a:pPr>
            <a:r>
              <a:rPr lang="en-IE" sz="2800" b="0" dirty="0">
                <a:solidFill>
                  <a:prstClr val="black"/>
                </a:solidFill>
              </a:rPr>
              <a:t>The European Securities and Markets Authority (ESMA) guidelines for ETFs and UCITs does not allow direct investments in commodities or commodity futures</a:t>
            </a:r>
          </a:p>
          <a:p>
            <a:pPr fontAlgn="auto">
              <a:spcAft>
                <a:spcPts val="0"/>
              </a:spcAft>
            </a:pPr>
            <a:endParaRPr lang="en-IE" sz="2800" b="0" dirty="0">
              <a:solidFill>
                <a:prstClr val="black"/>
              </a:solidFill>
            </a:endParaRPr>
          </a:p>
          <a:p>
            <a:pPr fontAlgn="auto">
              <a:spcAft>
                <a:spcPts val="0"/>
              </a:spcAft>
            </a:pPr>
            <a:r>
              <a:rPr lang="en-IE" sz="2800" b="0" dirty="0">
                <a:solidFill>
                  <a:prstClr val="black"/>
                </a:solidFill>
              </a:rPr>
              <a:t>Investments in commodity futures indices that adhere to the diversification and correlation rules are allowed</a:t>
            </a:r>
          </a:p>
          <a:p>
            <a:pPr lvl="1" fontAlgn="auto">
              <a:spcAft>
                <a:spcPts val="0"/>
              </a:spcAft>
            </a:pPr>
            <a:r>
              <a:rPr lang="en-IE" sz="2200" b="0" dirty="0">
                <a:solidFill>
                  <a:prstClr val="black"/>
                </a:solidFill>
              </a:rPr>
              <a:t>A </a:t>
            </a:r>
            <a:r>
              <a:rPr lang="en-IE" sz="2200" u="sng" dirty="0">
                <a:solidFill>
                  <a:prstClr val="black"/>
                </a:solidFill>
              </a:rPr>
              <a:t>Swap Agreement</a:t>
            </a:r>
            <a:r>
              <a:rPr lang="en-IE" sz="2200" b="0" dirty="0">
                <a:solidFill>
                  <a:prstClr val="black"/>
                </a:solidFill>
              </a:rPr>
              <a:t> is required on the commodity futures index</a:t>
            </a:r>
          </a:p>
        </p:txBody>
      </p:sp>
    </p:spTree>
    <p:extLst>
      <p:ext uri="{BB962C8B-B14F-4D97-AF65-F5344CB8AC3E}">
        <p14:creationId xmlns:p14="http://schemas.microsoft.com/office/powerpoint/2010/main" val="1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0880" y="509352"/>
            <a:ext cx="6768752" cy="384721"/>
          </a:xfrm>
          <a:prstGeom prst="rect">
            <a:avLst/>
          </a:prstGeom>
          <a:noFill/>
        </p:spPr>
        <p:txBody>
          <a:bodyPr wrap="square" rtlCol="0">
            <a:spAutoFit/>
          </a:bodyPr>
          <a:lstStyle/>
          <a:p>
            <a:r>
              <a:rPr lang="en-IE" sz="1900" b="0" dirty="0" smtClean="0">
                <a:solidFill>
                  <a:schemeClr val="bg1"/>
                </a:solidFill>
              </a:rPr>
              <a:t>The backdrop</a:t>
            </a:r>
            <a:endParaRPr lang="en-IE" sz="1900" b="0" dirty="0">
              <a:solidFill>
                <a:schemeClr val="bg1"/>
              </a:solidFill>
            </a:endParaRPr>
          </a:p>
        </p:txBody>
      </p:sp>
      <p:pic>
        <p:nvPicPr>
          <p:cNvPr id="3076" name="Picture 4" descr="http://media.gizmodo.co.uk/wp-content/uploads/2014/05/yo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544" y="1340768"/>
            <a:ext cx="4016545" cy="225930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5168" y="1340768"/>
            <a:ext cx="198120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bwMode="auto">
          <a:xfrm>
            <a:off x="992560" y="3861048"/>
            <a:ext cx="8208912"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5313040" y="1124744"/>
            <a:ext cx="0" cy="54006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1916" y="3921373"/>
            <a:ext cx="2553012" cy="2387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6080" y="4300538"/>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1636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871" y="266513"/>
            <a:ext cx="7736540" cy="674782"/>
          </a:xfrm>
        </p:spPr>
        <p:txBody>
          <a:bodyPr/>
          <a:lstStyle/>
          <a:p>
            <a:pPr lvl="1"/>
            <a:r>
              <a:rPr lang="en-IE" sz="3200" dirty="0"/>
              <a:t>The typical structure of Commodity Funds</a:t>
            </a:r>
          </a:p>
        </p:txBody>
      </p:sp>
      <p:grpSp>
        <p:nvGrpSpPr>
          <p:cNvPr id="21" name="Group 20"/>
          <p:cNvGrpSpPr>
            <a:grpSpLocks/>
          </p:cNvGrpSpPr>
          <p:nvPr/>
        </p:nvGrpSpPr>
        <p:grpSpPr bwMode="auto">
          <a:xfrm>
            <a:off x="1141527" y="1010405"/>
            <a:ext cx="7673788" cy="3165654"/>
            <a:chOff x="2751" y="4223"/>
            <a:chExt cx="6573" cy="3200"/>
          </a:xfrm>
        </p:grpSpPr>
        <p:sp>
          <p:nvSpPr>
            <p:cNvPr id="22" name="AutoShape 21"/>
            <p:cNvSpPr>
              <a:spLocks noChangeArrowheads="1"/>
            </p:cNvSpPr>
            <p:nvPr/>
          </p:nvSpPr>
          <p:spPr bwMode="auto">
            <a:xfrm>
              <a:off x="5255" y="4863"/>
              <a:ext cx="156" cy="1600"/>
            </a:xfrm>
            <a:prstGeom prst="upArrow">
              <a:avLst>
                <a:gd name="adj1" fmla="val 50000"/>
                <a:gd name="adj2" fmla="val 256410"/>
              </a:avLst>
            </a:prstGeom>
            <a:solidFill>
              <a:srgbClr val="99CCFF"/>
            </a:solidFill>
            <a:ln w="9525">
              <a:solidFill>
                <a:srgbClr val="000000"/>
              </a:solidFill>
              <a:miter lim="800000"/>
              <a:headEnd/>
              <a:tailEnd/>
            </a:ln>
          </p:spPr>
          <p:txBody>
            <a:bodyPr rot="0" vert="horz" wrap="square" lIns="91440" tIns="45720" rIns="91440" bIns="45720" anchor="t" anchorCtr="0" upright="1">
              <a:noAutofit/>
            </a:bodyPr>
            <a:lstStyle/>
            <a:p>
              <a:pPr defTabSz="457200" fontAlgn="auto">
                <a:spcBef>
                  <a:spcPts val="0"/>
                </a:spcBef>
                <a:spcAft>
                  <a:spcPts val="0"/>
                </a:spcAft>
              </a:pPr>
              <a:endParaRPr lang="en-IE" sz="1800" b="0">
                <a:solidFill>
                  <a:prstClr val="black"/>
                </a:solidFill>
                <a:latin typeface="Calibri"/>
              </a:endParaRPr>
            </a:p>
          </p:txBody>
        </p:sp>
        <p:sp>
          <p:nvSpPr>
            <p:cNvPr id="24" name="Oval 23"/>
            <p:cNvSpPr>
              <a:spLocks noChangeArrowheads="1"/>
            </p:cNvSpPr>
            <p:nvPr/>
          </p:nvSpPr>
          <p:spPr bwMode="auto">
            <a:xfrm>
              <a:off x="2751" y="6143"/>
              <a:ext cx="1565" cy="1120"/>
            </a:xfrm>
            <a:prstGeom prst="ellipse">
              <a:avLst/>
            </a:prstGeom>
            <a:solidFill>
              <a:srgbClr val="99CCFF"/>
            </a:solidFill>
            <a:ln w="9525">
              <a:solidFill>
                <a:srgbClr val="000000"/>
              </a:solidFill>
              <a:round/>
              <a:headEnd/>
              <a:tailEnd/>
            </a:ln>
          </p:spPr>
          <p:txBody>
            <a:bodyPr rot="0" vert="horz" wrap="square" lIns="91440" tIns="45720" rIns="91440" bIns="45720" anchor="t" anchorCtr="0" upright="1">
              <a:noAutofit/>
            </a:bodyPr>
            <a:lstStyle/>
            <a:p>
              <a:pPr defTabSz="457200" fontAlgn="auto">
                <a:spcBef>
                  <a:spcPts val="0"/>
                </a:spcBef>
                <a:spcAft>
                  <a:spcPts val="0"/>
                </a:spcAft>
              </a:pPr>
              <a:endParaRPr lang="en-IE" sz="1800" b="0">
                <a:solidFill>
                  <a:prstClr val="black"/>
                </a:solidFill>
                <a:latin typeface="Calibri"/>
              </a:endParaRPr>
            </a:p>
          </p:txBody>
        </p:sp>
        <p:sp>
          <p:nvSpPr>
            <p:cNvPr id="25" name="Oval 24"/>
            <p:cNvSpPr>
              <a:spLocks noChangeArrowheads="1"/>
            </p:cNvSpPr>
            <p:nvPr/>
          </p:nvSpPr>
          <p:spPr bwMode="auto">
            <a:xfrm>
              <a:off x="5255" y="6143"/>
              <a:ext cx="1565" cy="1120"/>
            </a:xfrm>
            <a:prstGeom prst="ellipse">
              <a:avLst/>
            </a:prstGeom>
            <a:solidFill>
              <a:srgbClr val="99CCFF"/>
            </a:solidFill>
            <a:ln w="9525">
              <a:solidFill>
                <a:srgbClr val="000000"/>
              </a:solidFill>
              <a:round/>
              <a:headEnd/>
              <a:tailEnd/>
            </a:ln>
          </p:spPr>
          <p:txBody>
            <a:bodyPr rot="0" vert="horz" wrap="square" lIns="91440" tIns="45720" rIns="91440" bIns="45720" anchor="t" anchorCtr="0" upright="1">
              <a:noAutofit/>
            </a:bodyPr>
            <a:lstStyle/>
            <a:p>
              <a:pPr defTabSz="457200" fontAlgn="auto">
                <a:spcBef>
                  <a:spcPts val="0"/>
                </a:spcBef>
                <a:spcAft>
                  <a:spcPts val="0"/>
                </a:spcAft>
              </a:pPr>
              <a:endParaRPr lang="en-IE" sz="1800" b="0">
                <a:solidFill>
                  <a:prstClr val="black"/>
                </a:solidFill>
                <a:latin typeface="Calibri"/>
              </a:endParaRPr>
            </a:p>
          </p:txBody>
        </p:sp>
        <p:sp>
          <p:nvSpPr>
            <p:cNvPr id="26" name="Oval 25"/>
            <p:cNvSpPr>
              <a:spLocks noChangeArrowheads="1"/>
            </p:cNvSpPr>
            <p:nvPr/>
          </p:nvSpPr>
          <p:spPr bwMode="auto">
            <a:xfrm>
              <a:off x="7759" y="6143"/>
              <a:ext cx="1565" cy="1120"/>
            </a:xfrm>
            <a:prstGeom prst="ellipse">
              <a:avLst/>
            </a:prstGeom>
            <a:solidFill>
              <a:srgbClr val="99CCFF"/>
            </a:solidFill>
            <a:ln w="9525">
              <a:solidFill>
                <a:srgbClr val="000000"/>
              </a:solidFill>
              <a:round/>
              <a:headEnd/>
              <a:tailEnd/>
            </a:ln>
          </p:spPr>
          <p:txBody>
            <a:bodyPr rot="0" vert="horz" wrap="square" lIns="91440" tIns="45720" rIns="91440" bIns="45720" anchor="t" anchorCtr="0" upright="1">
              <a:noAutofit/>
            </a:bodyPr>
            <a:lstStyle/>
            <a:p>
              <a:pPr defTabSz="457200" fontAlgn="auto">
                <a:spcBef>
                  <a:spcPts val="0"/>
                </a:spcBef>
                <a:spcAft>
                  <a:spcPts val="0"/>
                </a:spcAft>
              </a:pPr>
              <a:endParaRPr lang="en-IE" sz="1800" b="0">
                <a:solidFill>
                  <a:prstClr val="black"/>
                </a:solidFill>
                <a:latin typeface="Calibri"/>
              </a:endParaRPr>
            </a:p>
          </p:txBody>
        </p:sp>
        <p:sp>
          <p:nvSpPr>
            <p:cNvPr id="27" name="Oval 26"/>
            <p:cNvSpPr>
              <a:spLocks noChangeArrowheads="1"/>
            </p:cNvSpPr>
            <p:nvPr/>
          </p:nvSpPr>
          <p:spPr bwMode="auto">
            <a:xfrm>
              <a:off x="5255" y="4223"/>
              <a:ext cx="1565" cy="1120"/>
            </a:xfrm>
            <a:prstGeom prst="ellipse">
              <a:avLst/>
            </a:prstGeom>
            <a:solidFill>
              <a:srgbClr val="99CCFF"/>
            </a:solidFill>
            <a:ln w="9525">
              <a:solidFill>
                <a:srgbClr val="000000"/>
              </a:solidFill>
              <a:round/>
              <a:headEnd/>
              <a:tailEnd/>
            </a:ln>
          </p:spPr>
          <p:txBody>
            <a:bodyPr rot="0" vert="horz" wrap="square" lIns="91440" tIns="45720" rIns="91440" bIns="45720" anchor="t" anchorCtr="0" upright="1">
              <a:noAutofit/>
            </a:bodyPr>
            <a:lstStyle/>
            <a:p>
              <a:pPr defTabSz="457200" fontAlgn="auto">
                <a:spcBef>
                  <a:spcPts val="0"/>
                </a:spcBef>
                <a:spcAft>
                  <a:spcPts val="0"/>
                </a:spcAft>
              </a:pPr>
              <a:endParaRPr lang="en-IE" sz="1800" b="0">
                <a:solidFill>
                  <a:prstClr val="black"/>
                </a:solidFill>
                <a:latin typeface="Calibri"/>
              </a:endParaRPr>
            </a:p>
          </p:txBody>
        </p:sp>
        <p:sp>
          <p:nvSpPr>
            <p:cNvPr id="28" name="AutoShape 26"/>
            <p:cNvSpPr>
              <a:spLocks noChangeArrowheads="1"/>
            </p:cNvSpPr>
            <p:nvPr/>
          </p:nvSpPr>
          <p:spPr bwMode="auto">
            <a:xfrm>
              <a:off x="3690" y="7103"/>
              <a:ext cx="2191" cy="160"/>
            </a:xfrm>
            <a:prstGeom prst="rightArrow">
              <a:avLst>
                <a:gd name="adj1" fmla="val 50000"/>
                <a:gd name="adj2" fmla="val 342344"/>
              </a:avLst>
            </a:prstGeom>
            <a:solidFill>
              <a:srgbClr val="99CCFF"/>
            </a:solidFill>
            <a:ln w="9525">
              <a:solidFill>
                <a:srgbClr val="000000"/>
              </a:solidFill>
              <a:miter lim="800000"/>
              <a:headEnd/>
              <a:tailEnd/>
            </a:ln>
          </p:spPr>
          <p:txBody>
            <a:bodyPr rot="0" vert="horz" wrap="square" lIns="91440" tIns="45720" rIns="91440" bIns="45720" anchor="t" anchorCtr="0" upright="1">
              <a:noAutofit/>
            </a:bodyPr>
            <a:lstStyle/>
            <a:p>
              <a:pPr defTabSz="457200" fontAlgn="auto">
                <a:spcBef>
                  <a:spcPts val="0"/>
                </a:spcBef>
                <a:spcAft>
                  <a:spcPts val="0"/>
                </a:spcAft>
              </a:pPr>
              <a:endParaRPr lang="en-IE" sz="1800" b="0">
                <a:solidFill>
                  <a:prstClr val="black"/>
                </a:solidFill>
                <a:latin typeface="Calibri"/>
              </a:endParaRPr>
            </a:p>
          </p:txBody>
        </p:sp>
        <p:sp>
          <p:nvSpPr>
            <p:cNvPr id="29" name="AutoShape 27"/>
            <p:cNvSpPr>
              <a:spLocks noChangeArrowheads="1"/>
            </p:cNvSpPr>
            <p:nvPr/>
          </p:nvSpPr>
          <p:spPr bwMode="auto">
            <a:xfrm>
              <a:off x="6364" y="6930"/>
              <a:ext cx="2191" cy="160"/>
            </a:xfrm>
            <a:prstGeom prst="rightArrow">
              <a:avLst>
                <a:gd name="adj1" fmla="val 50000"/>
                <a:gd name="adj2" fmla="val 342344"/>
              </a:avLst>
            </a:prstGeom>
            <a:solidFill>
              <a:srgbClr val="99CCFF"/>
            </a:solidFill>
            <a:ln w="9525">
              <a:solidFill>
                <a:srgbClr val="000000"/>
              </a:solidFill>
              <a:miter lim="800000"/>
              <a:headEnd/>
              <a:tailEnd/>
            </a:ln>
          </p:spPr>
          <p:txBody>
            <a:bodyPr rot="0" vert="horz" wrap="square" lIns="91440" tIns="45720" rIns="91440" bIns="45720" anchor="t" anchorCtr="0" upright="1">
              <a:noAutofit/>
            </a:bodyPr>
            <a:lstStyle/>
            <a:p>
              <a:pPr defTabSz="457200" fontAlgn="auto">
                <a:spcBef>
                  <a:spcPts val="0"/>
                </a:spcBef>
                <a:spcAft>
                  <a:spcPts val="0"/>
                </a:spcAft>
              </a:pPr>
              <a:endParaRPr lang="en-IE" sz="1800" b="0">
                <a:solidFill>
                  <a:prstClr val="black"/>
                </a:solidFill>
                <a:latin typeface="Calibri"/>
              </a:endParaRPr>
            </a:p>
          </p:txBody>
        </p:sp>
        <p:sp>
          <p:nvSpPr>
            <p:cNvPr id="30" name="AutoShape 28"/>
            <p:cNvSpPr>
              <a:spLocks noChangeArrowheads="1"/>
            </p:cNvSpPr>
            <p:nvPr/>
          </p:nvSpPr>
          <p:spPr bwMode="auto">
            <a:xfrm>
              <a:off x="6324" y="6303"/>
              <a:ext cx="2192" cy="160"/>
            </a:xfrm>
            <a:prstGeom prst="leftArrow">
              <a:avLst>
                <a:gd name="adj1" fmla="val 50000"/>
                <a:gd name="adj2" fmla="val 342500"/>
              </a:avLst>
            </a:prstGeom>
            <a:solidFill>
              <a:srgbClr val="99CCFF"/>
            </a:solidFill>
            <a:ln w="9525">
              <a:solidFill>
                <a:srgbClr val="000000"/>
              </a:solidFill>
              <a:miter lim="800000"/>
              <a:headEnd/>
              <a:tailEnd/>
            </a:ln>
          </p:spPr>
          <p:txBody>
            <a:bodyPr rot="0" vert="horz" wrap="square" lIns="91440" tIns="45720" rIns="91440" bIns="45720" anchor="t" anchorCtr="0" upright="1">
              <a:noAutofit/>
            </a:bodyPr>
            <a:lstStyle/>
            <a:p>
              <a:pPr defTabSz="457200" fontAlgn="auto">
                <a:spcBef>
                  <a:spcPts val="0"/>
                </a:spcBef>
                <a:spcAft>
                  <a:spcPts val="0"/>
                </a:spcAft>
              </a:pPr>
              <a:endParaRPr lang="en-IE" sz="1800" b="0">
                <a:solidFill>
                  <a:prstClr val="black"/>
                </a:solidFill>
                <a:latin typeface="Calibri"/>
              </a:endParaRPr>
            </a:p>
          </p:txBody>
        </p:sp>
        <p:sp>
          <p:nvSpPr>
            <p:cNvPr id="31" name="AutoShape 29"/>
            <p:cNvSpPr>
              <a:spLocks noChangeArrowheads="1"/>
            </p:cNvSpPr>
            <p:nvPr/>
          </p:nvSpPr>
          <p:spPr bwMode="auto">
            <a:xfrm>
              <a:off x="6664" y="4863"/>
              <a:ext cx="156" cy="1600"/>
            </a:xfrm>
            <a:prstGeom prst="downArrow">
              <a:avLst>
                <a:gd name="adj1" fmla="val 50000"/>
                <a:gd name="adj2" fmla="val 256410"/>
              </a:avLst>
            </a:prstGeom>
            <a:solidFill>
              <a:srgbClr val="99CCFF"/>
            </a:solidFill>
            <a:ln w="9525">
              <a:solidFill>
                <a:srgbClr val="000000"/>
              </a:solidFill>
              <a:miter lim="800000"/>
              <a:headEnd/>
              <a:tailEnd/>
            </a:ln>
          </p:spPr>
          <p:txBody>
            <a:bodyPr rot="0" vert="horz" wrap="square" lIns="91440" tIns="45720" rIns="91440" bIns="45720" anchor="t" anchorCtr="0" upright="1">
              <a:noAutofit/>
            </a:bodyPr>
            <a:lstStyle/>
            <a:p>
              <a:pPr defTabSz="457200" fontAlgn="auto">
                <a:spcBef>
                  <a:spcPts val="0"/>
                </a:spcBef>
                <a:spcAft>
                  <a:spcPts val="0"/>
                </a:spcAft>
              </a:pPr>
              <a:endParaRPr lang="en-IE" sz="1800" b="0">
                <a:solidFill>
                  <a:prstClr val="black"/>
                </a:solidFill>
                <a:latin typeface="Calibri"/>
              </a:endParaRPr>
            </a:p>
          </p:txBody>
        </p:sp>
        <p:sp>
          <p:nvSpPr>
            <p:cNvPr id="32" name="Text Box 30"/>
            <p:cNvSpPr txBox="1">
              <a:spLocks noChangeArrowheads="1"/>
            </p:cNvSpPr>
            <p:nvPr/>
          </p:nvSpPr>
          <p:spPr bwMode="auto">
            <a:xfrm>
              <a:off x="4316" y="6943"/>
              <a:ext cx="626" cy="480"/>
            </a:xfrm>
            <a:prstGeom prst="rect">
              <a:avLst/>
            </a:prstGeom>
            <a:solidFill>
              <a:srgbClr val="CCFFCC"/>
            </a:solidFill>
            <a:ln w="9525">
              <a:solidFill>
                <a:srgbClr val="000000"/>
              </a:solidFill>
              <a:miter lim="800000"/>
              <a:headEnd/>
              <a:tailEnd/>
            </a:ln>
          </p:spPr>
          <p:txBody>
            <a:bodyPr rot="0" vert="horz" wrap="square" lIns="87782" tIns="43891" rIns="87782" bIns="43891" anchor="t" anchorCtr="0" upright="1">
              <a:noAutofit/>
            </a:bodyPr>
            <a:lstStyle/>
            <a:p>
              <a:pPr algn="ctr" defTabSz="457200" fontAlgn="auto">
                <a:lnSpc>
                  <a:spcPct val="115000"/>
                </a:lnSpc>
                <a:spcBef>
                  <a:spcPts val="0"/>
                </a:spcBef>
                <a:spcAft>
                  <a:spcPts val="1000"/>
                </a:spcAft>
              </a:pPr>
              <a:r>
                <a:rPr lang="en-IE" sz="1200">
                  <a:solidFill>
                    <a:prstClr val="black"/>
                  </a:solidFill>
                  <a:latin typeface="Calibri"/>
                  <a:ea typeface="Calibri"/>
                  <a:cs typeface="Times New Roman"/>
                </a:rPr>
                <a:t>1</a:t>
              </a:r>
              <a:endParaRPr lang="en-IE" sz="1100" b="0">
                <a:solidFill>
                  <a:prstClr val="black"/>
                </a:solidFill>
                <a:latin typeface="Calibri"/>
                <a:ea typeface="Calibri"/>
                <a:cs typeface="Times New Roman"/>
              </a:endParaRPr>
            </a:p>
          </p:txBody>
        </p:sp>
        <p:sp>
          <p:nvSpPr>
            <p:cNvPr id="33" name="Text Box 31"/>
            <p:cNvSpPr txBox="1">
              <a:spLocks noChangeArrowheads="1"/>
            </p:cNvSpPr>
            <p:nvPr/>
          </p:nvSpPr>
          <p:spPr bwMode="auto">
            <a:xfrm>
              <a:off x="6507" y="5343"/>
              <a:ext cx="626" cy="480"/>
            </a:xfrm>
            <a:prstGeom prst="rect">
              <a:avLst/>
            </a:prstGeom>
            <a:solidFill>
              <a:srgbClr val="CCFFCC"/>
            </a:solidFill>
            <a:ln w="9525">
              <a:solidFill>
                <a:srgbClr val="000000"/>
              </a:solidFill>
              <a:miter lim="800000"/>
              <a:headEnd/>
              <a:tailEnd/>
            </a:ln>
          </p:spPr>
          <p:txBody>
            <a:bodyPr rot="0" vert="horz" wrap="square" lIns="87782" tIns="43891" rIns="87782" bIns="43891" anchor="t" anchorCtr="0" upright="1">
              <a:noAutofit/>
            </a:bodyPr>
            <a:lstStyle/>
            <a:p>
              <a:pPr algn="ctr" defTabSz="457200" fontAlgn="auto">
                <a:lnSpc>
                  <a:spcPct val="115000"/>
                </a:lnSpc>
                <a:spcBef>
                  <a:spcPts val="0"/>
                </a:spcBef>
                <a:spcAft>
                  <a:spcPts val="1000"/>
                </a:spcAft>
              </a:pPr>
              <a:r>
                <a:rPr lang="en-IE" sz="1200">
                  <a:solidFill>
                    <a:prstClr val="black"/>
                  </a:solidFill>
                  <a:latin typeface="Calibri"/>
                  <a:ea typeface="Calibri"/>
                  <a:cs typeface="Times New Roman"/>
                </a:rPr>
                <a:t>3</a:t>
              </a:r>
              <a:endParaRPr lang="en-IE" sz="1100" b="0">
                <a:solidFill>
                  <a:prstClr val="black"/>
                </a:solidFill>
                <a:latin typeface="Calibri"/>
                <a:ea typeface="Calibri"/>
                <a:cs typeface="Times New Roman"/>
              </a:endParaRPr>
            </a:p>
          </p:txBody>
        </p:sp>
        <p:sp>
          <p:nvSpPr>
            <p:cNvPr id="34" name="Text Box 32"/>
            <p:cNvSpPr txBox="1">
              <a:spLocks noChangeArrowheads="1"/>
            </p:cNvSpPr>
            <p:nvPr/>
          </p:nvSpPr>
          <p:spPr bwMode="auto">
            <a:xfrm>
              <a:off x="7055" y="6450"/>
              <a:ext cx="626" cy="480"/>
            </a:xfrm>
            <a:prstGeom prst="rect">
              <a:avLst/>
            </a:prstGeom>
            <a:solidFill>
              <a:srgbClr val="CCFFCC"/>
            </a:solidFill>
            <a:ln w="9525">
              <a:solidFill>
                <a:srgbClr val="000000"/>
              </a:solidFill>
              <a:miter lim="800000"/>
              <a:headEnd/>
              <a:tailEnd/>
            </a:ln>
          </p:spPr>
          <p:txBody>
            <a:bodyPr rot="0" vert="horz" wrap="square" lIns="87782" tIns="43891" rIns="87782" bIns="43891" anchor="t" anchorCtr="0" upright="1">
              <a:noAutofit/>
            </a:bodyPr>
            <a:lstStyle/>
            <a:p>
              <a:pPr algn="ctr" defTabSz="457200" fontAlgn="auto">
                <a:lnSpc>
                  <a:spcPct val="115000"/>
                </a:lnSpc>
                <a:spcBef>
                  <a:spcPts val="0"/>
                </a:spcBef>
                <a:spcAft>
                  <a:spcPts val="1000"/>
                </a:spcAft>
              </a:pPr>
              <a:r>
                <a:rPr lang="en-IE" sz="1200">
                  <a:solidFill>
                    <a:prstClr val="black"/>
                  </a:solidFill>
                  <a:latin typeface="Calibri"/>
                  <a:ea typeface="Calibri"/>
                  <a:cs typeface="Times New Roman"/>
                </a:rPr>
                <a:t>4</a:t>
              </a:r>
              <a:endParaRPr lang="en-IE" sz="1100" b="0">
                <a:solidFill>
                  <a:prstClr val="black"/>
                </a:solidFill>
                <a:latin typeface="Calibri"/>
                <a:ea typeface="Calibri"/>
                <a:cs typeface="Times New Roman"/>
              </a:endParaRPr>
            </a:p>
          </p:txBody>
        </p:sp>
        <p:sp>
          <p:nvSpPr>
            <p:cNvPr id="35" name="Text Box 33"/>
            <p:cNvSpPr txBox="1">
              <a:spLocks noChangeArrowheads="1"/>
            </p:cNvSpPr>
            <p:nvPr/>
          </p:nvSpPr>
          <p:spPr bwMode="auto">
            <a:xfrm>
              <a:off x="4942" y="5343"/>
              <a:ext cx="626" cy="480"/>
            </a:xfrm>
            <a:prstGeom prst="rect">
              <a:avLst/>
            </a:prstGeom>
            <a:solidFill>
              <a:srgbClr val="CCFFCC"/>
            </a:solidFill>
            <a:ln w="9525">
              <a:solidFill>
                <a:srgbClr val="000000"/>
              </a:solidFill>
              <a:miter lim="800000"/>
              <a:headEnd/>
              <a:tailEnd/>
            </a:ln>
          </p:spPr>
          <p:txBody>
            <a:bodyPr rot="0" vert="horz" wrap="square" lIns="87782" tIns="43891" rIns="87782" bIns="43891" anchor="t" anchorCtr="0" upright="1">
              <a:noAutofit/>
            </a:bodyPr>
            <a:lstStyle/>
            <a:p>
              <a:pPr algn="ctr" defTabSz="457200" fontAlgn="auto">
                <a:lnSpc>
                  <a:spcPct val="115000"/>
                </a:lnSpc>
                <a:spcBef>
                  <a:spcPts val="0"/>
                </a:spcBef>
                <a:spcAft>
                  <a:spcPts val="1000"/>
                </a:spcAft>
              </a:pPr>
              <a:r>
                <a:rPr lang="en-IE" sz="1200">
                  <a:solidFill>
                    <a:prstClr val="black"/>
                  </a:solidFill>
                  <a:latin typeface="Calibri"/>
                  <a:ea typeface="Calibri"/>
                  <a:cs typeface="Times New Roman"/>
                </a:rPr>
                <a:t>2</a:t>
              </a:r>
              <a:endParaRPr lang="en-IE" sz="1100" b="0">
                <a:solidFill>
                  <a:prstClr val="black"/>
                </a:solidFill>
                <a:latin typeface="Calibri"/>
                <a:ea typeface="Calibri"/>
                <a:cs typeface="Times New Roman"/>
              </a:endParaRPr>
            </a:p>
          </p:txBody>
        </p:sp>
        <p:sp>
          <p:nvSpPr>
            <p:cNvPr id="36" name="Text Box 34"/>
            <p:cNvSpPr txBox="1">
              <a:spLocks noChangeArrowheads="1"/>
            </p:cNvSpPr>
            <p:nvPr/>
          </p:nvSpPr>
          <p:spPr bwMode="auto">
            <a:xfrm>
              <a:off x="2907" y="6463"/>
              <a:ext cx="1252" cy="480"/>
            </a:xfrm>
            <a:prstGeom prst="rect">
              <a:avLst/>
            </a:prstGeom>
            <a:solidFill>
              <a:srgbClr val="CCFFCC"/>
            </a:solidFill>
            <a:ln w="9525">
              <a:solidFill>
                <a:srgbClr val="000000"/>
              </a:solidFill>
              <a:miter lim="800000"/>
              <a:headEnd/>
              <a:tailEnd/>
            </a:ln>
          </p:spPr>
          <p:txBody>
            <a:bodyPr rot="0" vert="horz" wrap="square" lIns="87782" tIns="43891" rIns="87782" bIns="43891" anchor="t" anchorCtr="0" upright="1">
              <a:noAutofit/>
            </a:bodyPr>
            <a:lstStyle/>
            <a:p>
              <a:pPr algn="ctr" defTabSz="457200" fontAlgn="auto">
                <a:lnSpc>
                  <a:spcPct val="115000"/>
                </a:lnSpc>
                <a:spcBef>
                  <a:spcPts val="0"/>
                </a:spcBef>
                <a:spcAft>
                  <a:spcPts val="1000"/>
                </a:spcAft>
              </a:pPr>
              <a:r>
                <a:rPr lang="en-IE" sz="1200">
                  <a:solidFill>
                    <a:prstClr val="black"/>
                  </a:solidFill>
                  <a:latin typeface="Calibri"/>
                  <a:ea typeface="Calibri"/>
                  <a:cs typeface="Times New Roman"/>
                </a:rPr>
                <a:t>Investor</a:t>
              </a:r>
              <a:endParaRPr lang="en-IE" sz="1100" b="0">
                <a:solidFill>
                  <a:prstClr val="black"/>
                </a:solidFill>
                <a:latin typeface="Calibri"/>
                <a:ea typeface="Calibri"/>
                <a:cs typeface="Times New Roman"/>
              </a:endParaRPr>
            </a:p>
          </p:txBody>
        </p:sp>
        <p:sp>
          <p:nvSpPr>
            <p:cNvPr id="37" name="Text Box 35"/>
            <p:cNvSpPr txBox="1">
              <a:spLocks noChangeArrowheads="1"/>
            </p:cNvSpPr>
            <p:nvPr/>
          </p:nvSpPr>
          <p:spPr bwMode="auto">
            <a:xfrm>
              <a:off x="7916" y="6463"/>
              <a:ext cx="1252" cy="480"/>
            </a:xfrm>
            <a:prstGeom prst="rect">
              <a:avLst/>
            </a:prstGeom>
            <a:solidFill>
              <a:srgbClr val="CCFFCC"/>
            </a:solidFill>
            <a:ln w="9525">
              <a:solidFill>
                <a:srgbClr val="000000"/>
              </a:solidFill>
              <a:miter lim="800000"/>
              <a:headEnd/>
              <a:tailEnd/>
            </a:ln>
          </p:spPr>
          <p:txBody>
            <a:bodyPr rot="0" vert="horz" wrap="square" lIns="87782" tIns="43891" rIns="87782" bIns="43891" anchor="t" anchorCtr="0" upright="1">
              <a:noAutofit/>
            </a:bodyPr>
            <a:lstStyle/>
            <a:p>
              <a:pPr algn="ctr" defTabSz="457200" fontAlgn="auto">
                <a:lnSpc>
                  <a:spcPct val="115000"/>
                </a:lnSpc>
                <a:spcBef>
                  <a:spcPts val="0"/>
                </a:spcBef>
                <a:spcAft>
                  <a:spcPts val="1000"/>
                </a:spcAft>
              </a:pPr>
              <a:r>
                <a:rPr lang="en-IE" sz="1200">
                  <a:solidFill>
                    <a:prstClr val="black"/>
                  </a:solidFill>
                  <a:latin typeface="Calibri"/>
                  <a:ea typeface="Calibri"/>
                  <a:cs typeface="Times New Roman"/>
                </a:rPr>
                <a:t>Brokers</a:t>
              </a:r>
              <a:endParaRPr lang="en-IE" sz="1100" b="0">
                <a:solidFill>
                  <a:prstClr val="black"/>
                </a:solidFill>
                <a:latin typeface="Calibri"/>
                <a:ea typeface="Calibri"/>
                <a:cs typeface="Times New Roman"/>
              </a:endParaRPr>
            </a:p>
          </p:txBody>
        </p:sp>
        <p:sp>
          <p:nvSpPr>
            <p:cNvPr id="38" name="Text Box 36"/>
            <p:cNvSpPr txBox="1">
              <a:spLocks noChangeArrowheads="1"/>
            </p:cNvSpPr>
            <p:nvPr/>
          </p:nvSpPr>
          <p:spPr bwMode="auto">
            <a:xfrm>
              <a:off x="5411" y="6463"/>
              <a:ext cx="1253" cy="480"/>
            </a:xfrm>
            <a:prstGeom prst="rect">
              <a:avLst/>
            </a:prstGeom>
            <a:solidFill>
              <a:srgbClr val="CCFFCC"/>
            </a:solidFill>
            <a:ln w="9525">
              <a:solidFill>
                <a:srgbClr val="000000"/>
              </a:solidFill>
              <a:miter lim="800000"/>
              <a:headEnd/>
              <a:tailEnd/>
            </a:ln>
          </p:spPr>
          <p:txBody>
            <a:bodyPr rot="0" vert="horz" wrap="square" lIns="87782" tIns="43891" rIns="87782" bIns="43891" anchor="t" anchorCtr="0" upright="1">
              <a:noAutofit/>
            </a:bodyPr>
            <a:lstStyle/>
            <a:p>
              <a:pPr algn="ctr" defTabSz="457200" fontAlgn="auto">
                <a:lnSpc>
                  <a:spcPct val="115000"/>
                </a:lnSpc>
                <a:spcBef>
                  <a:spcPts val="0"/>
                </a:spcBef>
                <a:spcAft>
                  <a:spcPts val="1000"/>
                </a:spcAft>
              </a:pPr>
              <a:r>
                <a:rPr lang="en-IE" sz="1050">
                  <a:solidFill>
                    <a:prstClr val="black"/>
                  </a:solidFill>
                  <a:latin typeface="Calibri"/>
                  <a:ea typeface="Calibri"/>
                  <a:cs typeface="Times New Roman"/>
                </a:rPr>
                <a:t>Manager</a:t>
              </a:r>
              <a:endParaRPr lang="en-IE" sz="1100" b="0">
                <a:solidFill>
                  <a:prstClr val="black"/>
                </a:solidFill>
                <a:latin typeface="Calibri"/>
                <a:ea typeface="Calibri"/>
                <a:cs typeface="Times New Roman"/>
              </a:endParaRPr>
            </a:p>
          </p:txBody>
        </p:sp>
        <p:sp>
          <p:nvSpPr>
            <p:cNvPr id="39" name="Text Box 37"/>
            <p:cNvSpPr txBox="1">
              <a:spLocks noChangeArrowheads="1"/>
            </p:cNvSpPr>
            <p:nvPr/>
          </p:nvSpPr>
          <p:spPr bwMode="auto">
            <a:xfrm>
              <a:off x="5411" y="4543"/>
              <a:ext cx="1253" cy="480"/>
            </a:xfrm>
            <a:prstGeom prst="rect">
              <a:avLst/>
            </a:prstGeom>
            <a:solidFill>
              <a:srgbClr val="CCFFCC"/>
            </a:solidFill>
            <a:ln w="9525">
              <a:solidFill>
                <a:srgbClr val="000000"/>
              </a:solidFill>
              <a:miter lim="800000"/>
              <a:headEnd/>
              <a:tailEnd/>
            </a:ln>
          </p:spPr>
          <p:txBody>
            <a:bodyPr rot="0" vert="horz" wrap="square" lIns="87782" tIns="43891" rIns="87782" bIns="43891" anchor="t" anchorCtr="0" upright="1">
              <a:noAutofit/>
            </a:bodyPr>
            <a:lstStyle/>
            <a:p>
              <a:pPr algn="ctr" defTabSz="457200" fontAlgn="auto">
                <a:lnSpc>
                  <a:spcPct val="115000"/>
                </a:lnSpc>
                <a:spcBef>
                  <a:spcPts val="0"/>
                </a:spcBef>
                <a:spcAft>
                  <a:spcPts val="1000"/>
                </a:spcAft>
              </a:pPr>
              <a:r>
                <a:rPr lang="en-IE" sz="1200">
                  <a:solidFill>
                    <a:prstClr val="black"/>
                  </a:solidFill>
                  <a:latin typeface="Calibri"/>
                  <a:ea typeface="Calibri"/>
                  <a:cs typeface="Times New Roman"/>
                </a:rPr>
                <a:t>Market</a:t>
              </a:r>
              <a:endParaRPr lang="en-IE" sz="1100" b="0">
                <a:solidFill>
                  <a:prstClr val="black"/>
                </a:solidFill>
                <a:latin typeface="Calibri"/>
                <a:ea typeface="Calibri"/>
                <a:cs typeface="Times New Roman"/>
              </a:endParaRPr>
            </a:p>
          </p:txBody>
        </p:sp>
      </p:grpSp>
      <p:sp>
        <p:nvSpPr>
          <p:cNvPr id="40" name="Text Placeholder 1"/>
          <p:cNvSpPr txBox="1">
            <a:spLocks/>
          </p:cNvSpPr>
          <p:nvPr/>
        </p:nvSpPr>
        <p:spPr>
          <a:xfrm>
            <a:off x="798249" y="4374777"/>
            <a:ext cx="8412986" cy="227703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buFont typeface="+mj-lt"/>
              <a:buAutoNum type="arabicPeriod"/>
            </a:pPr>
            <a:r>
              <a:rPr lang="en-IE" sz="1800" b="0" dirty="0">
                <a:solidFill>
                  <a:prstClr val="black"/>
                </a:solidFill>
              </a:rPr>
              <a:t>Investor purchases the ETF/UCIT from the investment manager</a:t>
            </a:r>
          </a:p>
          <a:p>
            <a:pPr fontAlgn="auto">
              <a:spcAft>
                <a:spcPts val="0"/>
              </a:spcAft>
              <a:buFont typeface="+mj-lt"/>
              <a:buAutoNum type="arabicPeriod"/>
            </a:pPr>
            <a:r>
              <a:rPr lang="en-IE" sz="1800" b="0" dirty="0">
                <a:solidFill>
                  <a:prstClr val="black"/>
                </a:solidFill>
              </a:rPr>
              <a:t>To create these new units, the investment manager purchases securities in the market</a:t>
            </a:r>
          </a:p>
          <a:p>
            <a:pPr fontAlgn="auto">
              <a:spcAft>
                <a:spcPts val="0"/>
              </a:spcAft>
              <a:buFont typeface="+mj-lt"/>
              <a:buAutoNum type="arabicPeriod"/>
            </a:pPr>
            <a:r>
              <a:rPr lang="en-IE" sz="1800" b="0" dirty="0">
                <a:solidFill>
                  <a:prstClr val="black"/>
                </a:solidFill>
              </a:rPr>
              <a:t>These securities are place in the ETF/UCIT as collateral for the swap agreement</a:t>
            </a:r>
          </a:p>
          <a:p>
            <a:pPr fontAlgn="auto">
              <a:spcAft>
                <a:spcPts val="0"/>
              </a:spcAft>
              <a:buFont typeface="+mj-lt"/>
              <a:buAutoNum type="arabicPeriod"/>
            </a:pPr>
            <a:r>
              <a:rPr lang="en-IE" sz="1800" b="0" dirty="0">
                <a:solidFill>
                  <a:prstClr val="black"/>
                </a:solidFill>
              </a:rPr>
              <a:t>The manager enters a swap agreement to exchange the performance of the collateral for that of the Commodity Futures Index</a:t>
            </a:r>
          </a:p>
          <a:p>
            <a:pPr marL="0" indent="0" fontAlgn="auto">
              <a:spcAft>
                <a:spcPts val="0"/>
              </a:spcAft>
              <a:buNone/>
            </a:pPr>
            <a:endParaRPr lang="en-US" sz="1400" b="0" dirty="0">
              <a:solidFill>
                <a:prstClr val="black"/>
              </a:solidFill>
            </a:endParaRPr>
          </a:p>
          <a:p>
            <a:pPr marL="0" indent="0" fontAlgn="auto">
              <a:spcAft>
                <a:spcPts val="0"/>
              </a:spcAft>
              <a:buNone/>
            </a:pPr>
            <a:endParaRPr lang="en-IE" sz="1400" b="0" dirty="0">
              <a:solidFill>
                <a:prstClr val="black"/>
              </a:solidFill>
            </a:endParaRPr>
          </a:p>
        </p:txBody>
      </p:sp>
    </p:spTree>
    <p:extLst>
      <p:ext uri="{BB962C8B-B14F-4D97-AF65-F5344CB8AC3E}">
        <p14:creationId xmlns:p14="http://schemas.microsoft.com/office/powerpoint/2010/main" val="41474782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871" y="266513"/>
            <a:ext cx="7736540" cy="674782"/>
          </a:xfrm>
        </p:spPr>
        <p:txBody>
          <a:bodyPr/>
          <a:lstStyle/>
          <a:p>
            <a:pPr lvl="1"/>
            <a:r>
              <a:rPr lang="en-IE" sz="3200" dirty="0"/>
              <a:t>The typical structure of Commodity Funds</a:t>
            </a:r>
          </a:p>
        </p:txBody>
      </p:sp>
      <p:grpSp>
        <p:nvGrpSpPr>
          <p:cNvPr id="8" name="Group 7"/>
          <p:cNvGrpSpPr/>
          <p:nvPr/>
        </p:nvGrpSpPr>
        <p:grpSpPr>
          <a:xfrm>
            <a:off x="1138516" y="1180414"/>
            <a:ext cx="7709646" cy="4719642"/>
            <a:chOff x="488574" y="1160929"/>
            <a:chExt cx="7709646" cy="4719642"/>
          </a:xfrm>
        </p:grpSpPr>
        <p:sp>
          <p:nvSpPr>
            <p:cNvPr id="3" name="Oval 2"/>
            <p:cNvSpPr/>
            <p:nvPr/>
          </p:nvSpPr>
          <p:spPr>
            <a:xfrm>
              <a:off x="488574" y="3903855"/>
              <a:ext cx="3854823" cy="1976716"/>
            </a:xfrm>
            <a:prstGeom prst="ellipse">
              <a:avLst/>
            </a:prstGeom>
            <a:solidFill>
              <a:srgbClr val="00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IE" sz="1800" b="0">
                <a:solidFill>
                  <a:prstClr val="white"/>
                </a:solidFill>
              </a:endParaRPr>
            </a:p>
          </p:txBody>
        </p:sp>
        <p:sp>
          <p:nvSpPr>
            <p:cNvPr id="5" name="Down Arrow 4"/>
            <p:cNvSpPr/>
            <p:nvPr/>
          </p:nvSpPr>
          <p:spPr>
            <a:xfrm>
              <a:off x="3067045" y="2876847"/>
              <a:ext cx="2552703" cy="1326776"/>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IE" sz="1800" b="0">
                <a:solidFill>
                  <a:prstClr val="white"/>
                </a:solidFill>
              </a:endParaRPr>
            </a:p>
          </p:txBody>
        </p:sp>
        <p:sp>
          <p:nvSpPr>
            <p:cNvPr id="6" name="Rounded Rectangle 5"/>
            <p:cNvSpPr/>
            <p:nvPr/>
          </p:nvSpPr>
          <p:spPr>
            <a:xfrm>
              <a:off x="2487703" y="1160929"/>
              <a:ext cx="3711388" cy="161813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IE" sz="1800" b="0">
                <a:solidFill>
                  <a:prstClr val="white"/>
                </a:solidFill>
              </a:endParaRPr>
            </a:p>
          </p:txBody>
        </p:sp>
        <p:sp>
          <p:nvSpPr>
            <p:cNvPr id="9" name="TextBox 8"/>
            <p:cNvSpPr txBox="1"/>
            <p:nvPr/>
          </p:nvSpPr>
          <p:spPr>
            <a:xfrm>
              <a:off x="3166778" y="1508501"/>
              <a:ext cx="2191873" cy="954107"/>
            </a:xfrm>
            <a:prstGeom prst="rect">
              <a:avLst/>
            </a:prstGeom>
            <a:noFill/>
          </p:spPr>
          <p:txBody>
            <a:bodyPr wrap="square" rtlCol="0">
              <a:spAutoFit/>
            </a:bodyPr>
            <a:lstStyle/>
            <a:p>
              <a:pPr algn="ctr" defTabSz="457200" fontAlgn="auto">
                <a:spcBef>
                  <a:spcPts val="0"/>
                </a:spcBef>
                <a:spcAft>
                  <a:spcPts val="0"/>
                </a:spcAft>
              </a:pPr>
              <a:r>
                <a:rPr lang="en-IE" sz="2800" dirty="0">
                  <a:solidFill>
                    <a:prstClr val="white"/>
                  </a:solidFill>
                  <a:latin typeface="Calibri"/>
                </a:rPr>
                <a:t>Commodity</a:t>
              </a:r>
            </a:p>
            <a:p>
              <a:pPr algn="ctr" defTabSz="457200" fontAlgn="auto">
                <a:spcBef>
                  <a:spcPts val="0"/>
                </a:spcBef>
                <a:spcAft>
                  <a:spcPts val="0"/>
                </a:spcAft>
              </a:pPr>
              <a:r>
                <a:rPr lang="en-IE" sz="2800" dirty="0">
                  <a:solidFill>
                    <a:prstClr val="white"/>
                  </a:solidFill>
                  <a:latin typeface="Calibri"/>
                </a:rPr>
                <a:t>Funds</a:t>
              </a:r>
            </a:p>
          </p:txBody>
        </p:sp>
        <p:sp>
          <p:nvSpPr>
            <p:cNvPr id="10" name="TextBox 9"/>
            <p:cNvSpPr txBox="1"/>
            <p:nvPr/>
          </p:nvSpPr>
          <p:spPr>
            <a:xfrm>
              <a:off x="1461243" y="4215105"/>
              <a:ext cx="2415989" cy="1354217"/>
            </a:xfrm>
            <a:prstGeom prst="rect">
              <a:avLst/>
            </a:prstGeom>
            <a:noFill/>
          </p:spPr>
          <p:txBody>
            <a:bodyPr wrap="square" rtlCol="0">
              <a:spAutoFit/>
            </a:bodyPr>
            <a:lstStyle/>
            <a:p>
              <a:pPr defTabSz="457200" fontAlgn="auto">
                <a:spcBef>
                  <a:spcPts val="0"/>
                </a:spcBef>
                <a:spcAft>
                  <a:spcPts val="0"/>
                </a:spcAft>
              </a:pPr>
              <a:r>
                <a:rPr lang="en-IE" sz="2800" dirty="0">
                  <a:solidFill>
                    <a:prstClr val="white"/>
                  </a:solidFill>
                  <a:latin typeface="Calibri"/>
                </a:rPr>
                <a:t>Collateral:</a:t>
              </a:r>
            </a:p>
            <a:p>
              <a:pPr marL="457200" indent="-457200" defTabSz="457200" fontAlgn="auto">
                <a:spcBef>
                  <a:spcPts val="0"/>
                </a:spcBef>
                <a:spcAft>
                  <a:spcPts val="0"/>
                </a:spcAft>
                <a:buFont typeface="Arial" panose="020B0604020202020204" pitchFamily="34" charset="0"/>
                <a:buChar char="•"/>
              </a:pPr>
              <a:r>
                <a:rPr lang="en-IE" sz="1800" dirty="0">
                  <a:solidFill>
                    <a:prstClr val="white"/>
                  </a:solidFill>
                  <a:latin typeface="Calibri"/>
                </a:rPr>
                <a:t>What?</a:t>
              </a:r>
            </a:p>
            <a:p>
              <a:pPr marL="457200" indent="-457200" defTabSz="457200" fontAlgn="auto">
                <a:spcBef>
                  <a:spcPts val="0"/>
                </a:spcBef>
                <a:spcAft>
                  <a:spcPts val="0"/>
                </a:spcAft>
                <a:buFont typeface="Arial" panose="020B0604020202020204" pitchFamily="34" charset="0"/>
                <a:buChar char="•"/>
              </a:pPr>
              <a:r>
                <a:rPr lang="en-IE" sz="1800" dirty="0">
                  <a:solidFill>
                    <a:prstClr val="white"/>
                  </a:solidFill>
                  <a:latin typeface="Calibri"/>
                </a:rPr>
                <a:t>Why?</a:t>
              </a:r>
            </a:p>
            <a:p>
              <a:pPr marL="457200" indent="-457200" defTabSz="457200" fontAlgn="auto">
                <a:spcBef>
                  <a:spcPts val="0"/>
                </a:spcBef>
                <a:spcAft>
                  <a:spcPts val="0"/>
                </a:spcAft>
                <a:buFont typeface="Arial" panose="020B0604020202020204" pitchFamily="34" charset="0"/>
                <a:buChar char="•"/>
              </a:pPr>
              <a:r>
                <a:rPr lang="en-IE" sz="1800" dirty="0">
                  <a:solidFill>
                    <a:prstClr val="white"/>
                  </a:solidFill>
                  <a:latin typeface="Calibri"/>
                </a:rPr>
                <a:t>Risks</a:t>
              </a:r>
            </a:p>
          </p:txBody>
        </p:sp>
        <p:sp>
          <p:nvSpPr>
            <p:cNvPr id="11" name="Oval 10"/>
            <p:cNvSpPr/>
            <p:nvPr/>
          </p:nvSpPr>
          <p:spPr>
            <a:xfrm>
              <a:off x="4343397" y="3903855"/>
              <a:ext cx="3854823" cy="1976716"/>
            </a:xfrm>
            <a:prstGeom prst="ellipse">
              <a:avLst/>
            </a:prstGeom>
            <a:solidFill>
              <a:srgbClr val="00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IE" sz="1800" b="0">
                <a:solidFill>
                  <a:prstClr val="white"/>
                </a:solidFill>
              </a:endParaRPr>
            </a:p>
          </p:txBody>
        </p:sp>
        <p:sp>
          <p:nvSpPr>
            <p:cNvPr id="12" name="TextBox 11"/>
            <p:cNvSpPr txBox="1"/>
            <p:nvPr/>
          </p:nvSpPr>
          <p:spPr>
            <a:xfrm>
              <a:off x="5555872" y="4203623"/>
              <a:ext cx="2415989" cy="1354217"/>
            </a:xfrm>
            <a:prstGeom prst="rect">
              <a:avLst/>
            </a:prstGeom>
            <a:noFill/>
          </p:spPr>
          <p:txBody>
            <a:bodyPr wrap="square" rtlCol="0">
              <a:spAutoFit/>
            </a:bodyPr>
            <a:lstStyle/>
            <a:p>
              <a:pPr defTabSz="457200" fontAlgn="auto">
                <a:spcBef>
                  <a:spcPts val="0"/>
                </a:spcBef>
                <a:spcAft>
                  <a:spcPts val="0"/>
                </a:spcAft>
              </a:pPr>
              <a:r>
                <a:rPr lang="en-IE" sz="2800" dirty="0">
                  <a:solidFill>
                    <a:prstClr val="white"/>
                  </a:solidFill>
                  <a:latin typeface="Calibri"/>
                </a:rPr>
                <a:t>Swap:</a:t>
              </a:r>
            </a:p>
            <a:p>
              <a:pPr marL="457200" indent="-457200" defTabSz="457200" fontAlgn="auto">
                <a:spcBef>
                  <a:spcPts val="0"/>
                </a:spcBef>
                <a:spcAft>
                  <a:spcPts val="0"/>
                </a:spcAft>
                <a:buFont typeface="Arial" panose="020B0604020202020204" pitchFamily="34" charset="0"/>
                <a:buChar char="•"/>
              </a:pPr>
              <a:r>
                <a:rPr lang="en-IE" sz="1800" dirty="0">
                  <a:solidFill>
                    <a:prstClr val="white"/>
                  </a:solidFill>
                  <a:latin typeface="Calibri"/>
                </a:rPr>
                <a:t>Who?</a:t>
              </a:r>
            </a:p>
            <a:p>
              <a:pPr marL="457200" indent="-457200" defTabSz="457200" fontAlgn="auto">
                <a:spcBef>
                  <a:spcPts val="0"/>
                </a:spcBef>
                <a:spcAft>
                  <a:spcPts val="0"/>
                </a:spcAft>
                <a:buFont typeface="Arial" panose="020B0604020202020204" pitchFamily="34" charset="0"/>
                <a:buChar char="•"/>
              </a:pPr>
              <a:r>
                <a:rPr lang="en-IE" sz="1800" dirty="0">
                  <a:solidFill>
                    <a:prstClr val="white"/>
                  </a:solidFill>
                  <a:latin typeface="Calibri"/>
                </a:rPr>
                <a:t>Fee (not in TER)?</a:t>
              </a:r>
            </a:p>
            <a:p>
              <a:pPr marL="457200" indent="-457200" defTabSz="457200" fontAlgn="auto">
                <a:spcBef>
                  <a:spcPts val="0"/>
                </a:spcBef>
                <a:spcAft>
                  <a:spcPts val="0"/>
                </a:spcAft>
                <a:buFont typeface="Arial" panose="020B0604020202020204" pitchFamily="34" charset="0"/>
                <a:buChar char="•"/>
              </a:pPr>
              <a:r>
                <a:rPr lang="en-IE" sz="1800" dirty="0">
                  <a:solidFill>
                    <a:prstClr val="white"/>
                  </a:solidFill>
                  <a:latin typeface="Calibri"/>
                </a:rPr>
                <a:t>Risks</a:t>
              </a:r>
            </a:p>
          </p:txBody>
        </p:sp>
      </p:grpSp>
    </p:spTree>
    <p:extLst>
      <p:ext uri="{BB962C8B-B14F-4D97-AF65-F5344CB8AC3E}">
        <p14:creationId xmlns:p14="http://schemas.microsoft.com/office/powerpoint/2010/main" val="24400885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IE" sz="2400" dirty="0"/>
              <a:t>Historical performance versus other asset classes</a:t>
            </a:r>
          </a:p>
        </p:txBody>
      </p:sp>
      <p:sp>
        <p:nvSpPr>
          <p:cNvPr id="3" name="TextBox 2"/>
          <p:cNvSpPr txBox="1"/>
          <p:nvPr/>
        </p:nvSpPr>
        <p:spPr>
          <a:xfrm>
            <a:off x="1471709" y="1161358"/>
            <a:ext cx="6427015" cy="677108"/>
          </a:xfrm>
          <a:prstGeom prst="rect">
            <a:avLst/>
          </a:prstGeom>
          <a:noFill/>
        </p:spPr>
        <p:txBody>
          <a:bodyPr wrap="square" rtlCol="0">
            <a:spAutoFit/>
          </a:bodyPr>
          <a:lstStyle/>
          <a:p>
            <a:pPr defTabSz="457200" fontAlgn="auto">
              <a:spcBef>
                <a:spcPts val="0"/>
              </a:spcBef>
              <a:spcAft>
                <a:spcPts val="0"/>
              </a:spcAft>
            </a:pPr>
            <a:r>
              <a:rPr lang="en-IE" sz="2000" b="0" dirty="0">
                <a:solidFill>
                  <a:prstClr val="black"/>
                </a:solidFill>
                <a:latin typeface="Calibri"/>
              </a:rPr>
              <a:t>Performance Statistics (USD): Jan-1970 to Oct-2015</a:t>
            </a:r>
          </a:p>
          <a:p>
            <a:pPr marL="742950" lvl="1" indent="-285750" defTabSz="457200" fontAlgn="auto">
              <a:spcBef>
                <a:spcPts val="0"/>
              </a:spcBef>
              <a:spcAft>
                <a:spcPts val="0"/>
              </a:spcAft>
              <a:buFontTx/>
              <a:buChar char="-"/>
            </a:pPr>
            <a:endParaRPr lang="en-IE" sz="1800" b="0" dirty="0">
              <a:solidFill>
                <a:prstClr val="black"/>
              </a:solidFill>
              <a:latin typeface="Calibri"/>
            </a:endParaRPr>
          </a:p>
        </p:txBody>
      </p:sp>
      <p:graphicFrame>
        <p:nvGraphicFramePr>
          <p:cNvPr id="8" name="Table 7"/>
          <p:cNvGraphicFramePr>
            <a:graphicFrameLocks noGrp="1"/>
          </p:cNvGraphicFramePr>
          <p:nvPr>
            <p:extLst/>
          </p:nvPr>
        </p:nvGraphicFramePr>
        <p:xfrm>
          <a:off x="963706" y="1916147"/>
          <a:ext cx="8005482" cy="3316716"/>
        </p:xfrm>
        <a:graphic>
          <a:graphicData uri="http://schemas.openxmlformats.org/drawingml/2006/table">
            <a:tbl>
              <a:tblPr firstRow="1" bandRow="1">
                <a:tableStyleId>{5C22544A-7EE6-4342-B048-85BDC9FD1C3A}</a:tableStyleId>
              </a:tblPr>
              <a:tblGrid>
                <a:gridCol w="1334247"/>
                <a:gridCol w="1334247"/>
                <a:gridCol w="1334247"/>
                <a:gridCol w="1334247"/>
                <a:gridCol w="1334247"/>
                <a:gridCol w="1334247"/>
              </a:tblGrid>
              <a:tr h="878559">
                <a:tc>
                  <a:txBody>
                    <a:bodyPr/>
                    <a:lstStyle/>
                    <a:p>
                      <a:pPr algn="ctr"/>
                      <a:endParaRPr lang="en-IE" sz="1500" dirty="0" smtClean="0"/>
                    </a:p>
                  </a:txBody>
                  <a:tcPr/>
                </a:tc>
                <a:tc>
                  <a:txBody>
                    <a:bodyPr/>
                    <a:lstStyle/>
                    <a:p>
                      <a:pPr algn="ctr"/>
                      <a:endParaRPr lang="en-IE" sz="1500" dirty="0" smtClean="0"/>
                    </a:p>
                    <a:p>
                      <a:pPr algn="ctr"/>
                      <a:r>
                        <a:rPr lang="en-IE" sz="1500" dirty="0" smtClean="0"/>
                        <a:t>Commodities</a:t>
                      </a:r>
                    </a:p>
                    <a:p>
                      <a:pPr algn="ctr"/>
                      <a:r>
                        <a:rPr lang="en-IE" sz="1500" dirty="0" smtClean="0"/>
                        <a:t>(Spot)</a:t>
                      </a:r>
                      <a:endParaRPr lang="en-IE" sz="1500" dirty="0"/>
                    </a:p>
                  </a:txBody>
                  <a:tcPr/>
                </a:tc>
                <a:tc>
                  <a:txBody>
                    <a:bodyPr/>
                    <a:lstStyle/>
                    <a:p>
                      <a:pPr algn="ctr"/>
                      <a:endParaRPr lang="en-IE" sz="1500" dirty="0" smtClean="0"/>
                    </a:p>
                    <a:p>
                      <a:pPr algn="ctr"/>
                      <a:r>
                        <a:rPr lang="en-IE" sz="1500" dirty="0" smtClean="0"/>
                        <a:t>Commodities</a:t>
                      </a:r>
                    </a:p>
                    <a:p>
                      <a:pPr algn="ctr"/>
                      <a:r>
                        <a:rPr lang="en-IE" sz="1500" dirty="0" smtClean="0"/>
                        <a:t>(Futures)</a:t>
                      </a:r>
                      <a:endParaRPr lang="en-IE" sz="1500" dirty="0"/>
                    </a:p>
                  </a:txBody>
                  <a:tcPr/>
                </a:tc>
                <a:tc>
                  <a:txBody>
                    <a:bodyPr/>
                    <a:lstStyle/>
                    <a:p>
                      <a:pPr algn="ctr"/>
                      <a:endParaRPr lang="en-IE" sz="1500" dirty="0" smtClean="0"/>
                    </a:p>
                    <a:p>
                      <a:pPr algn="ctr"/>
                      <a:r>
                        <a:rPr lang="en-IE" sz="1500" dirty="0" smtClean="0"/>
                        <a:t>Commodities (Futures +</a:t>
                      </a:r>
                      <a:r>
                        <a:rPr lang="en-IE" sz="1500" baseline="0" dirty="0" smtClean="0"/>
                        <a:t> </a:t>
                      </a:r>
                    </a:p>
                    <a:p>
                      <a:pPr algn="ctr"/>
                      <a:r>
                        <a:rPr lang="en-IE" sz="1500" baseline="0" dirty="0" smtClean="0"/>
                        <a:t>T-Bill Return)</a:t>
                      </a:r>
                      <a:endParaRPr lang="en-IE" sz="1500" dirty="0"/>
                    </a:p>
                  </a:txBody>
                  <a:tcPr/>
                </a:tc>
                <a:tc>
                  <a:txBody>
                    <a:bodyPr/>
                    <a:lstStyle/>
                    <a:p>
                      <a:pPr algn="ctr"/>
                      <a:endParaRPr lang="en-IE" sz="1500" dirty="0" smtClean="0"/>
                    </a:p>
                    <a:p>
                      <a:pPr algn="ctr"/>
                      <a:r>
                        <a:rPr lang="en-IE" sz="1500" dirty="0" smtClean="0"/>
                        <a:t>Equities</a:t>
                      </a:r>
                      <a:endParaRPr lang="en-IE" sz="1500" dirty="0"/>
                    </a:p>
                  </a:txBody>
                  <a:tcPr/>
                </a:tc>
                <a:tc>
                  <a:txBody>
                    <a:bodyPr/>
                    <a:lstStyle/>
                    <a:p>
                      <a:pPr algn="ctr"/>
                      <a:endParaRPr lang="en-IE" sz="1500" dirty="0" smtClean="0"/>
                    </a:p>
                    <a:p>
                      <a:pPr algn="ctr"/>
                      <a:r>
                        <a:rPr lang="en-IE" sz="1500" dirty="0" smtClean="0"/>
                        <a:t>Bonds</a:t>
                      </a:r>
                      <a:endParaRPr lang="en-IE" sz="1500" dirty="0"/>
                    </a:p>
                  </a:txBody>
                  <a:tcPr/>
                </a:tc>
              </a:tr>
              <a:tr h="718626">
                <a:tc>
                  <a:txBody>
                    <a:bodyPr/>
                    <a:lstStyle/>
                    <a:p>
                      <a:pPr algn="ctr"/>
                      <a:endParaRPr lang="en-IE" sz="1500" dirty="0" smtClean="0"/>
                    </a:p>
                    <a:p>
                      <a:pPr algn="ctr"/>
                      <a:r>
                        <a:rPr lang="en-IE" sz="1500" dirty="0" smtClean="0"/>
                        <a:t>Return</a:t>
                      </a:r>
                      <a:endParaRPr lang="en-IE" sz="1500" dirty="0"/>
                    </a:p>
                  </a:txBody>
                  <a:tcPr/>
                </a:tc>
                <a:tc>
                  <a:txBody>
                    <a:bodyPr/>
                    <a:lstStyle/>
                    <a:p>
                      <a:pPr algn="ctr"/>
                      <a:endParaRPr lang="en-IE" sz="1500" dirty="0" smtClean="0"/>
                    </a:p>
                    <a:p>
                      <a:pPr algn="ctr"/>
                      <a:r>
                        <a:rPr lang="en-IE" sz="1500" dirty="0" smtClean="0"/>
                        <a:t>2.7%</a:t>
                      </a:r>
                      <a:endParaRPr lang="en-IE" sz="1500" dirty="0"/>
                    </a:p>
                  </a:txBody>
                  <a:tcPr/>
                </a:tc>
                <a:tc>
                  <a:txBody>
                    <a:bodyPr/>
                    <a:lstStyle/>
                    <a:p>
                      <a:pPr algn="ctr"/>
                      <a:endParaRPr lang="en-IE" sz="1500" dirty="0" smtClean="0"/>
                    </a:p>
                    <a:p>
                      <a:pPr algn="ctr"/>
                      <a:r>
                        <a:rPr lang="en-IE" sz="1500" dirty="0" smtClean="0"/>
                        <a:t>1.6%</a:t>
                      </a:r>
                      <a:endParaRPr lang="en-IE" sz="1500" dirty="0"/>
                    </a:p>
                  </a:txBody>
                  <a:tcPr/>
                </a:tc>
                <a:tc>
                  <a:txBody>
                    <a:bodyPr/>
                    <a:lstStyle/>
                    <a:p>
                      <a:pPr algn="ctr"/>
                      <a:endParaRPr lang="en-IE" sz="1500" dirty="0" smtClean="0"/>
                    </a:p>
                    <a:p>
                      <a:pPr algn="ctr"/>
                      <a:r>
                        <a:rPr lang="en-IE" sz="1500" dirty="0" smtClean="0"/>
                        <a:t>6.9%</a:t>
                      </a:r>
                      <a:endParaRPr lang="en-IE" sz="1500" dirty="0"/>
                    </a:p>
                  </a:txBody>
                  <a:tcPr/>
                </a:tc>
                <a:tc>
                  <a:txBody>
                    <a:bodyPr/>
                    <a:lstStyle/>
                    <a:p>
                      <a:pPr algn="ctr"/>
                      <a:endParaRPr lang="en-IE" sz="1500" dirty="0" smtClean="0"/>
                    </a:p>
                    <a:p>
                      <a:pPr algn="ctr"/>
                      <a:r>
                        <a:rPr lang="en-IE" sz="1500" dirty="0" smtClean="0"/>
                        <a:t>9.7%</a:t>
                      </a:r>
                      <a:endParaRPr lang="en-IE" sz="1500" dirty="0"/>
                    </a:p>
                  </a:txBody>
                  <a:tcPr/>
                </a:tc>
                <a:tc>
                  <a:txBody>
                    <a:bodyPr/>
                    <a:lstStyle/>
                    <a:p>
                      <a:pPr algn="ctr"/>
                      <a:endParaRPr lang="en-IE" sz="1500" dirty="0" smtClean="0"/>
                    </a:p>
                    <a:p>
                      <a:pPr algn="ctr"/>
                      <a:r>
                        <a:rPr lang="en-IE" sz="1500" dirty="0" smtClean="0"/>
                        <a:t>8.2%</a:t>
                      </a:r>
                      <a:endParaRPr lang="en-IE" sz="1500" dirty="0"/>
                    </a:p>
                  </a:txBody>
                  <a:tcPr/>
                </a:tc>
              </a:tr>
              <a:tr h="718626">
                <a:tc>
                  <a:txBody>
                    <a:bodyPr/>
                    <a:lstStyle/>
                    <a:p>
                      <a:pPr algn="ctr"/>
                      <a:endParaRPr lang="en-IE" sz="1500" dirty="0" smtClean="0"/>
                    </a:p>
                    <a:p>
                      <a:pPr algn="ctr"/>
                      <a:r>
                        <a:rPr lang="en-IE" sz="1500" dirty="0" smtClean="0"/>
                        <a:t>Volatility</a:t>
                      </a:r>
                    </a:p>
                  </a:txBody>
                  <a:tcPr/>
                </a:tc>
                <a:tc>
                  <a:txBody>
                    <a:bodyPr/>
                    <a:lstStyle/>
                    <a:p>
                      <a:pPr algn="ctr"/>
                      <a:endParaRPr lang="en-IE" sz="1500" dirty="0" smtClean="0"/>
                    </a:p>
                    <a:p>
                      <a:pPr algn="ctr"/>
                      <a:r>
                        <a:rPr lang="en-IE" sz="1500" dirty="0" smtClean="0"/>
                        <a:t>16.4%</a:t>
                      </a:r>
                      <a:endParaRPr lang="en-IE" sz="1500" dirty="0"/>
                    </a:p>
                  </a:txBody>
                  <a:tcPr/>
                </a:tc>
                <a:tc>
                  <a:txBody>
                    <a:bodyPr/>
                    <a:lstStyle/>
                    <a:p>
                      <a:pPr algn="ctr"/>
                      <a:endParaRPr lang="en-IE" sz="1500" dirty="0" smtClean="0"/>
                    </a:p>
                    <a:p>
                      <a:pPr algn="ctr"/>
                      <a:r>
                        <a:rPr lang="en-IE" sz="1500" dirty="0" smtClean="0"/>
                        <a:t>16%</a:t>
                      </a:r>
                      <a:endParaRPr lang="en-IE" sz="1500" dirty="0"/>
                    </a:p>
                  </a:txBody>
                  <a:tcPr/>
                </a:tc>
                <a:tc>
                  <a:txBody>
                    <a:bodyPr/>
                    <a:lstStyle/>
                    <a:p>
                      <a:pPr algn="ctr"/>
                      <a:endParaRPr lang="en-IE" sz="1500" dirty="0" smtClean="0"/>
                    </a:p>
                    <a:p>
                      <a:pPr algn="ctr"/>
                      <a:r>
                        <a:rPr lang="en-IE" sz="1500" dirty="0" smtClean="0"/>
                        <a:t>16.1%</a:t>
                      </a:r>
                      <a:endParaRPr lang="en-IE" sz="1500" dirty="0"/>
                    </a:p>
                  </a:txBody>
                  <a:tcPr/>
                </a:tc>
                <a:tc>
                  <a:txBody>
                    <a:bodyPr/>
                    <a:lstStyle/>
                    <a:p>
                      <a:pPr algn="ctr"/>
                      <a:endParaRPr lang="en-IE" sz="1500" dirty="0" smtClean="0"/>
                    </a:p>
                    <a:p>
                      <a:pPr algn="ctr"/>
                      <a:r>
                        <a:rPr lang="en-IE" sz="1500" dirty="0" smtClean="0"/>
                        <a:t>14.8%</a:t>
                      </a:r>
                      <a:endParaRPr lang="en-IE" sz="1500" dirty="0"/>
                    </a:p>
                  </a:txBody>
                  <a:tcPr/>
                </a:tc>
                <a:tc>
                  <a:txBody>
                    <a:bodyPr/>
                    <a:lstStyle/>
                    <a:p>
                      <a:pPr algn="ctr"/>
                      <a:endParaRPr lang="en-IE" sz="1500" dirty="0" smtClean="0"/>
                    </a:p>
                    <a:p>
                      <a:pPr algn="ctr"/>
                      <a:r>
                        <a:rPr lang="en-IE" sz="1500" dirty="0" smtClean="0"/>
                        <a:t>8.4%</a:t>
                      </a:r>
                      <a:endParaRPr lang="en-IE" sz="1500" dirty="0"/>
                    </a:p>
                  </a:txBody>
                  <a:tcPr/>
                </a:tc>
              </a:tr>
              <a:tr h="873624">
                <a:tc>
                  <a:txBody>
                    <a:bodyPr/>
                    <a:lstStyle/>
                    <a:p>
                      <a:pPr algn="ctr"/>
                      <a:endParaRPr lang="en-IE" sz="1400" dirty="0" smtClean="0"/>
                    </a:p>
                    <a:p>
                      <a:pPr algn="ctr"/>
                      <a:r>
                        <a:rPr lang="en-IE" sz="1400" dirty="0" smtClean="0"/>
                        <a:t>Maximum Drawdown</a:t>
                      </a:r>
                    </a:p>
                  </a:txBody>
                  <a:tcPr/>
                </a:tc>
                <a:tc>
                  <a:txBody>
                    <a:bodyPr/>
                    <a:lstStyle/>
                    <a:p>
                      <a:pPr algn="ctr"/>
                      <a:endParaRPr lang="en-IE" sz="1500" dirty="0" smtClean="0"/>
                    </a:p>
                    <a:p>
                      <a:pPr algn="ctr"/>
                      <a:r>
                        <a:rPr lang="en-IE" sz="1500" dirty="0" smtClean="0"/>
                        <a:t>- 52.1%</a:t>
                      </a:r>
                      <a:endParaRPr lang="en-IE" sz="1500" dirty="0"/>
                    </a:p>
                  </a:txBody>
                  <a:tcPr/>
                </a:tc>
                <a:tc>
                  <a:txBody>
                    <a:bodyPr/>
                    <a:lstStyle/>
                    <a:p>
                      <a:pPr algn="ctr"/>
                      <a:endParaRPr lang="en-IE" sz="1500" dirty="0" smtClean="0"/>
                    </a:p>
                    <a:p>
                      <a:pPr algn="ctr"/>
                      <a:r>
                        <a:rPr lang="en-IE" sz="1500" dirty="0" smtClean="0"/>
                        <a:t>- 63.7%</a:t>
                      </a:r>
                      <a:endParaRPr lang="en-IE" sz="1500" dirty="0"/>
                    </a:p>
                  </a:txBody>
                  <a:tcPr/>
                </a:tc>
                <a:tc>
                  <a:txBody>
                    <a:bodyPr/>
                    <a:lstStyle/>
                    <a:p>
                      <a:pPr algn="ctr"/>
                      <a:endParaRPr lang="en-IE" sz="1500" dirty="0" smtClean="0"/>
                    </a:p>
                    <a:p>
                      <a:pPr algn="ctr"/>
                      <a:r>
                        <a:rPr lang="en-IE" sz="1500" dirty="0" smtClean="0"/>
                        <a:t>- 63.3%</a:t>
                      </a:r>
                      <a:endParaRPr lang="en-IE" sz="1500" dirty="0"/>
                    </a:p>
                  </a:txBody>
                  <a:tcPr/>
                </a:tc>
                <a:tc>
                  <a:txBody>
                    <a:bodyPr/>
                    <a:lstStyle/>
                    <a:p>
                      <a:pPr algn="ctr"/>
                      <a:endParaRPr lang="en-IE" sz="1500" dirty="0" smtClean="0"/>
                    </a:p>
                    <a:p>
                      <a:pPr algn="ctr"/>
                      <a:r>
                        <a:rPr lang="en-IE" sz="1500" dirty="0" smtClean="0"/>
                        <a:t>- 53.7%</a:t>
                      </a:r>
                      <a:endParaRPr lang="en-IE" sz="1500" dirty="0"/>
                    </a:p>
                  </a:txBody>
                  <a:tcPr/>
                </a:tc>
                <a:tc>
                  <a:txBody>
                    <a:bodyPr/>
                    <a:lstStyle/>
                    <a:p>
                      <a:pPr algn="ctr"/>
                      <a:endParaRPr lang="en-IE" sz="1500" dirty="0" smtClean="0"/>
                    </a:p>
                    <a:p>
                      <a:pPr algn="ctr"/>
                      <a:r>
                        <a:rPr lang="en-IE" sz="1500" dirty="0" smtClean="0"/>
                        <a:t>- 16.4%</a:t>
                      </a:r>
                      <a:endParaRPr lang="en-IE" sz="1500" dirty="0"/>
                    </a:p>
                  </a:txBody>
                  <a:tcPr/>
                </a:tc>
              </a:tr>
            </a:tbl>
          </a:graphicData>
        </a:graphic>
      </p:graphicFrame>
      <p:sp>
        <p:nvSpPr>
          <p:cNvPr id="9" name="TextBox 8"/>
          <p:cNvSpPr txBox="1"/>
          <p:nvPr/>
        </p:nvSpPr>
        <p:spPr>
          <a:xfrm>
            <a:off x="1140014" y="5754328"/>
            <a:ext cx="6427015" cy="553998"/>
          </a:xfrm>
          <a:prstGeom prst="rect">
            <a:avLst/>
          </a:prstGeom>
          <a:noFill/>
        </p:spPr>
        <p:txBody>
          <a:bodyPr wrap="square" rtlCol="0">
            <a:spAutoFit/>
          </a:bodyPr>
          <a:lstStyle/>
          <a:p>
            <a:pPr defTabSz="457200" fontAlgn="auto">
              <a:spcBef>
                <a:spcPts val="0"/>
              </a:spcBef>
              <a:spcAft>
                <a:spcPts val="0"/>
              </a:spcAft>
            </a:pPr>
            <a:r>
              <a:rPr lang="en-IE" sz="1200" b="0" dirty="0">
                <a:solidFill>
                  <a:prstClr val="black"/>
                </a:solidFill>
                <a:latin typeface="Calibri"/>
              </a:rPr>
              <a:t>Sources: Bloomberg &amp; </a:t>
            </a:r>
            <a:r>
              <a:rPr lang="en-IE" sz="1200" b="0" dirty="0" err="1">
                <a:solidFill>
                  <a:prstClr val="black"/>
                </a:solidFill>
                <a:latin typeface="Calibri"/>
              </a:rPr>
              <a:t>Factset</a:t>
            </a:r>
            <a:endParaRPr lang="en-IE" sz="1200" b="0" dirty="0">
              <a:solidFill>
                <a:prstClr val="black"/>
              </a:solidFill>
              <a:latin typeface="Calibri"/>
            </a:endParaRPr>
          </a:p>
          <a:p>
            <a:pPr marL="742950" lvl="1" indent="-285750" defTabSz="457200" fontAlgn="auto">
              <a:spcBef>
                <a:spcPts val="0"/>
              </a:spcBef>
              <a:spcAft>
                <a:spcPts val="0"/>
              </a:spcAft>
              <a:buFontTx/>
              <a:buChar char="-"/>
            </a:pPr>
            <a:endParaRPr lang="en-IE" sz="1800" b="0" dirty="0">
              <a:solidFill>
                <a:prstClr val="black"/>
              </a:solidFill>
              <a:latin typeface="Calibri"/>
            </a:endParaRPr>
          </a:p>
        </p:txBody>
      </p:sp>
    </p:spTree>
    <p:extLst>
      <p:ext uri="{BB962C8B-B14F-4D97-AF65-F5344CB8AC3E}">
        <p14:creationId xmlns:p14="http://schemas.microsoft.com/office/powerpoint/2010/main" val="467284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200" dirty="0"/>
              <a:t>Outlook</a:t>
            </a:r>
          </a:p>
        </p:txBody>
      </p:sp>
      <p:graphicFrame>
        <p:nvGraphicFramePr>
          <p:cNvPr id="5" name="Diagram 4"/>
          <p:cNvGraphicFramePr/>
          <p:nvPr>
            <p:extLst/>
          </p:nvPr>
        </p:nvGraphicFramePr>
        <p:xfrm>
          <a:off x="891989" y="1237130"/>
          <a:ext cx="8130987" cy="5271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93602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Alternatives to the </a:t>
            </a:r>
            <a:r>
              <a:rPr lang="en-US" b="1" dirty="0" smtClean="0"/>
              <a:t>political </a:t>
            </a:r>
            <a:r>
              <a:rPr lang="en-US" b="1" dirty="0"/>
              <a:t>middle ground &amp; implications for </a:t>
            </a:r>
            <a:r>
              <a:rPr lang="en-US" b="1" dirty="0" smtClean="0"/>
              <a:t>Ireland</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Professor David Farrell</a:t>
            </a:r>
          </a:p>
          <a:p>
            <a:r>
              <a:rPr lang="en-US" dirty="0" smtClean="0"/>
              <a:t>University College Dublin</a:t>
            </a:r>
          </a:p>
          <a:p>
            <a:endParaRPr lang="en-US" dirty="0"/>
          </a:p>
          <a:p>
            <a:r>
              <a:rPr lang="en-US" dirty="0" smtClean="0"/>
              <a:t>Talk to </a:t>
            </a:r>
            <a:r>
              <a:rPr lang="en-US" dirty="0"/>
              <a:t>Society of </a:t>
            </a:r>
            <a:r>
              <a:rPr lang="en-US" dirty="0" smtClean="0"/>
              <a:t>Actuaries, November 12, 2015</a:t>
            </a:r>
            <a:endParaRPr lang="en-US" dirty="0"/>
          </a:p>
        </p:txBody>
      </p:sp>
    </p:spTree>
    <p:extLst>
      <p:ext uri="{BB962C8B-B14F-4D97-AF65-F5344CB8AC3E}">
        <p14:creationId xmlns:p14="http://schemas.microsoft.com/office/powerpoint/2010/main" val="33264201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30400" y="0"/>
            <a:ext cx="6035040" cy="6858000"/>
          </a:xfrm>
          <a:prstGeom prst="rect">
            <a:avLst/>
          </a:prstGeom>
        </p:spPr>
      </p:pic>
    </p:spTree>
    <p:extLst>
      <p:ext uri="{BB962C8B-B14F-4D97-AF65-F5344CB8AC3E}">
        <p14:creationId xmlns:p14="http://schemas.microsoft.com/office/powerpoint/2010/main" val="4678313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63710" y="255759"/>
            <a:ext cx="3961290" cy="2325781"/>
          </a:xfrm>
          <a:prstGeom prst="rect">
            <a:avLst/>
          </a:prstGeom>
        </p:spPr>
      </p:pic>
      <p:pic>
        <p:nvPicPr>
          <p:cNvPr id="3" name="Picture 2"/>
          <p:cNvPicPr>
            <a:picLocks noChangeAspect="1"/>
          </p:cNvPicPr>
          <p:nvPr/>
        </p:nvPicPr>
        <p:blipFill>
          <a:blip r:embed="rId4"/>
          <a:stretch>
            <a:fillRect/>
          </a:stretch>
        </p:blipFill>
        <p:spPr>
          <a:xfrm>
            <a:off x="381001" y="1344793"/>
            <a:ext cx="5210877" cy="3334078"/>
          </a:xfrm>
          <a:prstGeom prst="rect">
            <a:avLst/>
          </a:prstGeom>
        </p:spPr>
      </p:pic>
      <p:pic>
        <p:nvPicPr>
          <p:cNvPr id="4" name="Picture 3"/>
          <p:cNvPicPr>
            <a:picLocks noChangeAspect="1"/>
          </p:cNvPicPr>
          <p:nvPr/>
        </p:nvPicPr>
        <p:blipFill>
          <a:blip r:embed="rId5"/>
          <a:stretch>
            <a:fillRect/>
          </a:stretch>
        </p:blipFill>
        <p:spPr>
          <a:xfrm>
            <a:off x="5573804" y="3892517"/>
            <a:ext cx="3951196" cy="2952147"/>
          </a:xfrm>
          <a:prstGeom prst="rect">
            <a:avLst/>
          </a:prstGeom>
        </p:spPr>
      </p:pic>
    </p:spTree>
    <p:extLst>
      <p:ext uri="{BB962C8B-B14F-4D97-AF65-F5344CB8AC3E}">
        <p14:creationId xmlns:p14="http://schemas.microsoft.com/office/powerpoint/2010/main" val="2043066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Irish politics in context</a:t>
            </a:r>
            <a:endParaRPr lang="en-US" dirty="0"/>
          </a:p>
        </p:txBody>
      </p:sp>
      <p:graphicFrame>
        <p:nvGraphicFramePr>
          <p:cNvPr id="4" name="Object 3"/>
          <p:cNvGraphicFramePr>
            <a:graphicFrameLocks noChangeAspect="1"/>
          </p:cNvGraphicFramePr>
          <p:nvPr>
            <p:extLst/>
          </p:nvPr>
        </p:nvGraphicFramePr>
        <p:xfrm>
          <a:off x="698886" y="1417639"/>
          <a:ext cx="8299909" cy="4217987"/>
        </p:xfrm>
        <a:graphic>
          <a:graphicData uri="http://schemas.openxmlformats.org/presentationml/2006/ole">
            <mc:AlternateContent xmlns:mc="http://schemas.openxmlformats.org/markup-compatibility/2006">
              <mc:Choice xmlns:v="urn:schemas-microsoft-com:vml" Requires="v">
                <p:oleObj spid="_x0000_s2052" name="Document" r:id="rId5" imgW="5422900" imgH="2755900" progId="Word.Document.12">
                  <p:embed/>
                </p:oleObj>
              </mc:Choice>
              <mc:Fallback>
                <p:oleObj name="Document" r:id="rId5" imgW="5422900" imgH="2755900" progId="Word.Document.12">
                  <p:embed/>
                  <p:pic>
                    <p:nvPicPr>
                      <p:cNvPr id="0" name=""/>
                      <p:cNvPicPr/>
                      <p:nvPr/>
                    </p:nvPicPr>
                    <p:blipFill>
                      <a:blip r:embed="rId6"/>
                      <a:stretch>
                        <a:fillRect/>
                      </a:stretch>
                    </p:blipFill>
                    <p:spPr>
                      <a:xfrm>
                        <a:off x="698886" y="1417639"/>
                        <a:ext cx="8299909" cy="4217987"/>
                      </a:xfrm>
                      <a:prstGeom prst="rect">
                        <a:avLst/>
                      </a:prstGeom>
                    </p:spPr>
                  </p:pic>
                </p:oleObj>
              </mc:Fallback>
            </mc:AlternateContent>
          </a:graphicData>
        </a:graphic>
      </p:graphicFrame>
    </p:spTree>
    <p:extLst>
      <p:ext uri="{BB962C8B-B14F-4D97-AF65-F5344CB8AC3E}">
        <p14:creationId xmlns:p14="http://schemas.microsoft.com/office/powerpoint/2010/main" val="23330036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2011 ‘electoral earthquake’</a:t>
            </a:r>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89099" y="1791222"/>
            <a:ext cx="8248526" cy="5066778"/>
          </a:xfrm>
          <a:prstGeom prst="rect">
            <a:avLst/>
          </a:prstGeom>
          <a:noFill/>
          <a:ln>
            <a:noFill/>
          </a:ln>
          <a:extLst/>
        </p:spPr>
      </p:pic>
      <p:sp>
        <p:nvSpPr>
          <p:cNvPr id="6" name="TextBox 5"/>
          <p:cNvSpPr txBox="1"/>
          <p:nvPr/>
        </p:nvSpPr>
        <p:spPr>
          <a:xfrm>
            <a:off x="3290311" y="1606556"/>
            <a:ext cx="4198727" cy="369332"/>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Calibri"/>
              </a:rPr>
              <a:t>Irish party politics, 1922-2011</a:t>
            </a:r>
          </a:p>
        </p:txBody>
      </p:sp>
    </p:spTree>
    <p:extLst>
      <p:ext uri="{BB962C8B-B14F-4D97-AF65-F5344CB8AC3E}">
        <p14:creationId xmlns:p14="http://schemas.microsoft.com/office/powerpoint/2010/main" val="2402863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solidFill>
                  <a:prstClr val="black">
                    <a:tint val="75000"/>
                  </a:prstClr>
                </a:solidFill>
              </a:rPr>
              <a:t>PSAI 2015</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45616F-8AFB-654B-89D9-5F0B12F59992}" type="slidenum">
              <a:rPr lang="en-US" smtClean="0">
                <a:solidFill>
                  <a:prstClr val="black">
                    <a:tint val="75000"/>
                  </a:prstClr>
                </a:solidFill>
              </a:rPr>
              <a:pPr/>
              <a:t>39</a:t>
            </a:fld>
            <a:endParaRPr lang="en-US">
              <a:solidFill>
                <a:prstClr val="black">
                  <a:tint val="75000"/>
                </a:prstClr>
              </a:solidFill>
            </a:endParaRPr>
          </a:p>
        </p:txBody>
      </p:sp>
      <p:pic>
        <p:nvPicPr>
          <p:cNvPr id="4" name="Picture 3"/>
          <p:cNvPicPr>
            <a:picLocks noChangeAspect="1"/>
          </p:cNvPicPr>
          <p:nvPr/>
        </p:nvPicPr>
        <p:blipFill>
          <a:blip r:embed="rId3"/>
          <a:stretch>
            <a:fillRect/>
          </a:stretch>
        </p:blipFill>
        <p:spPr>
          <a:xfrm>
            <a:off x="948539" y="880938"/>
            <a:ext cx="8218461" cy="5977062"/>
          </a:xfrm>
          <a:prstGeom prst="rect">
            <a:avLst/>
          </a:prstGeom>
        </p:spPr>
      </p:pic>
    </p:spTree>
    <p:extLst>
      <p:ext uri="{BB962C8B-B14F-4D97-AF65-F5344CB8AC3E}">
        <p14:creationId xmlns:p14="http://schemas.microsoft.com/office/powerpoint/2010/main" val="14058866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0712" y="509352"/>
            <a:ext cx="6768752" cy="384721"/>
          </a:xfrm>
          <a:prstGeom prst="rect">
            <a:avLst/>
          </a:prstGeom>
          <a:noFill/>
        </p:spPr>
        <p:txBody>
          <a:bodyPr wrap="square" rtlCol="0">
            <a:spAutoFit/>
          </a:bodyPr>
          <a:lstStyle/>
          <a:p>
            <a:r>
              <a:rPr lang="en-IE" sz="1900" b="0" dirty="0" smtClean="0">
                <a:solidFill>
                  <a:schemeClr val="bg1"/>
                </a:solidFill>
              </a:rPr>
              <a:t>The trigger</a:t>
            </a:r>
            <a:endParaRPr lang="en-IE" sz="1900" b="0" dirty="0">
              <a:solidFill>
                <a:schemeClr val="bg1"/>
              </a:solidFill>
            </a:endParaRPr>
          </a:p>
        </p:txBody>
      </p:sp>
      <p:pic>
        <p:nvPicPr>
          <p:cNvPr id="1028" name="Picture 4" descr="http://the7circles.uk/wp-content/uploads/2015/01/eroded-value-of-annuit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1052736"/>
            <a:ext cx="8963025" cy="44005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3536" y="5413959"/>
            <a:ext cx="2813992" cy="292388"/>
          </a:xfrm>
          <a:prstGeom prst="rect">
            <a:avLst/>
          </a:prstGeom>
          <a:noFill/>
        </p:spPr>
        <p:txBody>
          <a:bodyPr wrap="square" rtlCol="0">
            <a:spAutoFit/>
          </a:bodyPr>
          <a:lstStyle/>
          <a:p>
            <a:r>
              <a:rPr lang="en-IE" b="0" dirty="0" smtClean="0"/>
              <a:t>Source: </a:t>
            </a:r>
            <a:r>
              <a:rPr lang="en-IE" b="0" dirty="0" smtClean="0">
                <a:hlinkClick r:id="rId4"/>
              </a:rPr>
              <a:t>www.the7circles.uk</a:t>
            </a:r>
            <a:r>
              <a:rPr lang="en-IE" b="0" dirty="0" smtClean="0"/>
              <a:t> </a:t>
            </a:r>
            <a:endParaRPr lang="en-IE" b="0" dirty="0"/>
          </a:p>
        </p:txBody>
      </p:sp>
    </p:spTree>
    <p:extLst>
      <p:ext uri="{BB962C8B-B14F-4D97-AF65-F5344CB8AC3E}">
        <p14:creationId xmlns:p14="http://schemas.microsoft.com/office/powerpoint/2010/main" val="5924684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1000" y="444501"/>
            <a:ext cx="9144000" cy="5961473"/>
          </a:xfrm>
          <a:prstGeom prst="rect">
            <a:avLst/>
          </a:prstGeom>
        </p:spPr>
      </p:pic>
    </p:spTree>
    <p:extLst>
      <p:ext uri="{BB962C8B-B14F-4D97-AF65-F5344CB8AC3E}">
        <p14:creationId xmlns:p14="http://schemas.microsoft.com/office/powerpoint/2010/main" val="7274104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1000" y="406400"/>
            <a:ext cx="9144000" cy="6028116"/>
          </a:xfrm>
          <a:prstGeom prst="rect">
            <a:avLst/>
          </a:prstGeom>
        </p:spPr>
      </p:pic>
    </p:spTree>
    <p:extLst>
      <p:ext uri="{BB962C8B-B14F-4D97-AF65-F5344CB8AC3E}">
        <p14:creationId xmlns:p14="http://schemas.microsoft.com/office/powerpoint/2010/main" val="851203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184383"/>
            <a:ext cx="6567092" cy="3790082"/>
          </a:xfrm>
          <a:prstGeom prst="rect">
            <a:avLst/>
          </a:prstGeom>
        </p:spPr>
      </p:pic>
      <p:pic>
        <p:nvPicPr>
          <p:cNvPr id="3" name="Picture 2"/>
          <p:cNvPicPr>
            <a:picLocks noChangeAspect="1"/>
          </p:cNvPicPr>
          <p:nvPr/>
        </p:nvPicPr>
        <p:blipFill>
          <a:blip r:embed="rId4"/>
          <a:stretch>
            <a:fillRect/>
          </a:stretch>
        </p:blipFill>
        <p:spPr>
          <a:xfrm>
            <a:off x="5347567" y="3749109"/>
            <a:ext cx="3907824" cy="3108891"/>
          </a:xfrm>
          <a:prstGeom prst="rect">
            <a:avLst/>
          </a:prstGeom>
        </p:spPr>
      </p:pic>
    </p:spTree>
    <p:extLst>
      <p:ext uri="{BB962C8B-B14F-4D97-AF65-F5344CB8AC3E}">
        <p14:creationId xmlns:p14="http://schemas.microsoft.com/office/powerpoint/2010/main" val="39841212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62200" y="0"/>
            <a:ext cx="5168110" cy="6858000"/>
          </a:xfrm>
          <a:prstGeom prst="rect">
            <a:avLst/>
          </a:prstGeom>
        </p:spPr>
      </p:pic>
    </p:spTree>
    <p:extLst>
      <p:ext uri="{BB962C8B-B14F-4D97-AF65-F5344CB8AC3E}">
        <p14:creationId xmlns:p14="http://schemas.microsoft.com/office/powerpoint/2010/main" val="17902133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395" y="1243230"/>
            <a:ext cx="8747747" cy="3299510"/>
          </a:xfrm>
          <a:prstGeom prst="rect">
            <a:avLst/>
          </a:prstGeom>
        </p:spPr>
      </p:pic>
    </p:spTree>
    <p:extLst>
      <p:ext uri="{BB962C8B-B14F-4D97-AF65-F5344CB8AC3E}">
        <p14:creationId xmlns:p14="http://schemas.microsoft.com/office/powerpoint/2010/main" val="15813566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635000" y="1239592"/>
          <a:ext cx="8676217" cy="4399208"/>
        </p:xfrm>
        <a:graphic>
          <a:graphicData uri="http://schemas.openxmlformats.org/presentationml/2006/ole">
            <mc:AlternateContent xmlns:mc="http://schemas.openxmlformats.org/markup-compatibility/2006">
              <mc:Choice xmlns:v="urn:schemas-microsoft-com:vml" Requires="v">
                <p:oleObj spid="_x0000_s3076" name="Document" r:id="rId5" imgW="5410200" imgH="2743200" progId="Word.Document.12">
                  <p:embed/>
                </p:oleObj>
              </mc:Choice>
              <mc:Fallback>
                <p:oleObj name="Document" r:id="rId5" imgW="5410200" imgH="2743200" progId="Word.Document.12">
                  <p:embed/>
                  <p:pic>
                    <p:nvPicPr>
                      <p:cNvPr id="0" name=""/>
                      <p:cNvPicPr/>
                      <p:nvPr/>
                    </p:nvPicPr>
                    <p:blipFill>
                      <a:blip r:embed="rId6"/>
                      <a:stretch>
                        <a:fillRect/>
                      </a:stretch>
                    </p:blipFill>
                    <p:spPr>
                      <a:xfrm>
                        <a:off x="635000" y="1239592"/>
                        <a:ext cx="8676217" cy="4399208"/>
                      </a:xfrm>
                      <a:prstGeom prst="rect">
                        <a:avLst/>
                      </a:prstGeom>
                    </p:spPr>
                  </p:pic>
                </p:oleObj>
              </mc:Fallback>
            </mc:AlternateContent>
          </a:graphicData>
        </a:graphic>
      </p:graphicFrame>
      <p:sp>
        <p:nvSpPr>
          <p:cNvPr id="7" name="Rectangle 6"/>
          <p:cNvSpPr/>
          <p:nvPr/>
        </p:nvSpPr>
        <p:spPr>
          <a:xfrm>
            <a:off x="5185508" y="4148016"/>
            <a:ext cx="2737338" cy="254000"/>
          </a:xfrm>
          <a:prstGeom prst="rect">
            <a:avLst/>
          </a:prstGeom>
          <a:solidFill>
            <a:srgbClr val="FFFF00">
              <a:alpha val="28000"/>
            </a:srgbClr>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endParaRPr>
          </a:p>
        </p:txBody>
      </p:sp>
    </p:spTree>
    <p:extLst>
      <p:ext uri="{BB962C8B-B14F-4D97-AF65-F5344CB8AC3E}">
        <p14:creationId xmlns:p14="http://schemas.microsoft.com/office/powerpoint/2010/main" val="8623445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123950" y="503238"/>
            <a:ext cx="9144000" cy="369332"/>
          </a:xfrm>
          <a:prstGeom prst="rect">
            <a:avLst/>
          </a:prstGeom>
          <a:noFill/>
          <a:ln w="9525">
            <a:noFill/>
            <a:miter lim="800000"/>
            <a:headEnd/>
            <a:tailEnd/>
          </a:ln>
        </p:spPr>
        <p:txBody>
          <a:bodyPr>
            <a:spAutoFit/>
          </a:bodyPr>
          <a:lstStyle/>
          <a:p>
            <a:pPr defTabSz="457200" eaLnBrk="0" fontAlgn="auto" hangingPunct="0">
              <a:spcBef>
                <a:spcPts val="0"/>
              </a:spcBef>
              <a:spcAft>
                <a:spcPts val="0"/>
              </a:spcAft>
            </a:pPr>
            <a:endParaRPr lang="en-US" sz="1800" b="0">
              <a:solidFill>
                <a:prstClr val="black"/>
              </a:solidFill>
              <a:latin typeface="Calibri"/>
            </a:endParaRPr>
          </a:p>
        </p:txBody>
      </p:sp>
      <p:pic>
        <p:nvPicPr>
          <p:cNvPr id="20483" name="Picture 3"/>
          <p:cNvPicPr>
            <a:picLocks noChangeAspect="1" noChangeArrowheads="1"/>
          </p:cNvPicPr>
          <p:nvPr/>
        </p:nvPicPr>
        <p:blipFill>
          <a:blip r:embed="rId3" cstate="print"/>
          <a:srcRect/>
          <a:stretch>
            <a:fillRect/>
          </a:stretch>
        </p:blipFill>
        <p:spPr bwMode="auto">
          <a:xfrm>
            <a:off x="2538414" y="0"/>
            <a:ext cx="4776787" cy="6858000"/>
          </a:xfrm>
          <a:prstGeom prst="rect">
            <a:avLst/>
          </a:prstGeom>
          <a:noFill/>
          <a:ln w="9525">
            <a:noFill/>
            <a:miter lim="800000"/>
            <a:headEnd/>
            <a:tailEnd/>
          </a:ln>
        </p:spPr>
      </p:pic>
    </p:spTree>
    <p:extLst>
      <p:ext uri="{BB962C8B-B14F-4D97-AF65-F5344CB8AC3E}">
        <p14:creationId xmlns:p14="http://schemas.microsoft.com/office/powerpoint/2010/main" val="27852974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1329" y="161692"/>
            <a:ext cx="4322763" cy="655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294944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74900" y="0"/>
            <a:ext cx="5147692" cy="6858000"/>
          </a:xfrm>
          <a:prstGeom prst="rect">
            <a:avLst/>
          </a:prstGeom>
        </p:spPr>
      </p:pic>
    </p:spTree>
    <p:extLst>
      <p:ext uri="{BB962C8B-B14F-4D97-AF65-F5344CB8AC3E}">
        <p14:creationId xmlns:p14="http://schemas.microsoft.com/office/powerpoint/2010/main" val="17435845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could an alternative left-leaning government mean?</a:t>
            </a:r>
            <a:endParaRPr lang="en-US" dirty="0"/>
          </a:p>
        </p:txBody>
      </p:sp>
      <p:graphicFrame>
        <p:nvGraphicFramePr>
          <p:cNvPr id="3" name="Table 2"/>
          <p:cNvGraphicFramePr>
            <a:graphicFrameLocks noGrp="1"/>
          </p:cNvGraphicFramePr>
          <p:nvPr>
            <p:extLst/>
          </p:nvPr>
        </p:nvGraphicFramePr>
        <p:xfrm>
          <a:off x="917962" y="1956197"/>
          <a:ext cx="7820925" cy="4333291"/>
        </p:xfrm>
        <a:graphic>
          <a:graphicData uri="http://schemas.openxmlformats.org/drawingml/2006/table">
            <a:tbl>
              <a:tblPr/>
              <a:tblGrid>
                <a:gridCol w="1320282"/>
                <a:gridCol w="3250322"/>
                <a:gridCol w="3250321"/>
              </a:tblGrid>
              <a:tr h="4859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FFFFFF"/>
                          </a:solidFill>
                          <a:effectLst/>
                          <a:latin typeface="Arial" charset="0"/>
                          <a:ea typeface="MS PGothic" charset="0"/>
                          <a:cs typeface="MS PGothic" charset="0"/>
                          <a:sym typeface="Lucida Grande" charset="0"/>
                        </a:rPr>
                        <a:t> </a:t>
                      </a:r>
                      <a:endParaRPr kumimoji="0" lang="en-IE" sz="1200" b="1" i="0" u="none" strike="noStrike" cap="none" normalizeH="0" baseline="0">
                        <a:ln>
                          <a:noFill/>
                        </a:ln>
                        <a:solidFill>
                          <a:srgbClr val="FFFFFF"/>
                        </a:solidFill>
                        <a:effectLst/>
                        <a:latin typeface="Cambria" charset="0"/>
                        <a:ea typeface="MS Mincho" charset="0"/>
                        <a:cs typeface="Times New Roman" charset="0"/>
                        <a:sym typeface="Lucida Grande" charset="0"/>
                      </a:endParaRP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FFFFFF"/>
                          </a:solidFill>
                          <a:effectLst/>
                          <a:latin typeface="Arial" charset="0"/>
                          <a:ea typeface="MS PGothic" charset="0"/>
                          <a:cs typeface="MS PGothic" charset="0"/>
                          <a:sym typeface="Lucida Grande" charset="0"/>
                        </a:rPr>
                        <a:t> </a:t>
                      </a:r>
                      <a:endParaRPr kumimoji="0" lang="en-IE" sz="1200" b="1" i="0" u="none" strike="noStrike" cap="none" normalizeH="0" baseline="0">
                        <a:ln>
                          <a:noFill/>
                        </a:ln>
                        <a:solidFill>
                          <a:srgbClr val="FFFFFF"/>
                        </a:solidFill>
                        <a:effectLst/>
                        <a:latin typeface="Arial" charset="0"/>
                        <a:ea typeface="MS PGothic" charset="0"/>
                        <a:cs typeface="MS PGothic" charset="0"/>
                        <a:sym typeface="Lucida Grande"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FFFFFF"/>
                          </a:solidFill>
                          <a:effectLst/>
                          <a:latin typeface="Arial" charset="0"/>
                          <a:ea typeface="MS PGothic" charset="0"/>
                          <a:cs typeface="MS PGothic" charset="0"/>
                          <a:sym typeface="Lucida Grande" charset="0"/>
                        </a:rPr>
                        <a:t>SF</a:t>
                      </a:r>
                      <a:endParaRPr kumimoji="0" lang="en-IE" sz="1200" b="1" i="0" u="none" strike="noStrike" cap="none" normalizeH="0" baseline="0">
                        <a:ln>
                          <a:noFill/>
                        </a:ln>
                        <a:solidFill>
                          <a:srgbClr val="FFFFFF"/>
                        </a:solidFill>
                        <a:effectLst/>
                        <a:latin typeface="Arial" charset="0"/>
                        <a:ea typeface="MS PGothic" charset="0"/>
                        <a:cs typeface="MS PGothic" charset="0"/>
                        <a:sym typeface="Lucida Grande"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FFFFFF"/>
                          </a:solidFill>
                          <a:effectLst/>
                          <a:latin typeface="Arial" charset="0"/>
                          <a:ea typeface="MS PGothic" charset="0"/>
                          <a:cs typeface="MS PGothic" charset="0"/>
                          <a:sym typeface="Lucida Grande" charset="0"/>
                        </a:rPr>
                        <a:t> </a:t>
                      </a:r>
                      <a:endParaRPr kumimoji="0" lang="en-IE" sz="1200" b="1" i="0" u="none" strike="noStrike" cap="none" normalizeH="0" baseline="0">
                        <a:ln>
                          <a:noFill/>
                        </a:ln>
                        <a:solidFill>
                          <a:srgbClr val="FFFFFF"/>
                        </a:solidFill>
                        <a:effectLst/>
                        <a:latin typeface="Cambria" charset="0"/>
                        <a:ea typeface="MS Mincho" charset="0"/>
                        <a:cs typeface="Times New Roman" charset="0"/>
                        <a:sym typeface="Lucida Grande" charset="0"/>
                      </a:endParaRPr>
                    </a:p>
                  </a:txBody>
                  <a:tcPr marL="68580" marR="68580" marT="0" marB="0"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FFFFFF"/>
                          </a:solidFill>
                          <a:effectLst/>
                          <a:latin typeface="Arial" charset="0"/>
                          <a:ea typeface="MS PGothic" charset="0"/>
                          <a:cs typeface="MS PGothic" charset="0"/>
                          <a:sym typeface="Lucida Grande" charset="0"/>
                        </a:rPr>
                        <a:t> </a:t>
                      </a:r>
                      <a:endParaRPr kumimoji="0" lang="en-IE" sz="1200" b="1" i="0" u="none" strike="noStrike" cap="none" normalizeH="0" baseline="0">
                        <a:ln>
                          <a:noFill/>
                        </a:ln>
                        <a:solidFill>
                          <a:srgbClr val="FFFFFF"/>
                        </a:solidFill>
                        <a:effectLst/>
                        <a:latin typeface="Arial" charset="0"/>
                        <a:ea typeface="MS PGothic" charset="0"/>
                        <a:cs typeface="MS PGothic" charset="0"/>
                        <a:sym typeface="Lucida Grande"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FFFFFF"/>
                          </a:solidFill>
                          <a:effectLst/>
                          <a:latin typeface="Arial" charset="0"/>
                          <a:ea typeface="MS PGothic" charset="0"/>
                          <a:cs typeface="MS PGothic" charset="0"/>
                          <a:sym typeface="Lucida Grande" charset="0"/>
                        </a:rPr>
                        <a:t>People Before Profit Alliance</a:t>
                      </a:r>
                      <a:endParaRPr kumimoji="0" lang="en-IE" sz="1200" b="1" i="0" u="none" strike="noStrike" cap="none" normalizeH="0" baseline="0">
                        <a:ln>
                          <a:noFill/>
                        </a:ln>
                        <a:solidFill>
                          <a:srgbClr val="FFFFFF"/>
                        </a:solidFill>
                        <a:effectLst/>
                        <a:latin typeface="Arial" charset="0"/>
                        <a:ea typeface="MS PGothic" charset="0"/>
                        <a:cs typeface="MS PGothic" charset="0"/>
                        <a:sym typeface="Lucida Grande"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FFFFFF"/>
                          </a:solidFill>
                          <a:effectLst/>
                          <a:latin typeface="Arial" charset="0"/>
                          <a:ea typeface="MS PGothic" charset="0"/>
                          <a:cs typeface="MS PGothic" charset="0"/>
                          <a:sym typeface="Lucida Grande" charset="0"/>
                        </a:rPr>
                        <a:t> </a:t>
                      </a:r>
                      <a:endParaRPr kumimoji="0" lang="en-IE" sz="1200" b="1" i="0" u="none" strike="noStrike" cap="none" normalizeH="0" baseline="0">
                        <a:ln>
                          <a:noFill/>
                        </a:ln>
                        <a:solidFill>
                          <a:srgbClr val="FFFFFF"/>
                        </a:solidFill>
                        <a:effectLst/>
                        <a:latin typeface="Cambria" charset="0"/>
                        <a:ea typeface="MS Mincho" charset="0"/>
                        <a:cs typeface="Times New Roman" charset="0"/>
                        <a:sym typeface="Lucida Grande" charset="0"/>
                      </a:endParaRPr>
                    </a:p>
                  </a:txBody>
                  <a:tcPr marL="68580" marR="68580" marT="0" marB="0"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r>
              <a:tr h="3661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131313"/>
                          </a:solidFill>
                          <a:effectLst/>
                          <a:latin typeface="Arial" charset="0"/>
                          <a:ea typeface="MS PGothic" charset="0"/>
                          <a:cs typeface="MS PGothic" charset="0"/>
                          <a:sym typeface="Lucida Grande" charset="0"/>
                        </a:rPr>
                        <a:t>Water/property charges</a:t>
                      </a:r>
                      <a:endParaRPr kumimoji="0" lang="en-IE" sz="1200" b="1" i="0" u="none" strike="noStrike" cap="none" normalizeH="0" baseline="0">
                        <a:ln>
                          <a:noFill/>
                        </a:ln>
                        <a:solidFill>
                          <a:srgbClr val="131313"/>
                        </a:solidFill>
                        <a:effectLst/>
                        <a:latin typeface="Cambria" charset="0"/>
                        <a:ea typeface="MS Mincho" charset="0"/>
                        <a:cs typeface="Times New Roman" charset="0"/>
                        <a:sym typeface="Lucida Grande" charset="0"/>
                      </a:endParaRP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DF1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131313"/>
                          </a:solidFill>
                          <a:effectLst/>
                          <a:latin typeface="Arial" charset="0"/>
                          <a:ea typeface="MS PGothic" charset="0"/>
                          <a:cs typeface="MS PGothic" charset="0"/>
                          <a:sym typeface="Lucida Grande" charset="0"/>
                        </a:rPr>
                        <a:t>Abolish both immediately</a:t>
                      </a:r>
                      <a:endParaRPr kumimoji="0" lang="en-IE" sz="1200" b="0" i="0" u="none" strike="noStrike" cap="none" normalizeH="0" baseline="0">
                        <a:ln>
                          <a:noFill/>
                        </a:ln>
                        <a:solidFill>
                          <a:srgbClr val="131313"/>
                        </a:solidFill>
                        <a:effectLst/>
                        <a:latin typeface="Cambria" charset="0"/>
                        <a:ea typeface="MS Mincho" charset="0"/>
                        <a:cs typeface="Times New Roman" charset="0"/>
                        <a:sym typeface="Lucida Grande" charset="0"/>
                      </a:endParaRPr>
                    </a:p>
                  </a:txBody>
                  <a:tcPr marL="68580" marR="68580" marT="0" marB="0"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DF1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131313"/>
                          </a:solidFill>
                          <a:effectLst/>
                          <a:latin typeface="Arial" charset="0"/>
                          <a:ea typeface="MS PGothic" charset="0"/>
                          <a:cs typeface="MS PGothic" charset="0"/>
                          <a:sym typeface="Lucida Grande" charset="0"/>
                        </a:rPr>
                        <a:t>Abolish both immediately</a:t>
                      </a:r>
                      <a:endParaRPr kumimoji="0" lang="en-IE" sz="1200" b="0" i="0" u="none" strike="noStrike" cap="none" normalizeH="0" baseline="0">
                        <a:ln>
                          <a:noFill/>
                        </a:ln>
                        <a:solidFill>
                          <a:srgbClr val="131313"/>
                        </a:solidFill>
                        <a:effectLst/>
                        <a:latin typeface="Cambria" charset="0"/>
                        <a:ea typeface="MS Mincho" charset="0"/>
                        <a:cs typeface="Times New Roman" charset="0"/>
                        <a:sym typeface="Lucida Grande" charset="0"/>
                      </a:endParaRPr>
                    </a:p>
                  </a:txBody>
                  <a:tcPr marL="68580" marR="68580" marT="0" marB="0"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DF1F3"/>
                    </a:solidFill>
                  </a:tcPr>
                </a:tc>
              </a:tr>
              <a:tr h="1282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131313"/>
                          </a:solidFill>
                          <a:effectLst/>
                          <a:latin typeface="Arial" charset="0"/>
                          <a:ea typeface="MS PGothic" charset="0"/>
                          <a:cs typeface="MS PGothic" charset="0"/>
                          <a:sym typeface="Lucida Grande" charset="0"/>
                        </a:rPr>
                        <a:t>Personal tax</a:t>
                      </a:r>
                      <a:endParaRPr kumimoji="0" lang="en-IE" sz="1200" b="1" i="0" u="none" strike="noStrike" cap="none" normalizeH="0" baseline="0">
                        <a:ln>
                          <a:noFill/>
                        </a:ln>
                        <a:solidFill>
                          <a:srgbClr val="131313"/>
                        </a:solidFill>
                        <a:effectLst/>
                        <a:latin typeface="Cambria" charset="0"/>
                        <a:ea typeface="MS Mincho" charset="0"/>
                        <a:cs typeface="Times New Roman" charset="0"/>
                        <a:sym typeface="Lucida Grande" charset="0"/>
                      </a:endParaRP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131313"/>
                          </a:solidFill>
                          <a:effectLst/>
                          <a:latin typeface="Arial" charset="0"/>
                          <a:ea typeface="MS PGothic" charset="0"/>
                          <a:cs typeface="MS PGothic" charset="0"/>
                          <a:sym typeface="Lucida Grande" charset="0"/>
                        </a:rPr>
                        <a:t>New 48% band on those &gt;€100k</a:t>
                      </a:r>
                      <a:endParaRPr kumimoji="0" lang="en-IE" sz="1200" b="0" i="0" u="none" strike="noStrike" cap="none" normalizeH="0" baseline="0">
                        <a:ln>
                          <a:noFill/>
                        </a:ln>
                        <a:solidFill>
                          <a:srgbClr val="131313"/>
                        </a:solidFill>
                        <a:effectLst/>
                        <a:latin typeface="Arial" charset="0"/>
                        <a:ea typeface="MS PGothic" charset="0"/>
                        <a:cs typeface="MS PGothic" charset="0"/>
                        <a:sym typeface="Lucida Grande"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131313"/>
                          </a:solidFill>
                          <a:effectLst/>
                          <a:latin typeface="Arial" charset="0"/>
                          <a:ea typeface="MS PGothic" charset="0"/>
                          <a:cs typeface="MS PGothic" charset="0"/>
                          <a:sym typeface="Lucida Grande" charset="0"/>
                        </a:rPr>
                        <a:t>New 15.75% employers</a:t>
                      </a:r>
                      <a:r>
                        <a:rPr kumimoji="0" lang="ja-JP" altLang="en-US" sz="1000" b="0" i="0" u="none" strike="noStrike" cap="none" normalizeH="0" baseline="0">
                          <a:ln>
                            <a:noFill/>
                          </a:ln>
                          <a:solidFill>
                            <a:srgbClr val="131313"/>
                          </a:solidFill>
                          <a:effectLst/>
                          <a:latin typeface="Arial" charset="0"/>
                          <a:ea typeface="MS PGothic" charset="0"/>
                          <a:cs typeface="MS PGothic" charset="0"/>
                          <a:sym typeface="Lucida Grande" charset="0"/>
                        </a:rPr>
                        <a:t>’</a:t>
                      </a:r>
                      <a:r>
                        <a:rPr kumimoji="0" lang="en-US" sz="1000" b="0" i="0" u="none" strike="noStrike" cap="none" normalizeH="0" baseline="0">
                          <a:ln>
                            <a:noFill/>
                          </a:ln>
                          <a:solidFill>
                            <a:srgbClr val="131313"/>
                          </a:solidFill>
                          <a:effectLst/>
                          <a:latin typeface="Arial" charset="0"/>
                          <a:ea typeface="MS PGothic" charset="0"/>
                          <a:cs typeface="MS PGothic" charset="0"/>
                          <a:sym typeface="Lucida Grande" charset="0"/>
                        </a:rPr>
                        <a:t> PRSI on &gt;€100k</a:t>
                      </a:r>
                      <a:endParaRPr kumimoji="0" lang="en-IE" sz="1200" b="0" i="0" u="none" strike="noStrike" cap="none" normalizeH="0" baseline="0">
                        <a:ln>
                          <a:noFill/>
                        </a:ln>
                        <a:solidFill>
                          <a:srgbClr val="131313"/>
                        </a:solidFill>
                        <a:effectLst/>
                        <a:latin typeface="Arial" charset="0"/>
                        <a:ea typeface="MS PGothic" charset="0"/>
                        <a:cs typeface="MS PGothic" charset="0"/>
                        <a:sym typeface="Lucida Grande"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131313"/>
                          </a:solidFill>
                          <a:effectLst/>
                          <a:latin typeface="Arial" charset="0"/>
                          <a:ea typeface="MS PGothic" charset="0"/>
                          <a:cs typeface="MS PGothic" charset="0"/>
                          <a:sym typeface="Lucida Grande" charset="0"/>
                        </a:rPr>
                        <a:t>Retain 10% USC on &gt;€100k; abolish USC on &lt;€17542</a:t>
                      </a:r>
                      <a:endParaRPr kumimoji="0" lang="en-IE" sz="1200" b="0" i="0" u="none" strike="noStrike" cap="none" normalizeH="0" baseline="0">
                        <a:ln>
                          <a:noFill/>
                        </a:ln>
                        <a:solidFill>
                          <a:srgbClr val="131313"/>
                        </a:solidFill>
                        <a:effectLst/>
                        <a:latin typeface="Arial" charset="0"/>
                        <a:ea typeface="MS PGothic" charset="0"/>
                        <a:cs typeface="MS PGothic" charset="0"/>
                        <a:sym typeface="Lucida Grande"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131313"/>
                          </a:solidFill>
                          <a:effectLst/>
                          <a:latin typeface="Arial" charset="0"/>
                          <a:ea typeface="MS PGothic" charset="0"/>
                          <a:cs typeface="MS PGothic" charset="0"/>
                          <a:sym typeface="Lucida Grande" charset="0"/>
                        </a:rPr>
                        <a:t>Wealth tax of 1% on net assets &gt;€1m</a:t>
                      </a:r>
                      <a:endParaRPr kumimoji="0" lang="en-IE" sz="1200" b="0" i="0" u="none" strike="noStrike" cap="none" normalizeH="0" baseline="0">
                        <a:ln>
                          <a:noFill/>
                        </a:ln>
                        <a:solidFill>
                          <a:srgbClr val="131313"/>
                        </a:solidFill>
                        <a:effectLst/>
                        <a:latin typeface="Cambria" charset="0"/>
                        <a:ea typeface="MS Mincho" charset="0"/>
                        <a:cs typeface="Times New Roman" charset="0"/>
                        <a:sym typeface="Lucida Grande" charset="0"/>
                      </a:endParaRPr>
                    </a:p>
                  </a:txBody>
                  <a:tcPr marL="68580" marR="68580" marT="0" marB="0"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131313"/>
                          </a:solidFill>
                          <a:effectLst/>
                          <a:latin typeface="Arial" charset="0"/>
                          <a:ea typeface="MS PGothic" charset="0"/>
                          <a:cs typeface="MS PGothic" charset="0"/>
                          <a:sym typeface="Lucida Grande" charset="0"/>
                        </a:rPr>
                        <a:t>4 new tax bands: €100-140k = 50%; €140-180k = 55%; €180-250k = 60%; €250+ = 65%</a:t>
                      </a:r>
                      <a:endParaRPr kumimoji="0" lang="en-IE" sz="1200" b="0" i="0" u="none" strike="noStrike" cap="none" normalizeH="0" baseline="0">
                        <a:ln>
                          <a:noFill/>
                        </a:ln>
                        <a:solidFill>
                          <a:srgbClr val="131313"/>
                        </a:solidFill>
                        <a:effectLst/>
                        <a:latin typeface="Arial" charset="0"/>
                        <a:ea typeface="MS PGothic" charset="0"/>
                        <a:cs typeface="MS PGothic" charset="0"/>
                        <a:sym typeface="Lucida Grande"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131313"/>
                          </a:solidFill>
                          <a:effectLst/>
                          <a:latin typeface="Arial" charset="0"/>
                          <a:ea typeface="MS PGothic" charset="0"/>
                          <a:cs typeface="MS PGothic" charset="0"/>
                          <a:sym typeface="Lucida Grande" charset="0"/>
                        </a:rPr>
                        <a:t>USC changes: &lt;€30k = 0%; €30-60k = 2.5%; €60-100k = 5%; €100k+ = 7.5%</a:t>
                      </a:r>
                      <a:endParaRPr kumimoji="0" lang="en-IE" sz="1200" b="0" i="0" u="none" strike="noStrike" cap="none" normalizeH="0" baseline="0">
                        <a:ln>
                          <a:noFill/>
                        </a:ln>
                        <a:solidFill>
                          <a:srgbClr val="131313"/>
                        </a:solidFill>
                        <a:effectLst/>
                        <a:latin typeface="Arial" charset="0"/>
                        <a:ea typeface="MS PGothic" charset="0"/>
                        <a:cs typeface="MS PGothic" charset="0"/>
                        <a:sym typeface="Lucida Grande"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131313"/>
                          </a:solidFill>
                          <a:effectLst/>
                          <a:latin typeface="Arial" charset="0"/>
                          <a:ea typeface="MS PGothic" charset="0"/>
                          <a:cs typeface="MS PGothic" charset="0"/>
                          <a:sym typeface="Lucida Grande" charset="0"/>
                        </a:rPr>
                        <a:t>Wealth tax of 2% on &gt;€1m</a:t>
                      </a:r>
                      <a:endParaRPr kumimoji="0" lang="en-IE" sz="1200" b="0" i="0" u="none" strike="noStrike" cap="none" normalizeH="0" baseline="0">
                        <a:ln>
                          <a:noFill/>
                        </a:ln>
                        <a:solidFill>
                          <a:srgbClr val="131313"/>
                        </a:solidFill>
                        <a:effectLst/>
                        <a:latin typeface="Cambria" charset="0"/>
                        <a:ea typeface="MS Mincho" charset="0"/>
                        <a:cs typeface="Times New Roman" charset="0"/>
                        <a:sym typeface="Lucida Grande" charset="0"/>
                      </a:endParaRPr>
                    </a:p>
                  </a:txBody>
                  <a:tcPr marL="68580" marR="68580" marT="0" marB="0"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r>
              <a:tr h="55009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131313"/>
                          </a:solidFill>
                          <a:effectLst/>
                          <a:latin typeface="Arial" charset="0"/>
                          <a:ea typeface="MS PGothic" charset="0"/>
                          <a:cs typeface="MS PGothic" charset="0"/>
                          <a:sym typeface="Lucida Grande" charset="0"/>
                        </a:rPr>
                        <a:t>Pay</a:t>
                      </a:r>
                      <a:endParaRPr kumimoji="0" lang="en-IE" sz="1200" b="1" i="0" u="none" strike="noStrike" cap="none" normalizeH="0" baseline="0">
                        <a:ln>
                          <a:noFill/>
                        </a:ln>
                        <a:solidFill>
                          <a:srgbClr val="131313"/>
                        </a:solidFill>
                        <a:effectLst/>
                        <a:latin typeface="Cambria" charset="0"/>
                        <a:ea typeface="MS Mincho" charset="0"/>
                        <a:cs typeface="Times New Roman" charset="0"/>
                        <a:sym typeface="Lucida Grande" charset="0"/>
                      </a:endParaRP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DF1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131313"/>
                          </a:solidFill>
                          <a:effectLst/>
                          <a:latin typeface="Arial" charset="0"/>
                          <a:ea typeface="MS PGothic" charset="0"/>
                          <a:cs typeface="MS PGothic" charset="0"/>
                          <a:sym typeface="Lucida Grande" charset="0"/>
                        </a:rPr>
                        <a:t>Reduce public sector pay &amp; pensions: by 15% on €100-150; 30% on €150k+</a:t>
                      </a:r>
                      <a:endParaRPr kumimoji="0" lang="en-IE" sz="1200" b="0" i="0" u="none" strike="noStrike" cap="none" normalizeH="0" baseline="0">
                        <a:ln>
                          <a:noFill/>
                        </a:ln>
                        <a:solidFill>
                          <a:srgbClr val="131313"/>
                        </a:solidFill>
                        <a:effectLst/>
                        <a:latin typeface="Cambria" charset="0"/>
                        <a:ea typeface="MS Mincho" charset="0"/>
                        <a:cs typeface="Times New Roman" charset="0"/>
                        <a:sym typeface="Lucida Grande" charset="0"/>
                      </a:endParaRPr>
                    </a:p>
                  </a:txBody>
                  <a:tcPr marL="68580" marR="68580" marT="0" marB="0"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DF1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131313"/>
                          </a:solidFill>
                          <a:effectLst/>
                          <a:latin typeface="Arial" charset="0"/>
                          <a:ea typeface="MS PGothic" charset="0"/>
                          <a:cs typeface="MS PGothic" charset="0"/>
                          <a:sym typeface="Lucida Grande" charset="0"/>
                        </a:rPr>
                        <a:t> </a:t>
                      </a:r>
                      <a:endParaRPr kumimoji="0" lang="en-IE" sz="1200" b="0" i="0" u="none" strike="noStrike" cap="none" normalizeH="0" baseline="0">
                        <a:ln>
                          <a:noFill/>
                        </a:ln>
                        <a:solidFill>
                          <a:srgbClr val="131313"/>
                        </a:solidFill>
                        <a:effectLst/>
                        <a:latin typeface="Cambria" charset="0"/>
                        <a:ea typeface="MS Mincho" charset="0"/>
                        <a:cs typeface="Times New Roman" charset="0"/>
                        <a:sym typeface="Lucida Grande" charset="0"/>
                      </a:endParaRPr>
                    </a:p>
                  </a:txBody>
                  <a:tcPr marL="68580" marR="68580" marT="0" marB="0"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DF1F3"/>
                    </a:solidFill>
                  </a:tcPr>
                </a:tc>
              </a:tr>
              <a:tr h="3661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131313"/>
                          </a:solidFill>
                          <a:effectLst/>
                          <a:latin typeface="Arial" charset="0"/>
                          <a:ea typeface="MS PGothic" charset="0"/>
                          <a:cs typeface="MS PGothic" charset="0"/>
                          <a:sym typeface="Lucida Grande" charset="0"/>
                        </a:rPr>
                        <a:t>Pensions</a:t>
                      </a:r>
                      <a:endParaRPr kumimoji="0" lang="en-IE" sz="1200" b="1" i="0" u="none" strike="noStrike" cap="none" normalizeH="0" baseline="0">
                        <a:ln>
                          <a:noFill/>
                        </a:ln>
                        <a:solidFill>
                          <a:srgbClr val="131313"/>
                        </a:solidFill>
                        <a:effectLst/>
                        <a:latin typeface="Cambria" charset="0"/>
                        <a:ea typeface="MS Mincho" charset="0"/>
                        <a:cs typeface="Times New Roman" charset="0"/>
                        <a:sym typeface="Lucida Grande" charset="0"/>
                      </a:endParaRP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131313"/>
                          </a:solidFill>
                          <a:effectLst/>
                          <a:latin typeface="Arial" charset="0"/>
                          <a:ea typeface="MS PGothic" charset="0"/>
                          <a:cs typeface="MS PGothic" charset="0"/>
                          <a:sym typeface="Lucida Grande" charset="0"/>
                        </a:rPr>
                        <a:t>Reduce earnings cap for pension contribs from €115k pa to €70k</a:t>
                      </a:r>
                      <a:endParaRPr kumimoji="0" lang="en-IE" sz="1200" b="0" i="0" u="none" strike="noStrike" cap="none" normalizeH="0" baseline="0">
                        <a:ln>
                          <a:noFill/>
                        </a:ln>
                        <a:solidFill>
                          <a:srgbClr val="131313"/>
                        </a:solidFill>
                        <a:effectLst/>
                        <a:latin typeface="Cambria" charset="0"/>
                        <a:ea typeface="MS Mincho" charset="0"/>
                        <a:cs typeface="Times New Roman" charset="0"/>
                        <a:sym typeface="Lucida Grande" charset="0"/>
                      </a:endParaRPr>
                    </a:p>
                  </a:txBody>
                  <a:tcPr marL="68580" marR="68580" marT="0" marB="0"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131313"/>
                          </a:solidFill>
                          <a:effectLst/>
                          <a:latin typeface="Arial" charset="0"/>
                          <a:ea typeface="MS PGothic" charset="0"/>
                          <a:cs typeface="MS PGothic" charset="0"/>
                          <a:sym typeface="Lucida Grande" charset="0"/>
                        </a:rPr>
                        <a:t> </a:t>
                      </a:r>
                      <a:endParaRPr kumimoji="0" lang="en-IE" sz="1200" b="0" i="0" u="none" strike="noStrike" cap="none" normalizeH="0" baseline="0">
                        <a:ln>
                          <a:noFill/>
                        </a:ln>
                        <a:solidFill>
                          <a:srgbClr val="131313"/>
                        </a:solidFill>
                        <a:effectLst/>
                        <a:latin typeface="Cambria" charset="0"/>
                        <a:ea typeface="MS Mincho" charset="0"/>
                        <a:cs typeface="Times New Roman" charset="0"/>
                        <a:sym typeface="Lucida Grande" charset="0"/>
                      </a:endParaRPr>
                    </a:p>
                  </a:txBody>
                  <a:tcPr marL="68580" marR="68580" marT="0" marB="0"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r>
              <a:tr h="1282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131313"/>
                          </a:solidFill>
                          <a:effectLst/>
                          <a:latin typeface="Arial" charset="0"/>
                          <a:ea typeface="MS PGothic" charset="0"/>
                          <a:cs typeface="MS PGothic" charset="0"/>
                          <a:sym typeface="Lucida Grande" charset="0"/>
                        </a:rPr>
                        <a:t>Other</a:t>
                      </a:r>
                      <a:endParaRPr kumimoji="0" lang="en-IE" sz="1200" b="1" i="0" u="none" strike="noStrike" cap="none" normalizeH="0" baseline="0" dirty="0">
                        <a:ln>
                          <a:noFill/>
                        </a:ln>
                        <a:solidFill>
                          <a:srgbClr val="131313"/>
                        </a:solidFill>
                        <a:effectLst/>
                        <a:latin typeface="Cambria" charset="0"/>
                        <a:ea typeface="MS Mincho" charset="0"/>
                        <a:cs typeface="Times New Roman" charset="0"/>
                        <a:sym typeface="Lucida Grande" charset="0"/>
                      </a:endParaRP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DF1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131313"/>
                          </a:solidFill>
                          <a:effectLst/>
                          <a:latin typeface="Arial" charset="0"/>
                          <a:ea typeface="MS PGothic" charset="0"/>
                          <a:cs typeface="MS PGothic" charset="0"/>
                          <a:sym typeface="Lucida Grande" charset="0"/>
                        </a:rPr>
                        <a:t>Increase stamp duty on share transactions from 1% to 1.1%</a:t>
                      </a:r>
                      <a:endParaRPr kumimoji="0" lang="en-IE" sz="1200" b="0" i="0" u="none" strike="noStrike" cap="none" normalizeH="0" baseline="0">
                        <a:ln>
                          <a:noFill/>
                        </a:ln>
                        <a:solidFill>
                          <a:srgbClr val="131313"/>
                        </a:solidFill>
                        <a:effectLst/>
                        <a:latin typeface="Cambria" charset="0"/>
                        <a:ea typeface="MS Mincho" charset="0"/>
                        <a:cs typeface="Times New Roman" charset="0"/>
                        <a:sym typeface="Lucida Grande" charset="0"/>
                      </a:endParaRPr>
                    </a:p>
                  </a:txBody>
                  <a:tcPr marL="68580" marR="68580" marT="0" marB="0"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DF1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131313"/>
                          </a:solidFill>
                          <a:effectLst/>
                          <a:latin typeface="Arial" charset="0"/>
                          <a:ea typeface="MS PGothic" charset="0"/>
                          <a:cs typeface="MS PGothic" charset="0"/>
                          <a:sym typeface="Lucida Grande" charset="0"/>
                        </a:rPr>
                        <a:t>Introduce a financial transaction tax od .1% on securities and .01% on derivatives</a:t>
                      </a:r>
                      <a:endParaRPr kumimoji="0" lang="en-IE" sz="1200" b="0" i="0" u="none" strike="noStrike" cap="none" normalizeH="0" baseline="0" dirty="0">
                        <a:ln>
                          <a:noFill/>
                        </a:ln>
                        <a:solidFill>
                          <a:srgbClr val="131313"/>
                        </a:solidFill>
                        <a:effectLst/>
                        <a:latin typeface="Arial" charset="0"/>
                        <a:ea typeface="MS PGothic" charset="0"/>
                        <a:cs typeface="MS PGothic" charset="0"/>
                        <a:sym typeface="Lucida Grande"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131313"/>
                          </a:solidFill>
                          <a:effectLst/>
                          <a:latin typeface="Arial" charset="0"/>
                          <a:ea typeface="MS PGothic" charset="0"/>
                          <a:cs typeface="MS PGothic" charset="0"/>
                          <a:sym typeface="Lucida Grande" charset="0"/>
                        </a:rPr>
                        <a:t>Freeze all debt repayments relating to post-2008 crisis</a:t>
                      </a:r>
                      <a:endParaRPr kumimoji="0" lang="en-IE" sz="1200" b="0" i="0" u="none" strike="noStrike" cap="none" normalizeH="0" baseline="0" dirty="0">
                        <a:ln>
                          <a:noFill/>
                        </a:ln>
                        <a:solidFill>
                          <a:srgbClr val="131313"/>
                        </a:solidFill>
                        <a:effectLst/>
                        <a:latin typeface="Arial" charset="0"/>
                        <a:ea typeface="MS PGothic" charset="0"/>
                        <a:cs typeface="MS PGothic" charset="0"/>
                        <a:sym typeface="Lucida Grande"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131313"/>
                          </a:solidFill>
                          <a:effectLst/>
                          <a:latin typeface="Arial" charset="0"/>
                          <a:ea typeface="MS PGothic" charset="0"/>
                          <a:cs typeface="MS PGothic" charset="0"/>
                          <a:sym typeface="Lucida Grande" charset="0"/>
                        </a:rPr>
                        <a:t>Establish a nominal corporate tax of 15% (an effective tax of 12.5%)</a:t>
                      </a:r>
                      <a:endParaRPr kumimoji="0" lang="en-IE" sz="1200" b="0" i="0" u="none" strike="noStrike" cap="none" normalizeH="0" baseline="0" dirty="0">
                        <a:ln>
                          <a:noFill/>
                        </a:ln>
                        <a:solidFill>
                          <a:srgbClr val="131313"/>
                        </a:solidFill>
                        <a:effectLst/>
                        <a:latin typeface="Cambria" charset="0"/>
                        <a:ea typeface="MS Mincho" charset="0"/>
                        <a:cs typeface="Times New Roman" charset="0"/>
                        <a:sym typeface="Lucida Grande" charset="0"/>
                      </a:endParaRPr>
                    </a:p>
                  </a:txBody>
                  <a:tcPr marL="68580" marR="68580" marT="0" marB="0"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DF1F3"/>
                    </a:solidFill>
                  </a:tcPr>
                </a:tc>
              </a:tr>
            </a:tbl>
          </a:graphicData>
        </a:graphic>
      </p:graphicFrame>
    </p:spTree>
    <p:extLst>
      <p:ext uri="{BB962C8B-B14F-4D97-AF65-F5344CB8AC3E}">
        <p14:creationId xmlns:p14="http://schemas.microsoft.com/office/powerpoint/2010/main" val="36433064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592" y="3637379"/>
            <a:ext cx="2167371" cy="1447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41048" y="496336"/>
            <a:ext cx="6768752" cy="384721"/>
          </a:xfrm>
          <a:prstGeom prst="rect">
            <a:avLst/>
          </a:prstGeom>
          <a:noFill/>
        </p:spPr>
        <p:txBody>
          <a:bodyPr wrap="square" rtlCol="0">
            <a:spAutoFit/>
          </a:bodyPr>
          <a:lstStyle/>
          <a:p>
            <a:r>
              <a:rPr lang="en-IE" sz="1900" b="0" dirty="0" smtClean="0">
                <a:solidFill>
                  <a:schemeClr val="bg1"/>
                </a:solidFill>
              </a:rPr>
              <a:t>The trigger 2</a:t>
            </a:r>
            <a:endParaRPr lang="en-IE" sz="1900" b="0" dirty="0">
              <a:solidFill>
                <a:schemeClr val="bg1"/>
              </a:solidFill>
            </a:endParaRPr>
          </a:p>
        </p:txBody>
      </p:sp>
      <p:sp>
        <p:nvSpPr>
          <p:cNvPr id="4" name="AutoShape 2" descr="Image result for idesawas sphe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5" name="AutoShape 4" descr="Image result for idesawas sphe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cxnSp>
        <p:nvCxnSpPr>
          <p:cNvPr id="11" name="Straight Arrow Connector 10"/>
          <p:cNvCxnSpPr/>
          <p:nvPr/>
        </p:nvCxnSpPr>
        <p:spPr bwMode="auto">
          <a:xfrm>
            <a:off x="3282949" y="1712062"/>
            <a:ext cx="1138614" cy="346864"/>
          </a:xfrm>
          <a:prstGeom prst="straightConnector1">
            <a:avLst/>
          </a:prstGeom>
          <a:solidFill>
            <a:schemeClr val="accent1"/>
          </a:solidFill>
          <a:ln w="22225"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1996433" y="3140968"/>
            <a:ext cx="648072" cy="292388"/>
          </a:xfrm>
          <a:prstGeom prst="rect">
            <a:avLst/>
          </a:prstGeom>
          <a:noFill/>
        </p:spPr>
        <p:txBody>
          <a:bodyPr wrap="square" rtlCol="0">
            <a:spAutoFit/>
          </a:bodyPr>
          <a:lstStyle/>
          <a:p>
            <a:r>
              <a:rPr lang="en-IE" dirty="0" smtClean="0"/>
              <a:t>1991</a:t>
            </a:r>
            <a:endParaRPr lang="en-IE" dirty="0"/>
          </a:p>
        </p:txBody>
      </p:sp>
      <p:sp>
        <p:nvSpPr>
          <p:cNvPr id="14" name="TextBox 13"/>
          <p:cNvSpPr txBox="1"/>
          <p:nvPr/>
        </p:nvSpPr>
        <p:spPr>
          <a:xfrm>
            <a:off x="2450618" y="1419674"/>
            <a:ext cx="648072" cy="292388"/>
          </a:xfrm>
          <a:prstGeom prst="rect">
            <a:avLst/>
          </a:prstGeom>
          <a:noFill/>
        </p:spPr>
        <p:txBody>
          <a:bodyPr wrap="square" rtlCol="0">
            <a:spAutoFit/>
          </a:bodyPr>
          <a:lstStyle/>
          <a:p>
            <a:r>
              <a:rPr lang="en-IE" dirty="0" smtClean="0"/>
              <a:t>2,557 </a:t>
            </a:r>
            <a:endParaRPr lang="en-IE" dirty="0"/>
          </a:p>
        </p:txBody>
      </p:sp>
      <p:sp>
        <p:nvSpPr>
          <p:cNvPr id="9" name="AutoShape 2" descr="Image result for 1991 bmw 5 seri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5" name="AutoShape 4" descr="Image result for 1991 bmw 5 serie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912" y="3579202"/>
            <a:ext cx="2088232" cy="1505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4808984" y="3140968"/>
            <a:ext cx="648072" cy="292388"/>
          </a:xfrm>
          <a:prstGeom prst="rect">
            <a:avLst/>
          </a:prstGeom>
          <a:noFill/>
        </p:spPr>
        <p:txBody>
          <a:bodyPr wrap="square" rtlCol="0">
            <a:spAutoFit/>
          </a:bodyPr>
          <a:lstStyle/>
          <a:p>
            <a:r>
              <a:rPr lang="en-IE" dirty="0" smtClean="0"/>
              <a:t>2003</a:t>
            </a:r>
            <a:endParaRPr lang="en-IE" dirty="0"/>
          </a:p>
        </p:txBody>
      </p:sp>
      <p:sp>
        <p:nvSpPr>
          <p:cNvPr id="24" name="TextBox 23"/>
          <p:cNvSpPr txBox="1"/>
          <p:nvPr/>
        </p:nvSpPr>
        <p:spPr>
          <a:xfrm>
            <a:off x="4893385" y="2085586"/>
            <a:ext cx="648072" cy="292388"/>
          </a:xfrm>
          <a:prstGeom prst="rect">
            <a:avLst/>
          </a:prstGeom>
          <a:noFill/>
        </p:spPr>
        <p:txBody>
          <a:bodyPr wrap="square" rtlCol="0">
            <a:spAutoFit/>
          </a:bodyPr>
          <a:lstStyle/>
          <a:p>
            <a:r>
              <a:rPr lang="en-IE" dirty="0" smtClean="0"/>
              <a:t>1,541</a:t>
            </a:r>
            <a:endParaRPr lang="en-IE" dirty="0"/>
          </a:p>
        </p:txBody>
      </p:sp>
      <p:sp>
        <p:nvSpPr>
          <p:cNvPr id="26" name="TextBox 25"/>
          <p:cNvSpPr txBox="1"/>
          <p:nvPr/>
        </p:nvSpPr>
        <p:spPr>
          <a:xfrm>
            <a:off x="7603731" y="2738624"/>
            <a:ext cx="648072" cy="292388"/>
          </a:xfrm>
          <a:prstGeom prst="rect">
            <a:avLst/>
          </a:prstGeom>
          <a:noFill/>
        </p:spPr>
        <p:txBody>
          <a:bodyPr wrap="square" rtlCol="0">
            <a:spAutoFit/>
          </a:bodyPr>
          <a:lstStyle/>
          <a:p>
            <a:r>
              <a:rPr lang="en-IE" dirty="0" smtClean="0"/>
              <a:t>704</a:t>
            </a:r>
            <a:endParaRPr lang="en-IE" dirty="0"/>
          </a:p>
        </p:txBody>
      </p:sp>
      <p:cxnSp>
        <p:nvCxnSpPr>
          <p:cNvPr id="27" name="Straight Arrow Connector 26"/>
          <p:cNvCxnSpPr/>
          <p:nvPr/>
        </p:nvCxnSpPr>
        <p:spPr bwMode="auto">
          <a:xfrm>
            <a:off x="5875237" y="2384857"/>
            <a:ext cx="1138614" cy="346864"/>
          </a:xfrm>
          <a:prstGeom prst="straightConnector1">
            <a:avLst/>
          </a:prstGeom>
          <a:solidFill>
            <a:schemeClr val="accent1"/>
          </a:solidFill>
          <a:ln w="22225"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1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224" y="3568660"/>
            <a:ext cx="2304860" cy="151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7617296" y="3140968"/>
            <a:ext cx="648072" cy="292388"/>
          </a:xfrm>
          <a:prstGeom prst="rect">
            <a:avLst/>
          </a:prstGeom>
          <a:noFill/>
        </p:spPr>
        <p:txBody>
          <a:bodyPr wrap="square" rtlCol="0">
            <a:spAutoFit/>
          </a:bodyPr>
          <a:lstStyle/>
          <a:p>
            <a:r>
              <a:rPr lang="en-IE" dirty="0" smtClean="0"/>
              <a:t>2014</a:t>
            </a:r>
            <a:endParaRPr lang="en-IE" dirty="0"/>
          </a:p>
        </p:txBody>
      </p:sp>
      <p:pic>
        <p:nvPicPr>
          <p:cNvPr id="41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8665" y="5112195"/>
            <a:ext cx="866102" cy="119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1340" y="5197133"/>
            <a:ext cx="792495" cy="968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1612" y="5085184"/>
            <a:ext cx="2087012"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Arrow Connector 22"/>
          <p:cNvCxnSpPr/>
          <p:nvPr/>
        </p:nvCxnSpPr>
        <p:spPr bwMode="auto">
          <a:xfrm>
            <a:off x="1208584" y="3140968"/>
            <a:ext cx="8352928" cy="0"/>
          </a:xfrm>
          <a:prstGeom prst="straightConnector1">
            <a:avLst/>
          </a:prstGeom>
          <a:ln>
            <a:headEnd type="none" w="med" len="med"/>
            <a:tailEnd type="none" w="med" len="med"/>
          </a:ln>
          <a:extLst/>
        </p:spPr>
        <p:style>
          <a:lnRef idx="2">
            <a:schemeClr val="dk1"/>
          </a:lnRef>
          <a:fillRef idx="0">
            <a:schemeClr val="dk1"/>
          </a:fillRef>
          <a:effectRef idx="1">
            <a:schemeClr val="dk1"/>
          </a:effectRef>
          <a:fontRef idx="minor">
            <a:schemeClr val="tx1"/>
          </a:fontRef>
        </p:style>
      </p:cxnSp>
      <p:sp>
        <p:nvSpPr>
          <p:cNvPr id="25" name="TextBox 24"/>
          <p:cNvSpPr txBox="1"/>
          <p:nvPr/>
        </p:nvSpPr>
        <p:spPr>
          <a:xfrm>
            <a:off x="1153154" y="3327229"/>
            <a:ext cx="2517774" cy="261610"/>
          </a:xfrm>
          <a:prstGeom prst="rect">
            <a:avLst/>
          </a:prstGeom>
          <a:noFill/>
        </p:spPr>
        <p:txBody>
          <a:bodyPr wrap="square" rtlCol="0">
            <a:spAutoFit/>
          </a:bodyPr>
          <a:lstStyle/>
          <a:p>
            <a:r>
              <a:rPr lang="en-IE" sz="1050" b="0" dirty="0" smtClean="0"/>
              <a:t>Source: The Pensions Authority </a:t>
            </a:r>
            <a:endParaRPr lang="en-IE" sz="1050" b="0" dirty="0"/>
          </a:p>
        </p:txBody>
      </p:sp>
      <p:sp>
        <p:nvSpPr>
          <p:cNvPr id="2" name="TextBox 1"/>
          <p:cNvSpPr txBox="1"/>
          <p:nvPr/>
        </p:nvSpPr>
        <p:spPr>
          <a:xfrm>
            <a:off x="1208584" y="980728"/>
            <a:ext cx="8352928" cy="294930"/>
          </a:xfrm>
          <a:prstGeom prst="rect">
            <a:avLst/>
          </a:prstGeom>
          <a:solidFill>
            <a:schemeClr val="tx1">
              <a:lumMod val="50000"/>
              <a:lumOff val="50000"/>
            </a:schemeClr>
          </a:solidFill>
        </p:spPr>
        <p:txBody>
          <a:bodyPr wrap="square" rtlCol="0">
            <a:spAutoFit/>
          </a:bodyPr>
          <a:lstStyle/>
          <a:p>
            <a:pPr algn="ctr"/>
            <a:r>
              <a:rPr lang="en-IE" b="0" dirty="0" smtClean="0">
                <a:solidFill>
                  <a:schemeClr val="bg1"/>
                </a:solidFill>
              </a:rPr>
              <a:t>Number of DB Schemes in Ireland</a:t>
            </a:r>
            <a:endParaRPr lang="en-IE" b="0" dirty="0">
              <a:solidFill>
                <a:schemeClr val="bg1"/>
              </a:solidFill>
            </a:endParaRPr>
          </a:p>
        </p:txBody>
      </p:sp>
    </p:spTree>
    <p:extLst>
      <p:ext uri="{BB962C8B-B14F-4D97-AF65-F5344CB8AC3E}">
        <p14:creationId xmlns:p14="http://schemas.microsoft.com/office/powerpoint/2010/main" val="30114698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could this mean?</a:t>
            </a:r>
            <a:endParaRPr lang="en-US" dirty="0"/>
          </a:p>
        </p:txBody>
      </p:sp>
      <p:sp>
        <p:nvSpPr>
          <p:cNvPr id="4" name="Content Placeholder 3"/>
          <p:cNvSpPr>
            <a:spLocks noGrp="1"/>
          </p:cNvSpPr>
          <p:nvPr>
            <p:ph idx="1"/>
          </p:nvPr>
        </p:nvSpPr>
        <p:spPr/>
        <p:txBody>
          <a:bodyPr>
            <a:normAutofit lnSpcReduction="10000"/>
          </a:bodyPr>
          <a:lstStyle/>
          <a:p>
            <a:r>
              <a:rPr lang="en-US" dirty="0" smtClean="0"/>
              <a:t>Personal</a:t>
            </a:r>
          </a:p>
          <a:p>
            <a:pPr lvl="1"/>
            <a:r>
              <a:rPr lang="en-US" dirty="0" smtClean="0"/>
              <a:t>Increased personal tax/wealth tax</a:t>
            </a:r>
          </a:p>
          <a:p>
            <a:pPr lvl="1"/>
            <a:r>
              <a:rPr lang="en-US" dirty="0" smtClean="0"/>
              <a:t>More equitable society?</a:t>
            </a:r>
          </a:p>
          <a:p>
            <a:pPr lvl="1"/>
            <a:r>
              <a:rPr lang="en-US" dirty="0" smtClean="0"/>
              <a:t>Drive talent/assets overseas</a:t>
            </a:r>
          </a:p>
          <a:p>
            <a:pPr lvl="1"/>
            <a:r>
              <a:rPr lang="en-US" dirty="0" smtClean="0"/>
              <a:t>Tax evasion</a:t>
            </a:r>
          </a:p>
          <a:p>
            <a:r>
              <a:rPr lang="en-US" dirty="0" smtClean="0"/>
              <a:t>Pensions</a:t>
            </a:r>
          </a:p>
          <a:p>
            <a:pPr lvl="1"/>
            <a:r>
              <a:rPr lang="en-US" dirty="0" smtClean="0"/>
              <a:t>Reduce pension reliefs</a:t>
            </a:r>
          </a:p>
          <a:p>
            <a:pPr lvl="1"/>
            <a:r>
              <a:rPr lang="en-US" dirty="0" smtClean="0"/>
              <a:t>Bring back pension levy</a:t>
            </a:r>
          </a:p>
          <a:p>
            <a:pPr lvl="1"/>
            <a:r>
              <a:rPr lang="en-US" dirty="0" smtClean="0"/>
              <a:t>Reverse extension to retirement age?</a:t>
            </a:r>
          </a:p>
        </p:txBody>
      </p:sp>
    </p:spTree>
    <p:extLst>
      <p:ext uri="{BB962C8B-B14F-4D97-AF65-F5344CB8AC3E}">
        <p14:creationId xmlns:p14="http://schemas.microsoft.com/office/powerpoint/2010/main" val="8612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left)">
                                      <p:cBhvr>
                                        <p:cTn id="13" dur="500"/>
                                        <p:tgtEl>
                                          <p:spTgt spid="4">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left)">
                                      <p:cBhvr>
                                        <p:cTn id="16" dur="500"/>
                                        <p:tgtEl>
                                          <p:spTgt spid="4">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left)">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wipe(left)">
                                      <p:cBhvr>
                                        <p:cTn id="24" dur="500"/>
                                        <p:tgtEl>
                                          <p:spTgt spid="4">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ipe(left)">
                                      <p:cBhvr>
                                        <p:cTn id="27" dur="500"/>
                                        <p:tgtEl>
                                          <p:spTgt spid="4">
                                            <p:txEl>
                                              <p:pRg st="6" end="6"/>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wipe(left)">
                                      <p:cBhvr>
                                        <p:cTn id="30" dur="500"/>
                                        <p:tgtEl>
                                          <p:spTgt spid="4">
                                            <p:txEl>
                                              <p:pRg st="7" end="7"/>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wipe(left)">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could this mean?</a:t>
            </a:r>
            <a:endParaRPr lang="en-US" dirty="0"/>
          </a:p>
        </p:txBody>
      </p:sp>
      <p:sp>
        <p:nvSpPr>
          <p:cNvPr id="4" name="Content Placeholder 3"/>
          <p:cNvSpPr>
            <a:spLocks noGrp="1"/>
          </p:cNvSpPr>
          <p:nvPr>
            <p:ph idx="1"/>
          </p:nvPr>
        </p:nvSpPr>
        <p:spPr/>
        <p:txBody>
          <a:bodyPr>
            <a:normAutofit/>
          </a:bodyPr>
          <a:lstStyle/>
          <a:p>
            <a:r>
              <a:rPr lang="en-US" dirty="0" smtClean="0"/>
              <a:t>Economy/Industry</a:t>
            </a:r>
          </a:p>
          <a:p>
            <a:pPr lvl="1"/>
            <a:r>
              <a:rPr lang="en-US" dirty="0" smtClean="0"/>
              <a:t>Higher corporate tax rates and its impact on future international business?</a:t>
            </a:r>
          </a:p>
          <a:p>
            <a:pPr lvl="1"/>
            <a:r>
              <a:rPr lang="en-US" dirty="0" smtClean="0"/>
              <a:t>Freeze debt payments? (What happened to </a:t>
            </a:r>
            <a:r>
              <a:rPr lang="en-US" dirty="0" err="1" smtClean="0"/>
              <a:t>Syriza</a:t>
            </a:r>
            <a:r>
              <a:rPr lang="en-US" dirty="0" smtClean="0"/>
              <a:t>?)</a:t>
            </a:r>
          </a:p>
          <a:p>
            <a:pPr lvl="1"/>
            <a:r>
              <a:rPr lang="en-US" dirty="0" smtClean="0"/>
              <a:t>Increased transactions taxes and its impact on Irish Funds industry</a:t>
            </a:r>
          </a:p>
        </p:txBody>
      </p:sp>
    </p:spTree>
    <p:extLst>
      <p:ext uri="{BB962C8B-B14F-4D97-AF65-F5344CB8AC3E}">
        <p14:creationId xmlns:p14="http://schemas.microsoft.com/office/powerpoint/2010/main" val="113902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928036" y="269876"/>
          <a:ext cx="8009877" cy="6349999"/>
        </p:xfrm>
        <a:graphic>
          <a:graphicData uri="http://schemas.openxmlformats.org/presentationml/2006/ole">
            <mc:AlternateContent xmlns:mc="http://schemas.openxmlformats.org/markup-compatibility/2006">
              <mc:Choice xmlns:v="urn:schemas-microsoft-com:vml" Requires="v">
                <p:oleObj spid="_x0000_s4100" name="Document" r:id="rId5" imgW="5270500" imgH="4178300" progId="Word.Document.12">
                  <p:embed/>
                </p:oleObj>
              </mc:Choice>
              <mc:Fallback>
                <p:oleObj name="Document" r:id="rId5" imgW="5270500" imgH="4178300" progId="Word.Document.12">
                  <p:embed/>
                  <p:pic>
                    <p:nvPicPr>
                      <p:cNvPr id="0" name=""/>
                      <p:cNvPicPr/>
                      <p:nvPr/>
                    </p:nvPicPr>
                    <p:blipFill>
                      <a:blip r:embed="rId6"/>
                      <a:stretch>
                        <a:fillRect/>
                      </a:stretch>
                    </p:blipFill>
                    <p:spPr>
                      <a:xfrm>
                        <a:off x="928036" y="269876"/>
                        <a:ext cx="8009877" cy="6349999"/>
                      </a:xfrm>
                      <a:prstGeom prst="rect">
                        <a:avLst/>
                      </a:prstGeom>
                    </p:spPr>
                  </p:pic>
                </p:oleObj>
              </mc:Fallback>
            </mc:AlternateContent>
          </a:graphicData>
        </a:graphic>
      </p:graphicFrame>
    </p:spTree>
    <p:extLst>
      <p:ext uri="{BB962C8B-B14F-4D97-AF65-F5344CB8AC3E}">
        <p14:creationId xmlns:p14="http://schemas.microsoft.com/office/powerpoint/2010/main" val="30823365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Thank you!</a:t>
            </a:r>
          </a:p>
          <a:p>
            <a:endParaRPr lang="en-US" dirty="0"/>
          </a:p>
          <a:p>
            <a:r>
              <a:rPr lang="en-US" dirty="0" smtClean="0">
                <a:hlinkClick r:id="rId2"/>
              </a:rPr>
              <a:t>David.Farrell@ucd.ie</a:t>
            </a:r>
            <a:r>
              <a:rPr lang="en-US" dirty="0" smtClean="0"/>
              <a:t> </a:t>
            </a:r>
            <a:endParaRPr lang="en-US" dirty="0"/>
          </a:p>
        </p:txBody>
      </p:sp>
    </p:spTree>
    <p:extLst>
      <p:ext uri="{BB962C8B-B14F-4D97-AF65-F5344CB8AC3E}">
        <p14:creationId xmlns:p14="http://schemas.microsoft.com/office/powerpoint/2010/main" val="3691644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60712" y="509352"/>
            <a:ext cx="6768752" cy="384721"/>
          </a:xfrm>
          <a:prstGeom prst="rect">
            <a:avLst/>
          </a:prstGeom>
          <a:noFill/>
        </p:spPr>
        <p:txBody>
          <a:bodyPr wrap="square" rtlCol="0">
            <a:spAutoFit/>
          </a:bodyPr>
          <a:lstStyle/>
          <a:p>
            <a:r>
              <a:rPr lang="en-IE" sz="1900" b="0" dirty="0" smtClean="0">
                <a:solidFill>
                  <a:schemeClr val="bg1"/>
                </a:solidFill>
              </a:rPr>
              <a:t>The changing nature of retirement</a:t>
            </a:r>
            <a:endParaRPr lang="en-IE" sz="1900" b="0" dirty="0">
              <a:solidFill>
                <a:schemeClr val="bg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1193154019"/>
              </p:ext>
            </p:extLst>
          </p:nvPr>
        </p:nvGraphicFramePr>
        <p:xfrm>
          <a:off x="2360712" y="1268760"/>
          <a:ext cx="6984776" cy="4104846"/>
        </p:xfrm>
        <a:graphic>
          <a:graphicData uri="http://schemas.openxmlformats.org/drawingml/2006/table">
            <a:tbl>
              <a:tblPr firstRow="1" bandRow="1">
                <a:tableStyleId>{85BE263C-DBD7-4A20-BB59-AAB30ACAA65A}</a:tableStyleId>
              </a:tblPr>
              <a:tblGrid>
                <a:gridCol w="3492388"/>
                <a:gridCol w="3492388"/>
              </a:tblGrid>
              <a:tr h="423665">
                <a:tc>
                  <a:txBody>
                    <a:bodyPr/>
                    <a:lstStyle/>
                    <a:p>
                      <a:pPr algn="ctr"/>
                      <a:r>
                        <a:rPr lang="en-IE" dirty="0" smtClean="0"/>
                        <a:t> The good</a:t>
                      </a:r>
                      <a:r>
                        <a:rPr lang="en-IE" baseline="0" dirty="0" smtClean="0"/>
                        <a:t> old days !</a:t>
                      </a:r>
                      <a:endParaRPr lang="en-IE" dirty="0"/>
                    </a:p>
                  </a:txBody>
                  <a:tcPr/>
                </a:tc>
                <a:tc>
                  <a:txBody>
                    <a:bodyPr/>
                    <a:lstStyle/>
                    <a:p>
                      <a:pPr algn="ctr"/>
                      <a:r>
                        <a:rPr lang="en-IE" dirty="0" smtClean="0"/>
                        <a:t>Now &amp; the future</a:t>
                      </a:r>
                      <a:endParaRPr lang="en-IE" dirty="0"/>
                    </a:p>
                  </a:txBody>
                  <a:tcPr/>
                </a:tc>
              </a:tr>
              <a:tr h="7312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t>One big retirement day…and a watch</a:t>
                      </a:r>
                      <a:endParaRPr lang="en-I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t>Phasing into retirement</a:t>
                      </a:r>
                    </a:p>
                    <a:p>
                      <a:endParaRPr lang="en-IE" dirty="0"/>
                    </a:p>
                  </a:txBody>
                  <a:tcPr/>
                </a:tc>
              </a:tr>
              <a:tr h="7312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t>It’s time</a:t>
                      </a:r>
                      <a:r>
                        <a:rPr lang="en-IE" baseline="0" dirty="0" smtClean="0"/>
                        <a:t> to wind down</a:t>
                      </a:r>
                      <a:endParaRPr lang="en-IE" dirty="0" smtClean="0"/>
                    </a:p>
                  </a:txBody>
                  <a:tcPr/>
                </a:tc>
                <a:tc>
                  <a:txBody>
                    <a:bodyPr/>
                    <a:lstStyle/>
                    <a:p>
                      <a:r>
                        <a:rPr lang="en-IE" dirty="0" smtClean="0"/>
                        <a:t>It’s tim</a:t>
                      </a:r>
                      <a:r>
                        <a:rPr lang="en-IE" baseline="0" dirty="0" smtClean="0"/>
                        <a:t>e to realise your dreams </a:t>
                      </a:r>
                      <a:r>
                        <a:rPr lang="en-IE" dirty="0" smtClean="0"/>
                        <a:t>– “The Third Act”</a:t>
                      </a:r>
                      <a:endParaRPr lang="en-IE" dirty="0"/>
                    </a:p>
                  </a:txBody>
                  <a:tcPr/>
                </a:tc>
              </a:tr>
              <a:tr h="423665">
                <a:tc>
                  <a:txBody>
                    <a:bodyPr/>
                    <a:lstStyle/>
                    <a:p>
                      <a:r>
                        <a:rPr lang="en-IE" dirty="0" smtClean="0"/>
                        <a:t>Stable income needs</a:t>
                      </a:r>
                      <a:endParaRPr lang="en-IE" dirty="0"/>
                    </a:p>
                  </a:txBody>
                  <a:tcPr/>
                </a:tc>
                <a:tc>
                  <a:txBody>
                    <a:bodyPr/>
                    <a:lstStyle/>
                    <a:p>
                      <a:r>
                        <a:rPr lang="en-IE" dirty="0" smtClean="0"/>
                        <a:t>Variable</a:t>
                      </a:r>
                      <a:r>
                        <a:rPr lang="en-IE" baseline="0" dirty="0" smtClean="0"/>
                        <a:t> income needs</a:t>
                      </a:r>
                      <a:endParaRPr lang="en-IE" dirty="0"/>
                    </a:p>
                  </a:txBody>
                  <a:tcPr/>
                </a:tc>
              </a:tr>
              <a:tr h="423665">
                <a:tc>
                  <a:txBody>
                    <a:bodyPr/>
                    <a:lstStyle/>
                    <a:p>
                      <a:r>
                        <a:rPr lang="en-IE" dirty="0" smtClean="0"/>
                        <a:t>Sickness with limited treatment options</a:t>
                      </a:r>
                      <a:endParaRPr lang="en-I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t>Living with poor health</a:t>
                      </a:r>
                      <a:endParaRPr lang="en-IE" dirty="0"/>
                    </a:p>
                  </a:txBody>
                  <a:tcPr/>
                </a:tc>
              </a:tr>
              <a:tr h="7312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t>Fixed income from State + DB (potential for inflation increases)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t>Variety</a:t>
                      </a:r>
                      <a:r>
                        <a:rPr lang="en-IE" baseline="0" dirty="0" smtClean="0"/>
                        <a:t> </a:t>
                      </a:r>
                      <a:r>
                        <a:rPr lang="en-IE" dirty="0" smtClean="0"/>
                        <a:t>of income sources changing over time</a:t>
                      </a:r>
                    </a:p>
                  </a:txBody>
                  <a:tcPr/>
                </a:tc>
              </a:tr>
              <a:tr h="423665">
                <a:tc>
                  <a:txBody>
                    <a:bodyPr/>
                    <a:lstStyle/>
                    <a:p>
                      <a:r>
                        <a:rPr lang="en-IE" dirty="0" smtClean="0"/>
                        <a:t>Individuals as passenger</a:t>
                      </a:r>
                      <a:endParaRPr lang="en-IE" dirty="0"/>
                    </a:p>
                  </a:txBody>
                  <a:tcPr/>
                </a:tc>
                <a:tc>
                  <a:txBody>
                    <a:bodyPr/>
                    <a:lstStyle/>
                    <a:p>
                      <a:r>
                        <a:rPr lang="en-IE" dirty="0" smtClean="0"/>
                        <a:t>Individuals</a:t>
                      </a:r>
                      <a:r>
                        <a:rPr lang="en-IE" baseline="0" dirty="0" smtClean="0"/>
                        <a:t> as the captain</a:t>
                      </a:r>
                      <a:endParaRPr lang="en-IE" dirty="0"/>
                    </a:p>
                  </a:txBody>
                  <a:tcPr/>
                </a:tc>
              </a:tr>
            </a:tbl>
          </a:graphicData>
        </a:graphic>
      </p:graphicFrame>
    </p:spTree>
    <p:extLst>
      <p:ext uri="{BB962C8B-B14F-4D97-AF65-F5344CB8AC3E}">
        <p14:creationId xmlns:p14="http://schemas.microsoft.com/office/powerpoint/2010/main" val="5540591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0712" y="504335"/>
            <a:ext cx="6768752" cy="384721"/>
          </a:xfrm>
          <a:prstGeom prst="rect">
            <a:avLst/>
          </a:prstGeom>
          <a:noFill/>
        </p:spPr>
        <p:txBody>
          <a:bodyPr wrap="square" rtlCol="0">
            <a:spAutoFit/>
          </a:bodyPr>
          <a:lstStyle/>
          <a:p>
            <a:r>
              <a:rPr lang="en-IE" sz="1900" b="0" dirty="0" smtClean="0">
                <a:solidFill>
                  <a:schemeClr val="bg1"/>
                </a:solidFill>
              </a:rPr>
              <a:t>Focusing on the individual retirement decision</a:t>
            </a:r>
            <a:endParaRPr lang="en-IE" sz="1900" b="0" dirty="0">
              <a:solidFill>
                <a:schemeClr val="bg1"/>
              </a:solidFill>
            </a:endParaRPr>
          </a:p>
        </p:txBody>
      </p:sp>
      <p:sp>
        <p:nvSpPr>
          <p:cNvPr id="3" name="TextBox 2"/>
          <p:cNvSpPr txBox="1"/>
          <p:nvPr/>
        </p:nvSpPr>
        <p:spPr>
          <a:xfrm>
            <a:off x="2435301" y="1124744"/>
            <a:ext cx="6664504" cy="523220"/>
          </a:xfrm>
          <a:prstGeom prst="rect">
            <a:avLst/>
          </a:prstGeom>
          <a:noFill/>
        </p:spPr>
        <p:txBody>
          <a:bodyPr wrap="square" rtlCol="0">
            <a:spAutoFit/>
          </a:bodyPr>
          <a:lstStyle/>
          <a:p>
            <a:pPr algn="ctr"/>
            <a:r>
              <a:rPr lang="en-IE" sz="2800" b="0" dirty="0" smtClean="0">
                <a:latin typeface="+mj-lt"/>
              </a:rPr>
              <a:t>When do I retire?</a:t>
            </a:r>
          </a:p>
        </p:txBody>
      </p:sp>
      <p:sp>
        <p:nvSpPr>
          <p:cNvPr id="4" name="Oval 3"/>
          <p:cNvSpPr/>
          <p:nvPr/>
        </p:nvSpPr>
        <p:spPr bwMode="auto">
          <a:xfrm>
            <a:off x="2259407" y="1930311"/>
            <a:ext cx="4376697" cy="3442905"/>
          </a:xfrm>
          <a:prstGeom prst="ellipse">
            <a:avLst/>
          </a:prstGeom>
          <a:solidFill>
            <a:schemeClr val="accent1">
              <a:lumMod val="60000"/>
              <a:lumOff val="40000"/>
              <a:alpha val="81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IE" sz="1600" dirty="0" smtClean="0">
              <a:solidFill>
                <a:schemeClr val="bg1"/>
              </a:solidFill>
            </a:endParaRPr>
          </a:p>
          <a:p>
            <a:r>
              <a:rPr lang="en-IE" sz="1600" dirty="0" smtClean="0">
                <a:solidFill>
                  <a:schemeClr val="bg1"/>
                </a:solidFill>
              </a:rPr>
              <a:t>Inflation </a:t>
            </a:r>
            <a:r>
              <a:rPr lang="en-IE" sz="1600" dirty="0">
                <a:solidFill>
                  <a:schemeClr val="bg1"/>
                </a:solidFill>
              </a:rPr>
              <a:t>expectations</a:t>
            </a:r>
            <a:endParaRPr kumimoji="0" lang="en-IE" sz="1600" b="1" i="0" u="none" strike="noStrike" cap="none" normalizeH="0" baseline="0" dirty="0" smtClean="0">
              <a:ln>
                <a:noFill/>
              </a:ln>
              <a:solidFill>
                <a:srgbClr val="000000"/>
              </a:solidFill>
              <a:effectLst/>
              <a:sym typeface="Lucida Grande" charset="0"/>
            </a:endParaRPr>
          </a:p>
        </p:txBody>
      </p:sp>
      <p:sp>
        <p:nvSpPr>
          <p:cNvPr id="5" name="Oval 4"/>
          <p:cNvSpPr/>
          <p:nvPr/>
        </p:nvSpPr>
        <p:spPr bwMode="auto">
          <a:xfrm>
            <a:off x="5069223" y="2060848"/>
            <a:ext cx="4248472" cy="3312368"/>
          </a:xfrm>
          <a:prstGeom prst="ellipse">
            <a:avLst/>
          </a:prstGeom>
          <a:solidFill>
            <a:schemeClr val="accent1">
              <a:alpha val="86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endParaRPr lang="en-IE" sz="1600" dirty="0">
              <a:solidFill>
                <a:schemeClr val="bg1"/>
              </a:solidFill>
            </a:endParaRPr>
          </a:p>
        </p:txBody>
      </p:sp>
      <p:sp>
        <p:nvSpPr>
          <p:cNvPr id="6" name="TextBox 5"/>
          <p:cNvSpPr txBox="1"/>
          <p:nvPr/>
        </p:nvSpPr>
        <p:spPr>
          <a:xfrm>
            <a:off x="7113240" y="2794407"/>
            <a:ext cx="2448272" cy="830997"/>
          </a:xfrm>
          <a:prstGeom prst="rect">
            <a:avLst/>
          </a:prstGeom>
          <a:noFill/>
        </p:spPr>
        <p:txBody>
          <a:bodyPr wrap="square" rtlCol="0">
            <a:spAutoFit/>
          </a:bodyPr>
          <a:lstStyle/>
          <a:p>
            <a:pPr algn="ctr"/>
            <a:endParaRPr lang="en-IE" sz="1600" dirty="0" smtClean="0">
              <a:solidFill>
                <a:schemeClr val="bg1"/>
              </a:solidFill>
            </a:endParaRPr>
          </a:p>
          <a:p>
            <a:pPr algn="ctr"/>
            <a:r>
              <a:rPr lang="en-IE" sz="1600" dirty="0" smtClean="0">
                <a:solidFill>
                  <a:schemeClr val="bg1"/>
                </a:solidFill>
              </a:rPr>
              <a:t>Your </a:t>
            </a:r>
            <a:r>
              <a:rPr lang="en-IE" sz="1600" dirty="0">
                <a:solidFill>
                  <a:schemeClr val="bg1"/>
                </a:solidFill>
              </a:rPr>
              <a:t>spousal </a:t>
            </a:r>
            <a:r>
              <a:rPr lang="en-IE" sz="1600" dirty="0" smtClean="0">
                <a:solidFill>
                  <a:schemeClr val="bg1"/>
                </a:solidFill>
              </a:rPr>
              <a:t/>
            </a:r>
            <a:br>
              <a:rPr lang="en-IE" sz="1600" dirty="0" smtClean="0">
                <a:solidFill>
                  <a:schemeClr val="bg1"/>
                </a:solidFill>
              </a:rPr>
            </a:br>
            <a:r>
              <a:rPr lang="en-IE" sz="1600" dirty="0" smtClean="0">
                <a:solidFill>
                  <a:schemeClr val="bg1"/>
                </a:solidFill>
              </a:rPr>
              <a:t>relationship</a:t>
            </a:r>
            <a:endParaRPr lang="en-IE" sz="1600" dirty="0">
              <a:solidFill>
                <a:schemeClr val="bg1"/>
              </a:solidFill>
            </a:endParaRPr>
          </a:p>
        </p:txBody>
      </p:sp>
      <p:sp>
        <p:nvSpPr>
          <p:cNvPr id="7" name="TextBox 6"/>
          <p:cNvSpPr txBox="1"/>
          <p:nvPr/>
        </p:nvSpPr>
        <p:spPr>
          <a:xfrm>
            <a:off x="1675413" y="3327532"/>
            <a:ext cx="2703147" cy="1446550"/>
          </a:xfrm>
          <a:prstGeom prst="rect">
            <a:avLst/>
          </a:prstGeom>
          <a:noFill/>
        </p:spPr>
        <p:txBody>
          <a:bodyPr wrap="square" rtlCol="0">
            <a:spAutoFit/>
          </a:bodyPr>
          <a:lstStyle/>
          <a:p>
            <a:pPr algn="ctr"/>
            <a:endParaRPr lang="en-IE" sz="1600" dirty="0" smtClean="0">
              <a:solidFill>
                <a:schemeClr val="bg1"/>
              </a:solidFill>
            </a:endParaRPr>
          </a:p>
          <a:p>
            <a:pPr algn="ctr"/>
            <a:r>
              <a:rPr lang="en-IE" sz="1600" dirty="0" smtClean="0">
                <a:solidFill>
                  <a:schemeClr val="bg1"/>
                </a:solidFill>
              </a:rPr>
              <a:t>Longevity</a:t>
            </a:r>
            <a:r>
              <a:rPr lang="en-IE" sz="1400" dirty="0" smtClean="0">
                <a:solidFill>
                  <a:schemeClr val="bg1"/>
                </a:solidFill>
              </a:rPr>
              <a:t/>
            </a:r>
            <a:br>
              <a:rPr lang="en-IE" sz="1400" dirty="0" smtClean="0">
                <a:solidFill>
                  <a:schemeClr val="bg1"/>
                </a:solidFill>
              </a:rPr>
            </a:br>
            <a:endParaRPr lang="en-IE" sz="1400" dirty="0">
              <a:solidFill>
                <a:schemeClr val="bg1"/>
              </a:solidFill>
            </a:endParaRPr>
          </a:p>
          <a:p>
            <a:pPr algn="ctr"/>
            <a:r>
              <a:rPr lang="en-IE" sz="1400" dirty="0" smtClean="0">
                <a:solidFill>
                  <a:schemeClr val="bg1"/>
                </a:solidFill>
              </a:rPr>
              <a:t/>
            </a:r>
            <a:br>
              <a:rPr lang="en-IE" sz="1400" dirty="0" smtClean="0">
                <a:solidFill>
                  <a:schemeClr val="bg1"/>
                </a:solidFill>
              </a:rPr>
            </a:br>
            <a:endParaRPr lang="en-IE" sz="1400" dirty="0">
              <a:solidFill>
                <a:schemeClr val="bg1"/>
              </a:solidFill>
            </a:endParaRPr>
          </a:p>
          <a:p>
            <a:pPr algn="ctr"/>
            <a:endParaRPr lang="en-IE" sz="1400" b="0" dirty="0">
              <a:solidFill>
                <a:schemeClr val="bg1"/>
              </a:solidFill>
            </a:endParaRPr>
          </a:p>
        </p:txBody>
      </p:sp>
      <p:sp>
        <p:nvSpPr>
          <p:cNvPr id="8" name="Rectangle 7"/>
          <p:cNvSpPr/>
          <p:nvPr/>
        </p:nvSpPr>
        <p:spPr>
          <a:xfrm>
            <a:off x="5033592" y="2977498"/>
            <a:ext cx="1548172" cy="1077218"/>
          </a:xfrm>
          <a:prstGeom prst="rect">
            <a:avLst/>
          </a:prstGeom>
        </p:spPr>
        <p:txBody>
          <a:bodyPr wrap="square">
            <a:spAutoFit/>
          </a:bodyPr>
          <a:lstStyle/>
          <a:p>
            <a:pPr algn="ctr"/>
            <a:endParaRPr lang="en-IE" sz="1600" dirty="0" smtClean="0">
              <a:solidFill>
                <a:schemeClr val="bg1"/>
              </a:solidFill>
            </a:endParaRPr>
          </a:p>
          <a:p>
            <a:pPr algn="ctr"/>
            <a:r>
              <a:rPr lang="en-IE" sz="1600" dirty="0" smtClean="0">
                <a:solidFill>
                  <a:schemeClr val="bg1"/>
                </a:solidFill>
              </a:rPr>
              <a:t>Legislative &amp; tax </a:t>
            </a:r>
            <a:r>
              <a:rPr lang="en-IE" sz="1600" dirty="0">
                <a:solidFill>
                  <a:schemeClr val="bg1"/>
                </a:solidFill>
              </a:rPr>
              <a:t>environment</a:t>
            </a:r>
          </a:p>
        </p:txBody>
      </p:sp>
      <p:sp>
        <p:nvSpPr>
          <p:cNvPr id="11" name="Rectangle 10"/>
          <p:cNvSpPr/>
          <p:nvPr/>
        </p:nvSpPr>
        <p:spPr>
          <a:xfrm>
            <a:off x="3998321" y="3216466"/>
            <a:ext cx="811441" cy="584775"/>
          </a:xfrm>
          <a:prstGeom prst="rect">
            <a:avLst/>
          </a:prstGeom>
        </p:spPr>
        <p:txBody>
          <a:bodyPr wrap="none">
            <a:spAutoFit/>
          </a:bodyPr>
          <a:lstStyle/>
          <a:p>
            <a:endParaRPr lang="en-IE" sz="1600" dirty="0" smtClean="0">
              <a:solidFill>
                <a:schemeClr val="bg1"/>
              </a:solidFill>
            </a:endParaRPr>
          </a:p>
          <a:p>
            <a:r>
              <a:rPr lang="en-IE" sz="1600" dirty="0" smtClean="0">
                <a:solidFill>
                  <a:schemeClr val="bg1"/>
                </a:solidFill>
              </a:rPr>
              <a:t>Health</a:t>
            </a:r>
            <a:endParaRPr lang="en-IE" sz="1600" dirty="0"/>
          </a:p>
        </p:txBody>
      </p:sp>
      <p:sp>
        <p:nvSpPr>
          <p:cNvPr id="12" name="Rectangle 11"/>
          <p:cNvSpPr/>
          <p:nvPr/>
        </p:nvSpPr>
        <p:spPr>
          <a:xfrm>
            <a:off x="2661284" y="3677773"/>
            <a:ext cx="2156360" cy="584775"/>
          </a:xfrm>
          <a:prstGeom prst="rect">
            <a:avLst/>
          </a:prstGeom>
        </p:spPr>
        <p:txBody>
          <a:bodyPr wrap="none">
            <a:spAutoFit/>
          </a:bodyPr>
          <a:lstStyle/>
          <a:p>
            <a:pPr algn="ctr"/>
            <a:endParaRPr lang="en-IE" sz="1600" dirty="0" smtClean="0">
              <a:solidFill>
                <a:schemeClr val="bg1"/>
              </a:solidFill>
            </a:endParaRPr>
          </a:p>
          <a:p>
            <a:pPr algn="ctr"/>
            <a:r>
              <a:rPr lang="en-IE" sz="1600" dirty="0" smtClean="0">
                <a:solidFill>
                  <a:schemeClr val="bg1"/>
                </a:solidFill>
              </a:rPr>
              <a:t>Return </a:t>
            </a:r>
            <a:r>
              <a:rPr lang="en-IE" sz="1600" dirty="0">
                <a:solidFill>
                  <a:schemeClr val="bg1"/>
                </a:solidFill>
              </a:rPr>
              <a:t>expectations</a:t>
            </a:r>
          </a:p>
        </p:txBody>
      </p:sp>
      <p:sp>
        <p:nvSpPr>
          <p:cNvPr id="13" name="Rectangle 12"/>
          <p:cNvSpPr/>
          <p:nvPr/>
        </p:nvSpPr>
        <p:spPr>
          <a:xfrm>
            <a:off x="6045539" y="4090551"/>
            <a:ext cx="2478563" cy="584775"/>
          </a:xfrm>
          <a:prstGeom prst="rect">
            <a:avLst/>
          </a:prstGeom>
        </p:spPr>
        <p:txBody>
          <a:bodyPr wrap="none">
            <a:spAutoFit/>
          </a:bodyPr>
          <a:lstStyle/>
          <a:p>
            <a:pPr algn="ctr"/>
            <a:endParaRPr lang="en-IE" sz="1600" dirty="0">
              <a:solidFill>
                <a:schemeClr val="bg1"/>
              </a:solidFill>
            </a:endParaRPr>
          </a:p>
          <a:p>
            <a:pPr algn="ctr"/>
            <a:r>
              <a:rPr lang="en-IE" sz="1600" dirty="0" smtClean="0">
                <a:solidFill>
                  <a:schemeClr val="bg1"/>
                </a:solidFill>
              </a:rPr>
              <a:t>Active </a:t>
            </a:r>
            <a:r>
              <a:rPr lang="en-IE" sz="1600" dirty="0">
                <a:solidFill>
                  <a:schemeClr val="bg1"/>
                </a:solidFill>
              </a:rPr>
              <a:t>leisure / hobbies</a:t>
            </a:r>
          </a:p>
        </p:txBody>
      </p:sp>
      <p:sp>
        <p:nvSpPr>
          <p:cNvPr id="14" name="Rectangle 13"/>
          <p:cNvSpPr/>
          <p:nvPr/>
        </p:nvSpPr>
        <p:spPr>
          <a:xfrm>
            <a:off x="6425783" y="3370471"/>
            <a:ext cx="2458360" cy="830997"/>
          </a:xfrm>
          <a:prstGeom prst="rect">
            <a:avLst/>
          </a:prstGeom>
        </p:spPr>
        <p:txBody>
          <a:bodyPr wrap="square">
            <a:spAutoFit/>
          </a:bodyPr>
          <a:lstStyle/>
          <a:p>
            <a:pPr algn="ctr"/>
            <a:endParaRPr lang="en-IE" sz="1600" dirty="0" smtClean="0">
              <a:solidFill>
                <a:schemeClr val="bg1"/>
              </a:solidFill>
            </a:endParaRPr>
          </a:p>
          <a:p>
            <a:pPr algn="ctr"/>
            <a:r>
              <a:rPr lang="en-IE" sz="1600" dirty="0" smtClean="0">
                <a:solidFill>
                  <a:schemeClr val="bg1"/>
                </a:solidFill>
              </a:rPr>
              <a:t>Desire </a:t>
            </a:r>
            <a:r>
              <a:rPr lang="en-IE" sz="1600" dirty="0">
                <a:solidFill>
                  <a:schemeClr val="bg1"/>
                </a:solidFill>
              </a:rPr>
              <a:t>for social connection</a:t>
            </a:r>
          </a:p>
        </p:txBody>
      </p:sp>
      <p:sp>
        <p:nvSpPr>
          <p:cNvPr id="15" name="Rectangle 14"/>
          <p:cNvSpPr/>
          <p:nvPr/>
        </p:nvSpPr>
        <p:spPr>
          <a:xfrm>
            <a:off x="4752528" y="2578383"/>
            <a:ext cx="4953000" cy="584775"/>
          </a:xfrm>
          <a:prstGeom prst="rect">
            <a:avLst/>
          </a:prstGeom>
        </p:spPr>
        <p:txBody>
          <a:bodyPr>
            <a:spAutoFit/>
          </a:bodyPr>
          <a:lstStyle/>
          <a:p>
            <a:pPr algn="ctr"/>
            <a:endParaRPr lang="en-IE" sz="1600" dirty="0" smtClean="0">
              <a:solidFill>
                <a:schemeClr val="bg1"/>
              </a:solidFill>
            </a:endParaRPr>
          </a:p>
          <a:p>
            <a:pPr algn="ctr"/>
            <a:r>
              <a:rPr lang="en-IE" sz="1600" dirty="0" smtClean="0">
                <a:solidFill>
                  <a:schemeClr val="bg1"/>
                </a:solidFill>
              </a:rPr>
              <a:t>Job satisfaction</a:t>
            </a:r>
            <a:endParaRPr lang="en-IE" sz="1600" dirty="0">
              <a:solidFill>
                <a:schemeClr val="bg1"/>
              </a:solidFill>
            </a:endParaRPr>
          </a:p>
        </p:txBody>
      </p:sp>
      <p:sp>
        <p:nvSpPr>
          <p:cNvPr id="16" name="TextBox 15"/>
          <p:cNvSpPr txBox="1"/>
          <p:nvPr/>
        </p:nvSpPr>
        <p:spPr>
          <a:xfrm>
            <a:off x="5268191" y="2195572"/>
            <a:ext cx="3888432" cy="369332"/>
          </a:xfrm>
          <a:prstGeom prst="rect">
            <a:avLst/>
          </a:prstGeom>
          <a:noFill/>
        </p:spPr>
        <p:txBody>
          <a:bodyPr wrap="square" rtlCol="0">
            <a:spAutoFit/>
          </a:bodyPr>
          <a:lstStyle/>
          <a:p>
            <a:pPr algn="ctr"/>
            <a:r>
              <a:rPr lang="en-IE" sz="1800" b="0" dirty="0" smtClean="0">
                <a:latin typeface="+mj-lt"/>
              </a:rPr>
              <a:t>The personal factors</a:t>
            </a:r>
          </a:p>
        </p:txBody>
      </p:sp>
      <p:sp>
        <p:nvSpPr>
          <p:cNvPr id="17" name="TextBox 16"/>
          <p:cNvSpPr txBox="1"/>
          <p:nvPr/>
        </p:nvSpPr>
        <p:spPr>
          <a:xfrm>
            <a:off x="2387871" y="2169000"/>
            <a:ext cx="3888432" cy="369332"/>
          </a:xfrm>
          <a:prstGeom prst="rect">
            <a:avLst/>
          </a:prstGeom>
          <a:noFill/>
        </p:spPr>
        <p:txBody>
          <a:bodyPr wrap="square" rtlCol="0">
            <a:spAutoFit/>
          </a:bodyPr>
          <a:lstStyle/>
          <a:p>
            <a:pPr algn="ctr"/>
            <a:r>
              <a:rPr lang="en-IE" sz="1800" b="0" dirty="0" smtClean="0">
                <a:latin typeface="+mj-lt"/>
              </a:rPr>
              <a:t>The usual suspects</a:t>
            </a:r>
          </a:p>
        </p:txBody>
      </p:sp>
    </p:spTree>
    <p:extLst>
      <p:ext uri="{BB962C8B-B14F-4D97-AF65-F5344CB8AC3E}">
        <p14:creationId xmlns:p14="http://schemas.microsoft.com/office/powerpoint/2010/main" val="1776383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http://seniorplanet.org/wp-content/uploads/2013/09/Screen-Shot-2013-09-12-at-9.05.44-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624" y="1052736"/>
            <a:ext cx="7447517" cy="4392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60712" y="504335"/>
            <a:ext cx="6768752" cy="384721"/>
          </a:xfrm>
          <a:prstGeom prst="rect">
            <a:avLst/>
          </a:prstGeom>
          <a:noFill/>
        </p:spPr>
        <p:txBody>
          <a:bodyPr wrap="square" rtlCol="0">
            <a:spAutoFit/>
          </a:bodyPr>
          <a:lstStyle/>
          <a:p>
            <a:r>
              <a:rPr lang="en-IE" sz="1900" b="0" dirty="0" smtClean="0">
                <a:solidFill>
                  <a:schemeClr val="bg1"/>
                </a:solidFill>
              </a:rPr>
              <a:t>Focusing on the </a:t>
            </a:r>
            <a:r>
              <a:rPr lang="en-IE" sz="1900" b="0" i="1" u="sng" dirty="0" smtClean="0">
                <a:solidFill>
                  <a:schemeClr val="bg1"/>
                </a:solidFill>
              </a:rPr>
              <a:t>individual</a:t>
            </a:r>
            <a:endParaRPr lang="en-IE" sz="1900" b="0" i="1" u="sng" dirty="0">
              <a:solidFill>
                <a:schemeClr val="bg1"/>
              </a:solidFill>
            </a:endParaRPr>
          </a:p>
        </p:txBody>
      </p:sp>
    </p:spTree>
    <p:extLst>
      <p:ext uri="{BB962C8B-B14F-4D97-AF65-F5344CB8AC3E}">
        <p14:creationId xmlns:p14="http://schemas.microsoft.com/office/powerpoint/2010/main" val="1103114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oocool2betrue.com/wp-content/uploads/2012/10/dietype1_6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624" y="1124744"/>
            <a:ext cx="7718154" cy="51156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60712" y="504335"/>
            <a:ext cx="6768752" cy="384721"/>
          </a:xfrm>
          <a:prstGeom prst="rect">
            <a:avLst/>
          </a:prstGeom>
          <a:noFill/>
        </p:spPr>
        <p:txBody>
          <a:bodyPr wrap="square" rtlCol="0">
            <a:spAutoFit/>
          </a:bodyPr>
          <a:lstStyle/>
          <a:p>
            <a:r>
              <a:rPr lang="en-IE" sz="1900" b="0" dirty="0" smtClean="0">
                <a:solidFill>
                  <a:schemeClr val="bg1"/>
                </a:solidFill>
              </a:rPr>
              <a:t>Considering options and balancing trade-offs</a:t>
            </a:r>
            <a:endParaRPr lang="en-IE" sz="1900" b="0" i="1" u="sng" dirty="0">
              <a:solidFill>
                <a:schemeClr val="bg1"/>
              </a:solidFill>
            </a:endParaRPr>
          </a:p>
        </p:txBody>
      </p:sp>
    </p:spTree>
    <p:extLst>
      <p:ext uri="{BB962C8B-B14F-4D97-AF65-F5344CB8AC3E}">
        <p14:creationId xmlns:p14="http://schemas.microsoft.com/office/powerpoint/2010/main" val="4266847749"/>
      </p:ext>
    </p:extLst>
  </p:cSld>
  <p:clrMapOvr>
    <a:masterClrMapping/>
  </p:clrMapOvr>
  <p:timing>
    <p:tnLst>
      <p:par>
        <p:cTn id="1" dur="indefinite" restart="never" nodeType="tmRoot"/>
      </p:par>
    </p:tnLst>
  </p:timing>
</p:sld>
</file>

<file path=ppt/theme/theme1.xml><?xml version="1.0" encoding="utf-8"?>
<a:theme xmlns:a="http://schemas.openxmlformats.org/drawingml/2006/main" name="3_PrivateClients_template">
  <a:themeElements>
    <a:clrScheme name="">
      <a:dk1>
        <a:srgbClr val="131313"/>
      </a:dk1>
      <a:lt1>
        <a:srgbClr val="FFFFFF"/>
      </a:lt1>
      <a:dk2>
        <a:srgbClr val="000000"/>
      </a:dk2>
      <a:lt2>
        <a:srgbClr val="808080"/>
      </a:lt2>
      <a:accent1>
        <a:srgbClr val="567F7D"/>
      </a:accent1>
      <a:accent2>
        <a:srgbClr val="80A8B8"/>
      </a:accent2>
      <a:accent3>
        <a:srgbClr val="FFFFFF"/>
      </a:accent3>
      <a:accent4>
        <a:srgbClr val="0E0E0E"/>
      </a:accent4>
      <a:accent5>
        <a:srgbClr val="B4C0BF"/>
      </a:accent5>
      <a:accent6>
        <a:srgbClr val="7398A6"/>
      </a:accent6>
      <a:hlink>
        <a:srgbClr val="A1B4A4"/>
      </a:hlink>
      <a:folHlink>
        <a:srgbClr val="4C1253"/>
      </a:folHlink>
    </a:clrScheme>
    <a:fontScheme name="3_PrivateClients_templa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300" b="1" i="0" u="none" strike="noStrike" cap="none" normalizeH="0" baseline="0" smtClean="0">
            <a:ln>
              <a:noFill/>
            </a:ln>
            <a:solidFill>
              <a:srgbClr val="000000"/>
            </a:solidFill>
            <a:effectLst/>
            <a:latin typeface="Lucida Grande" charset="0"/>
            <a:ea typeface="ヒラギノ角ゴ ProN W6" charset="-128"/>
            <a:sym typeface="Lucida Grande"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300" b="1" i="0" u="none" strike="noStrike" cap="none" normalizeH="0" baseline="0" smtClean="0">
            <a:ln>
              <a:noFill/>
            </a:ln>
            <a:solidFill>
              <a:srgbClr val="000000"/>
            </a:solidFill>
            <a:effectLst/>
            <a:latin typeface="Lucida Grande" charset="0"/>
            <a:ea typeface="ヒラギノ角ゴ ProN W6" charset="-128"/>
            <a:sym typeface="Lucida Grande" charset="0"/>
          </a:defRPr>
        </a:defPPr>
      </a:lstStyle>
    </a:lnDef>
  </a:objectDefaults>
  <a:extraClrSchemeLst>
    <a:extraClrScheme>
      <a:clrScheme name="3_PrivateClients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PrivateClients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PrivateClients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PrivateClients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PrivateClients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PrivateClients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PrivateClients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PrivateClients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PrivateClients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PrivateClients_template 10">
        <a:dk1>
          <a:srgbClr val="575B50"/>
        </a:dk1>
        <a:lt1>
          <a:srgbClr val="FFFFFF"/>
        </a:lt1>
        <a:dk2>
          <a:srgbClr val="000000"/>
        </a:dk2>
        <a:lt2>
          <a:srgbClr val="808080"/>
        </a:lt2>
        <a:accent1>
          <a:srgbClr val="52336D"/>
        </a:accent1>
        <a:accent2>
          <a:srgbClr val="6C619A"/>
        </a:accent2>
        <a:accent3>
          <a:srgbClr val="FFFFFF"/>
        </a:accent3>
        <a:accent4>
          <a:srgbClr val="494C43"/>
        </a:accent4>
        <a:accent5>
          <a:srgbClr val="B3ADBA"/>
        </a:accent5>
        <a:accent6>
          <a:srgbClr val="61578B"/>
        </a:accent6>
        <a:hlink>
          <a:srgbClr val="899EA3"/>
        </a:hlink>
        <a:folHlink>
          <a:srgbClr val="ADAD8B"/>
        </a:folHlink>
      </a:clrScheme>
      <a:clrMap bg1="lt1" tx1="dk1" bg2="lt2" tx2="dk2" accent1="accent1" accent2="accent2" accent3="accent3" accent4="accent4" accent5="accent5" accent6="accent6" hlink="hlink" folHlink="folHlink"/>
    </a:extraClrScheme>
    <a:extraClrScheme>
      <a:clrScheme name="3_PrivateClients_template 11">
        <a:dk1>
          <a:srgbClr val="131313"/>
        </a:dk1>
        <a:lt1>
          <a:srgbClr val="FFFFFF"/>
        </a:lt1>
        <a:dk2>
          <a:srgbClr val="000000"/>
        </a:dk2>
        <a:lt2>
          <a:srgbClr val="808080"/>
        </a:lt2>
        <a:accent1>
          <a:srgbClr val="52336D"/>
        </a:accent1>
        <a:accent2>
          <a:srgbClr val="6C619A"/>
        </a:accent2>
        <a:accent3>
          <a:srgbClr val="FFFFFF"/>
        </a:accent3>
        <a:accent4>
          <a:srgbClr val="0E0E0E"/>
        </a:accent4>
        <a:accent5>
          <a:srgbClr val="B3ADBA"/>
        </a:accent5>
        <a:accent6>
          <a:srgbClr val="61578B"/>
        </a:accent6>
        <a:hlink>
          <a:srgbClr val="899EA3"/>
        </a:hlink>
        <a:folHlink>
          <a:srgbClr val="9E2236"/>
        </a:folHlink>
      </a:clrScheme>
      <a:clrMap bg1="lt1" tx1="dk1" bg2="lt2" tx2="dk2" accent1="accent1" accent2="accent2" accent3="accent3" accent4="accent4" accent5="accent5" accent6="accent6" hlink="hlink" folHlink="folHlink"/>
    </a:extraClrScheme>
    <a:extraClrScheme>
      <a:clrScheme name="3_PrivateClients_template 12">
        <a:dk1>
          <a:srgbClr val="131313"/>
        </a:dk1>
        <a:lt1>
          <a:srgbClr val="FFFFFF"/>
        </a:lt1>
        <a:dk2>
          <a:srgbClr val="000000"/>
        </a:dk2>
        <a:lt2>
          <a:srgbClr val="808080"/>
        </a:lt2>
        <a:accent1>
          <a:srgbClr val="567F7D"/>
        </a:accent1>
        <a:accent2>
          <a:srgbClr val="80A8B8"/>
        </a:accent2>
        <a:accent3>
          <a:srgbClr val="FFFFFF"/>
        </a:accent3>
        <a:accent4>
          <a:srgbClr val="0E0E0E"/>
        </a:accent4>
        <a:accent5>
          <a:srgbClr val="B4C0BF"/>
        </a:accent5>
        <a:accent6>
          <a:srgbClr val="7398A6"/>
        </a:accent6>
        <a:hlink>
          <a:srgbClr val="7C8A62"/>
        </a:hlink>
        <a:folHlink>
          <a:srgbClr val="A1B4A4"/>
        </a:folHlink>
      </a:clrScheme>
      <a:clrMap bg1="lt1" tx1="dk1" bg2="lt2" tx2="dk2" accent1="accent1" accent2="accent2" accent3="accent3" accent4="accent4" accent5="accent5" accent6="accent6" hlink="hlink" folHlink="folHlink"/>
    </a:extraClrScheme>
    <a:extraClrScheme>
      <a:clrScheme name="3_PrivateClients_template 13">
        <a:dk1>
          <a:srgbClr val="131313"/>
        </a:dk1>
        <a:lt1>
          <a:srgbClr val="FFFFFF"/>
        </a:lt1>
        <a:dk2>
          <a:srgbClr val="000000"/>
        </a:dk2>
        <a:lt2>
          <a:srgbClr val="808080"/>
        </a:lt2>
        <a:accent1>
          <a:srgbClr val="567F7D"/>
        </a:accent1>
        <a:accent2>
          <a:srgbClr val="80A8B8"/>
        </a:accent2>
        <a:accent3>
          <a:srgbClr val="FFFFFF"/>
        </a:accent3>
        <a:accent4>
          <a:srgbClr val="0E0E0E"/>
        </a:accent4>
        <a:accent5>
          <a:srgbClr val="B4C0BF"/>
        </a:accent5>
        <a:accent6>
          <a:srgbClr val="7398A6"/>
        </a:accent6>
        <a:hlink>
          <a:srgbClr val="A1B4A4"/>
        </a:hlink>
        <a:folHlink>
          <a:srgbClr val="910032"/>
        </a:folHlink>
      </a:clrScheme>
      <a:clrMap bg1="lt1" tx1="dk1" bg2="lt2" tx2="dk2" accent1="accent1" accent2="accent2" accent3="accent3" accent4="accent4" accent5="accent5" accent6="accent6" hlink="hlink" folHlink="folHlink"/>
    </a:extraClrScheme>
    <a:extraClrScheme>
      <a:clrScheme name="3_PrivateClients_template 14">
        <a:dk1>
          <a:srgbClr val="131313"/>
        </a:dk1>
        <a:lt1>
          <a:srgbClr val="FFFFFF"/>
        </a:lt1>
        <a:dk2>
          <a:srgbClr val="000000"/>
        </a:dk2>
        <a:lt2>
          <a:srgbClr val="808080"/>
        </a:lt2>
        <a:accent1>
          <a:srgbClr val="A1B4A4"/>
        </a:accent1>
        <a:accent2>
          <a:srgbClr val="80A8B8"/>
        </a:accent2>
        <a:accent3>
          <a:srgbClr val="FFFFFF"/>
        </a:accent3>
        <a:accent4>
          <a:srgbClr val="0E0E0E"/>
        </a:accent4>
        <a:accent5>
          <a:srgbClr val="CDD6CF"/>
        </a:accent5>
        <a:accent6>
          <a:srgbClr val="7398A6"/>
        </a:accent6>
        <a:hlink>
          <a:srgbClr val="567F7D"/>
        </a:hlink>
        <a:folHlink>
          <a:srgbClr val="910032"/>
        </a:folHlink>
      </a:clrScheme>
      <a:clrMap bg1="lt1" tx1="dk1" bg2="lt2" tx2="dk2" accent1="accent1" accent2="accent2" accent3="accent3" accent4="accent4" accent5="accent5" accent6="accent6" hlink="hlink" folHlink="folHlink"/>
    </a:extraClrScheme>
    <a:extraClrScheme>
      <a:clrScheme name="3_PrivateClients_template 15">
        <a:dk1>
          <a:srgbClr val="131313"/>
        </a:dk1>
        <a:lt1>
          <a:srgbClr val="FFFFFF"/>
        </a:lt1>
        <a:dk2>
          <a:srgbClr val="000000"/>
        </a:dk2>
        <a:lt2>
          <a:srgbClr val="808080"/>
        </a:lt2>
        <a:accent1>
          <a:srgbClr val="A77D82"/>
        </a:accent1>
        <a:accent2>
          <a:srgbClr val="80A8B8"/>
        </a:accent2>
        <a:accent3>
          <a:srgbClr val="FFFFFF"/>
        </a:accent3>
        <a:accent4>
          <a:srgbClr val="0E0E0E"/>
        </a:accent4>
        <a:accent5>
          <a:srgbClr val="D0BFC1"/>
        </a:accent5>
        <a:accent6>
          <a:srgbClr val="7398A6"/>
        </a:accent6>
        <a:hlink>
          <a:srgbClr val="4C1253"/>
        </a:hlink>
        <a:folHlink>
          <a:srgbClr val="00878A"/>
        </a:folHlink>
      </a:clrScheme>
      <a:clrMap bg1="lt1" tx1="dk1" bg2="lt2" tx2="dk2" accent1="accent1" accent2="accent2" accent3="accent3" accent4="accent4" accent5="accent5" accent6="accent6" hlink="hlink" folHlink="folHlink"/>
    </a:extraClrScheme>
    <a:extraClrScheme>
      <a:clrScheme name="3_PrivateClients_template 16">
        <a:dk1>
          <a:srgbClr val="131313"/>
        </a:dk1>
        <a:lt1>
          <a:srgbClr val="FFFFFF"/>
        </a:lt1>
        <a:dk2>
          <a:srgbClr val="000000"/>
        </a:dk2>
        <a:lt2>
          <a:srgbClr val="808080"/>
        </a:lt2>
        <a:accent1>
          <a:srgbClr val="760027"/>
        </a:accent1>
        <a:accent2>
          <a:srgbClr val="A77D82"/>
        </a:accent2>
        <a:accent3>
          <a:srgbClr val="FFFFFF"/>
        </a:accent3>
        <a:accent4>
          <a:srgbClr val="0E0E0E"/>
        </a:accent4>
        <a:accent5>
          <a:srgbClr val="BDAAAC"/>
        </a:accent5>
        <a:accent6>
          <a:srgbClr val="977175"/>
        </a:accent6>
        <a:hlink>
          <a:srgbClr val="00879E"/>
        </a:hlink>
        <a:folHlink>
          <a:srgbClr val="E4D6D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PrivateClients_template">
  <a:themeElements>
    <a:clrScheme name="">
      <a:dk1>
        <a:srgbClr val="131313"/>
      </a:dk1>
      <a:lt1>
        <a:srgbClr val="FFFFFF"/>
      </a:lt1>
      <a:dk2>
        <a:srgbClr val="000000"/>
      </a:dk2>
      <a:lt2>
        <a:srgbClr val="808080"/>
      </a:lt2>
      <a:accent1>
        <a:srgbClr val="567F7D"/>
      </a:accent1>
      <a:accent2>
        <a:srgbClr val="80A8B8"/>
      </a:accent2>
      <a:accent3>
        <a:srgbClr val="FFFFFF"/>
      </a:accent3>
      <a:accent4>
        <a:srgbClr val="0E0E0E"/>
      </a:accent4>
      <a:accent5>
        <a:srgbClr val="B4C0BF"/>
      </a:accent5>
      <a:accent6>
        <a:srgbClr val="7398A6"/>
      </a:accent6>
      <a:hlink>
        <a:srgbClr val="A1B4A4"/>
      </a:hlink>
      <a:folHlink>
        <a:srgbClr val="4C1253"/>
      </a:folHlink>
    </a:clrScheme>
    <a:fontScheme name="4_PrivateClients_templa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300" b="1" i="0" u="none" strike="noStrike" cap="none" normalizeH="0" baseline="0" smtClean="0">
            <a:ln>
              <a:noFill/>
            </a:ln>
            <a:solidFill>
              <a:srgbClr val="000000"/>
            </a:solidFill>
            <a:effectLst/>
            <a:latin typeface="Lucida Grande" charset="0"/>
            <a:ea typeface="ヒラギノ角ゴ ProN W6" charset="-128"/>
            <a:sym typeface="Lucida Grande"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300" b="1" i="0" u="none" strike="noStrike" cap="none" normalizeH="0" baseline="0" smtClean="0">
            <a:ln>
              <a:noFill/>
            </a:ln>
            <a:solidFill>
              <a:srgbClr val="000000"/>
            </a:solidFill>
            <a:effectLst/>
            <a:latin typeface="Lucida Grande" charset="0"/>
            <a:ea typeface="ヒラギノ角ゴ ProN W6" charset="-128"/>
            <a:sym typeface="Lucida Grande" charset="0"/>
          </a:defRPr>
        </a:defPPr>
      </a:lstStyle>
    </a:lnDef>
  </a:objectDefaults>
  <a:extraClrSchemeLst>
    <a:extraClrScheme>
      <a:clrScheme name="4_PrivateClients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PrivateClients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PrivateClients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PrivateClients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PrivateClients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PrivateClients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PrivateClients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PrivateClients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PrivateClients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PrivateClients_template 10">
        <a:dk1>
          <a:srgbClr val="575B50"/>
        </a:dk1>
        <a:lt1>
          <a:srgbClr val="FFFFFF"/>
        </a:lt1>
        <a:dk2>
          <a:srgbClr val="000000"/>
        </a:dk2>
        <a:lt2>
          <a:srgbClr val="808080"/>
        </a:lt2>
        <a:accent1>
          <a:srgbClr val="52336D"/>
        </a:accent1>
        <a:accent2>
          <a:srgbClr val="6C619A"/>
        </a:accent2>
        <a:accent3>
          <a:srgbClr val="FFFFFF"/>
        </a:accent3>
        <a:accent4>
          <a:srgbClr val="494C43"/>
        </a:accent4>
        <a:accent5>
          <a:srgbClr val="B3ADBA"/>
        </a:accent5>
        <a:accent6>
          <a:srgbClr val="61578B"/>
        </a:accent6>
        <a:hlink>
          <a:srgbClr val="899EA3"/>
        </a:hlink>
        <a:folHlink>
          <a:srgbClr val="ADAD8B"/>
        </a:folHlink>
      </a:clrScheme>
      <a:clrMap bg1="lt1" tx1="dk1" bg2="lt2" tx2="dk2" accent1="accent1" accent2="accent2" accent3="accent3" accent4="accent4" accent5="accent5" accent6="accent6" hlink="hlink" folHlink="folHlink"/>
    </a:extraClrScheme>
    <a:extraClrScheme>
      <a:clrScheme name="4_PrivateClients_template 11">
        <a:dk1>
          <a:srgbClr val="131313"/>
        </a:dk1>
        <a:lt1>
          <a:srgbClr val="FFFFFF"/>
        </a:lt1>
        <a:dk2>
          <a:srgbClr val="000000"/>
        </a:dk2>
        <a:lt2>
          <a:srgbClr val="808080"/>
        </a:lt2>
        <a:accent1>
          <a:srgbClr val="52336D"/>
        </a:accent1>
        <a:accent2>
          <a:srgbClr val="6C619A"/>
        </a:accent2>
        <a:accent3>
          <a:srgbClr val="FFFFFF"/>
        </a:accent3>
        <a:accent4>
          <a:srgbClr val="0E0E0E"/>
        </a:accent4>
        <a:accent5>
          <a:srgbClr val="B3ADBA"/>
        </a:accent5>
        <a:accent6>
          <a:srgbClr val="61578B"/>
        </a:accent6>
        <a:hlink>
          <a:srgbClr val="899EA3"/>
        </a:hlink>
        <a:folHlink>
          <a:srgbClr val="9E2236"/>
        </a:folHlink>
      </a:clrScheme>
      <a:clrMap bg1="lt1" tx1="dk1" bg2="lt2" tx2="dk2" accent1="accent1" accent2="accent2" accent3="accent3" accent4="accent4" accent5="accent5" accent6="accent6" hlink="hlink" folHlink="folHlink"/>
    </a:extraClrScheme>
    <a:extraClrScheme>
      <a:clrScheme name="4_PrivateClients_template 12">
        <a:dk1>
          <a:srgbClr val="131313"/>
        </a:dk1>
        <a:lt1>
          <a:srgbClr val="FFFFFF"/>
        </a:lt1>
        <a:dk2>
          <a:srgbClr val="000000"/>
        </a:dk2>
        <a:lt2>
          <a:srgbClr val="808080"/>
        </a:lt2>
        <a:accent1>
          <a:srgbClr val="567F7D"/>
        </a:accent1>
        <a:accent2>
          <a:srgbClr val="80A8B8"/>
        </a:accent2>
        <a:accent3>
          <a:srgbClr val="FFFFFF"/>
        </a:accent3>
        <a:accent4>
          <a:srgbClr val="0E0E0E"/>
        </a:accent4>
        <a:accent5>
          <a:srgbClr val="B4C0BF"/>
        </a:accent5>
        <a:accent6>
          <a:srgbClr val="7398A6"/>
        </a:accent6>
        <a:hlink>
          <a:srgbClr val="7C8A62"/>
        </a:hlink>
        <a:folHlink>
          <a:srgbClr val="A1B4A4"/>
        </a:folHlink>
      </a:clrScheme>
      <a:clrMap bg1="lt1" tx1="dk1" bg2="lt2" tx2="dk2" accent1="accent1" accent2="accent2" accent3="accent3" accent4="accent4" accent5="accent5" accent6="accent6" hlink="hlink" folHlink="folHlink"/>
    </a:extraClrScheme>
    <a:extraClrScheme>
      <a:clrScheme name="4_PrivateClients_template 13">
        <a:dk1>
          <a:srgbClr val="131313"/>
        </a:dk1>
        <a:lt1>
          <a:srgbClr val="FFFFFF"/>
        </a:lt1>
        <a:dk2>
          <a:srgbClr val="000000"/>
        </a:dk2>
        <a:lt2>
          <a:srgbClr val="808080"/>
        </a:lt2>
        <a:accent1>
          <a:srgbClr val="567F7D"/>
        </a:accent1>
        <a:accent2>
          <a:srgbClr val="80A8B8"/>
        </a:accent2>
        <a:accent3>
          <a:srgbClr val="FFFFFF"/>
        </a:accent3>
        <a:accent4>
          <a:srgbClr val="0E0E0E"/>
        </a:accent4>
        <a:accent5>
          <a:srgbClr val="B4C0BF"/>
        </a:accent5>
        <a:accent6>
          <a:srgbClr val="7398A6"/>
        </a:accent6>
        <a:hlink>
          <a:srgbClr val="A1B4A4"/>
        </a:hlink>
        <a:folHlink>
          <a:srgbClr val="910032"/>
        </a:folHlink>
      </a:clrScheme>
      <a:clrMap bg1="lt1" tx1="dk1" bg2="lt2" tx2="dk2" accent1="accent1" accent2="accent2" accent3="accent3" accent4="accent4" accent5="accent5" accent6="accent6" hlink="hlink" folHlink="folHlink"/>
    </a:extraClrScheme>
    <a:extraClrScheme>
      <a:clrScheme name="4_PrivateClients_template 14">
        <a:dk1>
          <a:srgbClr val="131313"/>
        </a:dk1>
        <a:lt1>
          <a:srgbClr val="FFFFFF"/>
        </a:lt1>
        <a:dk2>
          <a:srgbClr val="000000"/>
        </a:dk2>
        <a:lt2>
          <a:srgbClr val="808080"/>
        </a:lt2>
        <a:accent1>
          <a:srgbClr val="A1B4A4"/>
        </a:accent1>
        <a:accent2>
          <a:srgbClr val="80A8B8"/>
        </a:accent2>
        <a:accent3>
          <a:srgbClr val="FFFFFF"/>
        </a:accent3>
        <a:accent4>
          <a:srgbClr val="0E0E0E"/>
        </a:accent4>
        <a:accent5>
          <a:srgbClr val="CDD6CF"/>
        </a:accent5>
        <a:accent6>
          <a:srgbClr val="7398A6"/>
        </a:accent6>
        <a:hlink>
          <a:srgbClr val="567F7D"/>
        </a:hlink>
        <a:folHlink>
          <a:srgbClr val="910032"/>
        </a:folHlink>
      </a:clrScheme>
      <a:clrMap bg1="lt1" tx1="dk1" bg2="lt2" tx2="dk2" accent1="accent1" accent2="accent2" accent3="accent3" accent4="accent4" accent5="accent5" accent6="accent6" hlink="hlink" folHlink="folHlink"/>
    </a:extraClrScheme>
    <a:extraClrScheme>
      <a:clrScheme name="4_PrivateClients_template 15">
        <a:dk1>
          <a:srgbClr val="131313"/>
        </a:dk1>
        <a:lt1>
          <a:srgbClr val="FFFFFF"/>
        </a:lt1>
        <a:dk2>
          <a:srgbClr val="000000"/>
        </a:dk2>
        <a:lt2>
          <a:srgbClr val="808080"/>
        </a:lt2>
        <a:accent1>
          <a:srgbClr val="A77D82"/>
        </a:accent1>
        <a:accent2>
          <a:srgbClr val="80A8B8"/>
        </a:accent2>
        <a:accent3>
          <a:srgbClr val="FFFFFF"/>
        </a:accent3>
        <a:accent4>
          <a:srgbClr val="0E0E0E"/>
        </a:accent4>
        <a:accent5>
          <a:srgbClr val="D0BFC1"/>
        </a:accent5>
        <a:accent6>
          <a:srgbClr val="7398A6"/>
        </a:accent6>
        <a:hlink>
          <a:srgbClr val="4C1253"/>
        </a:hlink>
        <a:folHlink>
          <a:srgbClr val="00878A"/>
        </a:folHlink>
      </a:clrScheme>
      <a:clrMap bg1="lt1" tx1="dk1" bg2="lt2" tx2="dk2" accent1="accent1" accent2="accent2" accent3="accent3" accent4="accent4" accent5="accent5" accent6="accent6" hlink="hlink" folHlink="folHlink"/>
    </a:extraClrScheme>
    <a:extraClrScheme>
      <a:clrScheme name="4_PrivateClients_template 16">
        <a:dk1>
          <a:srgbClr val="131313"/>
        </a:dk1>
        <a:lt1>
          <a:srgbClr val="FFFFFF"/>
        </a:lt1>
        <a:dk2>
          <a:srgbClr val="000000"/>
        </a:dk2>
        <a:lt2>
          <a:srgbClr val="808080"/>
        </a:lt2>
        <a:accent1>
          <a:srgbClr val="760027"/>
        </a:accent1>
        <a:accent2>
          <a:srgbClr val="A77D82"/>
        </a:accent2>
        <a:accent3>
          <a:srgbClr val="FFFFFF"/>
        </a:accent3>
        <a:accent4>
          <a:srgbClr val="0E0E0E"/>
        </a:accent4>
        <a:accent5>
          <a:srgbClr val="BDAAAC"/>
        </a:accent5>
        <a:accent6>
          <a:srgbClr val="977175"/>
        </a:accent6>
        <a:hlink>
          <a:srgbClr val="00879E"/>
        </a:hlink>
        <a:folHlink>
          <a:srgbClr val="E4D6D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PrivateClients_template">
  <a:themeElements>
    <a:clrScheme name="">
      <a:dk1>
        <a:srgbClr val="131313"/>
      </a:dk1>
      <a:lt1>
        <a:srgbClr val="FFFFFF"/>
      </a:lt1>
      <a:dk2>
        <a:srgbClr val="000000"/>
      </a:dk2>
      <a:lt2>
        <a:srgbClr val="808080"/>
      </a:lt2>
      <a:accent1>
        <a:srgbClr val="567F7D"/>
      </a:accent1>
      <a:accent2>
        <a:srgbClr val="80A8B8"/>
      </a:accent2>
      <a:accent3>
        <a:srgbClr val="FFFFFF"/>
      </a:accent3>
      <a:accent4>
        <a:srgbClr val="0E0E0E"/>
      </a:accent4>
      <a:accent5>
        <a:srgbClr val="B4C0BF"/>
      </a:accent5>
      <a:accent6>
        <a:srgbClr val="7398A6"/>
      </a:accent6>
      <a:hlink>
        <a:srgbClr val="A1B4A4"/>
      </a:hlink>
      <a:folHlink>
        <a:srgbClr val="4C125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300" b="1" i="0" u="none" strike="noStrike" cap="none" normalizeH="0" baseline="0" smtClean="0">
            <a:ln>
              <a:noFill/>
            </a:ln>
            <a:solidFill>
              <a:srgbClr val="000000"/>
            </a:solidFill>
            <a:effectLst/>
            <a:latin typeface="Lucida Grande" charset="0"/>
            <a:ea typeface="ヒラギノ角ゴ ProN W6" charset="-128"/>
            <a:sym typeface="Lucida Grande"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300" b="1" i="0" u="none" strike="noStrike" cap="none" normalizeH="0" baseline="0" smtClean="0">
            <a:ln>
              <a:noFill/>
            </a:ln>
            <a:solidFill>
              <a:srgbClr val="000000"/>
            </a:solidFill>
            <a:effectLst/>
            <a:latin typeface="Lucida Grande" charset="0"/>
            <a:ea typeface="ヒラギノ角ゴ ProN W6" charset="-128"/>
            <a:sym typeface="Lucida Grande" charset="0"/>
          </a:defRPr>
        </a:defPPr>
      </a:lstStyle>
    </a:lnDef>
  </a:objectDefaults>
  <a:extraClrSchemeLst>
    <a:extraClrScheme>
      <a:clrScheme name="3_PrivateClients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PrivateClients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PrivateClients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PrivateClients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PrivateClients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PrivateClients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PrivateClients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PrivateClients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PrivateClients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PrivateClients_template 10">
        <a:dk1>
          <a:srgbClr val="575B50"/>
        </a:dk1>
        <a:lt1>
          <a:srgbClr val="FFFFFF"/>
        </a:lt1>
        <a:dk2>
          <a:srgbClr val="000000"/>
        </a:dk2>
        <a:lt2>
          <a:srgbClr val="808080"/>
        </a:lt2>
        <a:accent1>
          <a:srgbClr val="52336D"/>
        </a:accent1>
        <a:accent2>
          <a:srgbClr val="6C619A"/>
        </a:accent2>
        <a:accent3>
          <a:srgbClr val="FFFFFF"/>
        </a:accent3>
        <a:accent4>
          <a:srgbClr val="494C43"/>
        </a:accent4>
        <a:accent5>
          <a:srgbClr val="B3ADBA"/>
        </a:accent5>
        <a:accent6>
          <a:srgbClr val="61578B"/>
        </a:accent6>
        <a:hlink>
          <a:srgbClr val="899EA3"/>
        </a:hlink>
        <a:folHlink>
          <a:srgbClr val="ADAD8B"/>
        </a:folHlink>
      </a:clrScheme>
      <a:clrMap bg1="lt1" tx1="dk1" bg2="lt2" tx2="dk2" accent1="accent1" accent2="accent2" accent3="accent3" accent4="accent4" accent5="accent5" accent6="accent6" hlink="hlink" folHlink="folHlink"/>
    </a:extraClrScheme>
    <a:extraClrScheme>
      <a:clrScheme name="3_PrivateClients_template 11">
        <a:dk1>
          <a:srgbClr val="131313"/>
        </a:dk1>
        <a:lt1>
          <a:srgbClr val="FFFFFF"/>
        </a:lt1>
        <a:dk2>
          <a:srgbClr val="000000"/>
        </a:dk2>
        <a:lt2>
          <a:srgbClr val="808080"/>
        </a:lt2>
        <a:accent1>
          <a:srgbClr val="52336D"/>
        </a:accent1>
        <a:accent2>
          <a:srgbClr val="6C619A"/>
        </a:accent2>
        <a:accent3>
          <a:srgbClr val="FFFFFF"/>
        </a:accent3>
        <a:accent4>
          <a:srgbClr val="0E0E0E"/>
        </a:accent4>
        <a:accent5>
          <a:srgbClr val="B3ADBA"/>
        </a:accent5>
        <a:accent6>
          <a:srgbClr val="61578B"/>
        </a:accent6>
        <a:hlink>
          <a:srgbClr val="899EA3"/>
        </a:hlink>
        <a:folHlink>
          <a:srgbClr val="9E2236"/>
        </a:folHlink>
      </a:clrScheme>
      <a:clrMap bg1="lt1" tx1="dk1" bg2="lt2" tx2="dk2" accent1="accent1" accent2="accent2" accent3="accent3" accent4="accent4" accent5="accent5" accent6="accent6" hlink="hlink" folHlink="folHlink"/>
    </a:extraClrScheme>
    <a:extraClrScheme>
      <a:clrScheme name="3_PrivateClients_template 12">
        <a:dk1>
          <a:srgbClr val="131313"/>
        </a:dk1>
        <a:lt1>
          <a:srgbClr val="FFFFFF"/>
        </a:lt1>
        <a:dk2>
          <a:srgbClr val="000000"/>
        </a:dk2>
        <a:lt2>
          <a:srgbClr val="808080"/>
        </a:lt2>
        <a:accent1>
          <a:srgbClr val="567F7D"/>
        </a:accent1>
        <a:accent2>
          <a:srgbClr val="80A8B8"/>
        </a:accent2>
        <a:accent3>
          <a:srgbClr val="FFFFFF"/>
        </a:accent3>
        <a:accent4>
          <a:srgbClr val="0E0E0E"/>
        </a:accent4>
        <a:accent5>
          <a:srgbClr val="B4C0BF"/>
        </a:accent5>
        <a:accent6>
          <a:srgbClr val="7398A6"/>
        </a:accent6>
        <a:hlink>
          <a:srgbClr val="7C8A62"/>
        </a:hlink>
        <a:folHlink>
          <a:srgbClr val="A1B4A4"/>
        </a:folHlink>
      </a:clrScheme>
      <a:clrMap bg1="lt1" tx1="dk1" bg2="lt2" tx2="dk2" accent1="accent1" accent2="accent2" accent3="accent3" accent4="accent4" accent5="accent5" accent6="accent6" hlink="hlink" folHlink="folHlink"/>
    </a:extraClrScheme>
    <a:extraClrScheme>
      <a:clrScheme name="3_PrivateClients_template 13">
        <a:dk1>
          <a:srgbClr val="131313"/>
        </a:dk1>
        <a:lt1>
          <a:srgbClr val="FFFFFF"/>
        </a:lt1>
        <a:dk2>
          <a:srgbClr val="000000"/>
        </a:dk2>
        <a:lt2>
          <a:srgbClr val="808080"/>
        </a:lt2>
        <a:accent1>
          <a:srgbClr val="567F7D"/>
        </a:accent1>
        <a:accent2>
          <a:srgbClr val="80A8B8"/>
        </a:accent2>
        <a:accent3>
          <a:srgbClr val="FFFFFF"/>
        </a:accent3>
        <a:accent4>
          <a:srgbClr val="0E0E0E"/>
        </a:accent4>
        <a:accent5>
          <a:srgbClr val="B4C0BF"/>
        </a:accent5>
        <a:accent6>
          <a:srgbClr val="7398A6"/>
        </a:accent6>
        <a:hlink>
          <a:srgbClr val="A1B4A4"/>
        </a:hlink>
        <a:folHlink>
          <a:srgbClr val="910032"/>
        </a:folHlink>
      </a:clrScheme>
      <a:clrMap bg1="lt1" tx1="dk1" bg2="lt2" tx2="dk2" accent1="accent1" accent2="accent2" accent3="accent3" accent4="accent4" accent5="accent5" accent6="accent6" hlink="hlink" folHlink="folHlink"/>
    </a:extraClrScheme>
    <a:extraClrScheme>
      <a:clrScheme name="3_PrivateClients_template 14">
        <a:dk1>
          <a:srgbClr val="131313"/>
        </a:dk1>
        <a:lt1>
          <a:srgbClr val="FFFFFF"/>
        </a:lt1>
        <a:dk2>
          <a:srgbClr val="000000"/>
        </a:dk2>
        <a:lt2>
          <a:srgbClr val="808080"/>
        </a:lt2>
        <a:accent1>
          <a:srgbClr val="A1B4A4"/>
        </a:accent1>
        <a:accent2>
          <a:srgbClr val="80A8B8"/>
        </a:accent2>
        <a:accent3>
          <a:srgbClr val="FFFFFF"/>
        </a:accent3>
        <a:accent4>
          <a:srgbClr val="0E0E0E"/>
        </a:accent4>
        <a:accent5>
          <a:srgbClr val="CDD6CF"/>
        </a:accent5>
        <a:accent6>
          <a:srgbClr val="7398A6"/>
        </a:accent6>
        <a:hlink>
          <a:srgbClr val="567F7D"/>
        </a:hlink>
        <a:folHlink>
          <a:srgbClr val="910032"/>
        </a:folHlink>
      </a:clrScheme>
      <a:clrMap bg1="lt1" tx1="dk1" bg2="lt2" tx2="dk2" accent1="accent1" accent2="accent2" accent3="accent3" accent4="accent4" accent5="accent5" accent6="accent6" hlink="hlink" folHlink="folHlink"/>
    </a:extraClrScheme>
    <a:extraClrScheme>
      <a:clrScheme name="3_PrivateClients_template 15">
        <a:dk1>
          <a:srgbClr val="131313"/>
        </a:dk1>
        <a:lt1>
          <a:srgbClr val="FFFFFF"/>
        </a:lt1>
        <a:dk2>
          <a:srgbClr val="000000"/>
        </a:dk2>
        <a:lt2>
          <a:srgbClr val="808080"/>
        </a:lt2>
        <a:accent1>
          <a:srgbClr val="A77D82"/>
        </a:accent1>
        <a:accent2>
          <a:srgbClr val="80A8B8"/>
        </a:accent2>
        <a:accent3>
          <a:srgbClr val="FFFFFF"/>
        </a:accent3>
        <a:accent4>
          <a:srgbClr val="0E0E0E"/>
        </a:accent4>
        <a:accent5>
          <a:srgbClr val="D0BFC1"/>
        </a:accent5>
        <a:accent6>
          <a:srgbClr val="7398A6"/>
        </a:accent6>
        <a:hlink>
          <a:srgbClr val="4C1253"/>
        </a:hlink>
        <a:folHlink>
          <a:srgbClr val="00878A"/>
        </a:folHlink>
      </a:clrScheme>
      <a:clrMap bg1="lt1" tx1="dk1" bg2="lt2" tx2="dk2" accent1="accent1" accent2="accent2" accent3="accent3" accent4="accent4" accent5="accent5" accent6="accent6" hlink="hlink" folHlink="folHlink"/>
    </a:extraClrScheme>
    <a:extraClrScheme>
      <a:clrScheme name="3_PrivateClients_template 16">
        <a:dk1>
          <a:srgbClr val="131313"/>
        </a:dk1>
        <a:lt1>
          <a:srgbClr val="FFFFFF"/>
        </a:lt1>
        <a:dk2>
          <a:srgbClr val="000000"/>
        </a:dk2>
        <a:lt2>
          <a:srgbClr val="808080"/>
        </a:lt2>
        <a:accent1>
          <a:srgbClr val="760027"/>
        </a:accent1>
        <a:accent2>
          <a:srgbClr val="A77D82"/>
        </a:accent2>
        <a:accent3>
          <a:srgbClr val="FFFFFF"/>
        </a:accent3>
        <a:accent4>
          <a:srgbClr val="0E0E0E"/>
        </a:accent4>
        <a:accent5>
          <a:srgbClr val="BDAAAC"/>
        </a:accent5>
        <a:accent6>
          <a:srgbClr val="977175"/>
        </a:accent6>
        <a:hlink>
          <a:srgbClr val="00879E"/>
        </a:hlink>
        <a:folHlink>
          <a:srgbClr val="E4D6D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SAI Colours">
      <a:dk1>
        <a:sysClr val="windowText" lastClr="000000"/>
      </a:dk1>
      <a:lt1>
        <a:sysClr val="window" lastClr="FFFFFF"/>
      </a:lt1>
      <a:dk2>
        <a:srgbClr val="1F497D"/>
      </a:dk2>
      <a:lt2>
        <a:srgbClr val="EEECE1"/>
      </a:lt2>
      <a:accent1>
        <a:srgbClr val="002A42"/>
      </a:accent1>
      <a:accent2>
        <a:srgbClr val="00C6D7"/>
      </a:accent2>
      <a:accent3>
        <a:srgbClr val="589199"/>
      </a:accent3>
      <a:accent4>
        <a:srgbClr val="BED6DB"/>
      </a:accent4>
      <a:accent5>
        <a:srgbClr val="FFFFFF"/>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18597</TotalTime>
  <Pages>0</Pages>
  <Words>3865</Words>
  <Characters>0</Characters>
  <Application>Microsoft Office PowerPoint</Application>
  <PresentationFormat>A4 Paper (210x297 mm)</PresentationFormat>
  <Lines>0</Lines>
  <Paragraphs>658</Paragraphs>
  <Slides>53</Slides>
  <Notes>25</Notes>
  <HiddenSlides>0</HiddenSlides>
  <MMClips>0</MMClips>
  <ScaleCrop>false</ScaleCrop>
  <HeadingPairs>
    <vt:vector size="8" baseType="variant">
      <vt:variant>
        <vt:lpstr>Fonts Used</vt:lpstr>
      </vt:variant>
      <vt:variant>
        <vt:i4>13</vt:i4>
      </vt:variant>
      <vt:variant>
        <vt:lpstr>Theme</vt:lpstr>
      </vt:variant>
      <vt:variant>
        <vt:i4>6</vt:i4>
      </vt:variant>
      <vt:variant>
        <vt:lpstr>Embedded OLE Servers</vt:lpstr>
      </vt:variant>
      <vt:variant>
        <vt:i4>2</vt:i4>
      </vt:variant>
      <vt:variant>
        <vt:lpstr>Slide Titles</vt:lpstr>
      </vt:variant>
      <vt:variant>
        <vt:i4>53</vt:i4>
      </vt:variant>
    </vt:vector>
  </HeadingPairs>
  <TitlesOfParts>
    <vt:vector size="74" baseType="lpstr">
      <vt:lpstr>MS Mincho</vt:lpstr>
      <vt:lpstr>ＭＳ Ｐゴシック</vt:lpstr>
      <vt:lpstr>ＭＳ Ｐゴシック</vt:lpstr>
      <vt:lpstr>Arial</vt:lpstr>
      <vt:lpstr>Calibri</vt:lpstr>
      <vt:lpstr>Cambria</vt:lpstr>
      <vt:lpstr>Georgia</vt:lpstr>
      <vt:lpstr>Helvetica</vt:lpstr>
      <vt:lpstr>Lucida Grande</vt:lpstr>
      <vt:lpstr>R Frutiger Roman</vt:lpstr>
      <vt:lpstr>Times</vt:lpstr>
      <vt:lpstr>Times New Roman</vt:lpstr>
      <vt:lpstr>ヒラギノ角ゴ ProN W6</vt:lpstr>
      <vt:lpstr>3_PrivateClients_template</vt:lpstr>
      <vt:lpstr>4_PrivateClients_template</vt:lpstr>
      <vt:lpstr>5_PrivateClients_template</vt:lpstr>
      <vt:lpstr>Office Theme</vt:lpstr>
      <vt:lpstr>1_Office Theme</vt:lpstr>
      <vt:lpstr>2_Office Theme</vt:lpstr>
      <vt:lpstr>Equation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Passive Commodity Indices</vt:lpstr>
      <vt:lpstr>Why Futures Markets are used to Invest in Commodities</vt:lpstr>
      <vt:lpstr>Determinants of the shape of the Futures Curve</vt:lpstr>
      <vt:lpstr>Difference in ‘Returns’ can be large</vt:lpstr>
      <vt:lpstr>Difference in ‘Returns’ can be extreme for individual commodities</vt:lpstr>
      <vt:lpstr>Performance Comparison through Time</vt:lpstr>
      <vt:lpstr>The typical structure of Commodity Funds</vt:lpstr>
      <vt:lpstr>The typical structure of Commodity Funds</vt:lpstr>
      <vt:lpstr>The typical structure of Commodity Funds</vt:lpstr>
      <vt:lpstr>Historical performance versus other asset classes</vt:lpstr>
      <vt:lpstr>Outlook</vt:lpstr>
      <vt:lpstr>Alternatives to the political middle ground &amp; implications for Ireland</vt:lpstr>
      <vt:lpstr>PowerPoint Presentation</vt:lpstr>
      <vt:lpstr>PowerPoint Presentation</vt:lpstr>
      <vt:lpstr>Irish politics in context</vt:lpstr>
      <vt:lpstr>The 2011 ‘electoral earthquake’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could an alternative left-leaning government mean?</vt:lpstr>
      <vt:lpstr>What could this mean?</vt:lpstr>
      <vt:lpstr>What could this mean?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Ciaran O'Gaora User</dc:creator>
  <cp:lastModifiedBy>Frances Kearns</cp:lastModifiedBy>
  <cp:revision>631</cp:revision>
  <cp:lastPrinted>2015-11-11T09:31:04Z</cp:lastPrinted>
  <dcterms:created xsi:type="dcterms:W3CDTF">2010-09-09T10:47:22Z</dcterms:created>
  <dcterms:modified xsi:type="dcterms:W3CDTF">2015-11-13T10:28:38Z</dcterms:modified>
</cp:coreProperties>
</file>