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0" r:id="rId6"/>
  </p:sldMasterIdLst>
  <p:notesMasterIdLst>
    <p:notesMasterId r:id="rId14"/>
  </p:notesMasterIdLst>
  <p:sldIdLst>
    <p:sldId id="256" r:id="rId7"/>
    <p:sldId id="257" r:id="rId8"/>
    <p:sldId id="258" r:id="rId9"/>
    <p:sldId id="259" r:id="rId10"/>
    <p:sldId id="261" r:id="rId11"/>
    <p:sldId id="268"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A42"/>
    <a:srgbClr val="2EC7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907" autoAdjust="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F8412F-293B-457F-A465-B0B18ED41CDB}" type="datetimeFigureOut">
              <a:rPr lang="en-IE" smtClean="0"/>
              <a:t>31/10/2024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0CB4E3-E34B-4641-A8A5-0EC38D871544}" type="slidenum">
              <a:rPr lang="en-IE" smtClean="0"/>
              <a:t>‹#›</a:t>
            </a:fld>
            <a:endParaRPr lang="en-IE"/>
          </a:p>
        </p:txBody>
      </p:sp>
    </p:spTree>
    <p:extLst>
      <p:ext uri="{BB962C8B-B14F-4D97-AF65-F5344CB8AC3E}">
        <p14:creationId xmlns:p14="http://schemas.microsoft.com/office/powerpoint/2010/main" val="51239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6860511-E5DE-B2BC-B930-16519B735F38}"/>
              </a:ext>
            </a:extLst>
          </p:cNvPr>
          <p:cNvSpPr>
            <a:spLocks noGrp="1"/>
          </p:cNvSpPr>
          <p:nvPr>
            <p:ph type="subTitle" idx="1"/>
          </p:nvPr>
        </p:nvSpPr>
        <p:spPr>
          <a:xfrm>
            <a:off x="1191237" y="5268286"/>
            <a:ext cx="9563449" cy="637564"/>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67C5F66B-ACA2-53A1-7632-AABD7829C2AE}"/>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31/10/2024</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C5B60E8C-BDD6-BF1C-1AEB-F448DA7700E8}"/>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EC39668D-79D3-68FE-C690-AECC832CE9B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49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8000"/>
            <a:lum/>
          </a:blip>
          <a:srcRect/>
          <a:stretch>
            <a:fillRect l="30000" t="12000" r="3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2A71-62AD-93D0-60E2-EC7C528E2E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A899958-0BF4-3346-904E-7F6D24F0B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Tree>
    <p:extLst>
      <p:ext uri="{BB962C8B-B14F-4D97-AF65-F5344CB8AC3E}">
        <p14:creationId xmlns:p14="http://schemas.microsoft.com/office/powerpoint/2010/main" val="113123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16CB110E-0462-53DC-C2D3-E5BE3E989671}"/>
              </a:ext>
            </a:extLst>
          </p:cNvPr>
          <p:cNvSpPr>
            <a:spLocks noGrp="1"/>
          </p:cNvSpPr>
          <p:nvPr>
            <p:ph type="body" sz="quarter" idx="13"/>
          </p:nvPr>
        </p:nvSpPr>
        <p:spPr>
          <a:xfrm>
            <a:off x="1139483" y="323628"/>
            <a:ext cx="10168000" cy="713837"/>
          </a:xfrm>
        </p:spPr>
        <p:txBody>
          <a:bodyPr/>
          <a:lstStyle/>
          <a:p>
            <a:r>
              <a:rPr lang="en-IE" b="1"/>
              <a:t>Disclaimer </a:t>
            </a:r>
          </a:p>
        </p:txBody>
      </p:sp>
      <p:sp>
        <p:nvSpPr>
          <p:cNvPr id="8" name="Text Placeholder 1">
            <a:extLst>
              <a:ext uri="{FF2B5EF4-FFF2-40B4-BE49-F238E27FC236}">
                <a16:creationId xmlns:a16="http://schemas.microsoft.com/office/drawing/2014/main" id="{95A61026-5F59-597B-9E40-057ED41050B1}"/>
              </a:ext>
            </a:extLst>
          </p:cNvPr>
          <p:cNvSpPr>
            <a:spLocks noGrp="1"/>
          </p:cNvSpPr>
          <p:nvPr>
            <p:ph type="body" sz="quarter" idx="14"/>
          </p:nvPr>
        </p:nvSpPr>
        <p:spPr>
          <a:xfrm>
            <a:off x="2121160" y="1561881"/>
            <a:ext cx="7800391" cy="3861540"/>
          </a:xfrm>
        </p:spPr>
        <p:txBody>
          <a:bodyPr/>
          <a:lstStyle/>
          <a:p>
            <a:pPr marL="0" indent="0" algn="ctr">
              <a:lnSpc>
                <a:spcPct val="150000"/>
              </a:lnSpc>
              <a:buNone/>
            </a:pPr>
            <a:r>
              <a:rPr lang="en-IE" b="1"/>
              <a:t>The views expressed in this presentation are those of the presenter(s) and not necessarily those of their employer(s) (if any) or the Society of Actuaries in Ireland.</a:t>
            </a:r>
          </a:p>
        </p:txBody>
      </p:sp>
      <p:cxnSp>
        <p:nvCxnSpPr>
          <p:cNvPr id="10" name="Straight Connector 9">
            <a:extLst>
              <a:ext uri="{FF2B5EF4-FFF2-40B4-BE49-F238E27FC236}">
                <a16:creationId xmlns:a16="http://schemas.microsoft.com/office/drawing/2014/main" id="{2DF74A13-BF31-537B-0F8A-04F020D23D3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077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D811-CB3D-837A-EBC5-F04C33A74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346E4B6B-D50B-BEF7-2554-80D5B8DBB5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7" name="Straight Connector 6">
            <a:extLst>
              <a:ext uri="{FF2B5EF4-FFF2-40B4-BE49-F238E27FC236}">
                <a16:creationId xmlns:a16="http://schemas.microsoft.com/office/drawing/2014/main" id="{B4D64B58-DD7B-E4F8-614B-7F0F20AC8038}"/>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978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4A9F-4909-07CD-52D3-F8594485BC9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8B547DAA-B113-199A-1C76-F4634F7FD3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ECAF18F-D35A-C96F-4DC5-60EF1C688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8" name="Straight Connector 7">
            <a:extLst>
              <a:ext uri="{FF2B5EF4-FFF2-40B4-BE49-F238E27FC236}">
                <a16:creationId xmlns:a16="http://schemas.microsoft.com/office/drawing/2014/main" id="{E2D6BE05-7A40-420B-AE66-AE7CA0870D2B}"/>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08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8299-81DD-DD8C-5BCA-8CB8FBA0EDF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51135F53-44B8-B668-3B34-16976A88E0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FE7460-4119-607C-7F66-77CBB98C67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4B505582-B656-07C4-65E3-D79E22DA81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2D7238-C7D1-184F-5B10-3A83F1636B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10" name="Straight Connector 9">
            <a:extLst>
              <a:ext uri="{FF2B5EF4-FFF2-40B4-BE49-F238E27FC236}">
                <a16:creationId xmlns:a16="http://schemas.microsoft.com/office/drawing/2014/main" id="{9D9329BF-8531-8A32-F400-06BB5865002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095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6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BE60-E490-03B6-CE0A-C8F766A8B08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AD94EB6-9918-0287-3EA0-BF32C8D6BA76}"/>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31/10/2024</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F23352D7-772D-C976-B3AB-449D10437E79}"/>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C3943468-81F0-5EE1-CB03-C574F5E9718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801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7408B9-E374-DD08-E01D-035FE70F35FC}"/>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31/10/2024</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168E0935-4CF4-5139-A1D9-A4B5EAABE9E4}"/>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503F61C-8199-28B2-89AA-D730244BC3F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131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2A71-62AD-93D0-60E2-EC7C528E2E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A899958-0BF4-3346-904E-7F6D24F0B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Tree>
    <p:extLst>
      <p:ext uri="{BB962C8B-B14F-4D97-AF65-F5344CB8AC3E}">
        <p14:creationId xmlns:p14="http://schemas.microsoft.com/office/powerpoint/2010/main" val="70854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16CB110E-0462-53DC-C2D3-E5BE3E989671}"/>
              </a:ext>
            </a:extLst>
          </p:cNvPr>
          <p:cNvSpPr>
            <a:spLocks noGrp="1"/>
          </p:cNvSpPr>
          <p:nvPr>
            <p:ph type="body" sz="quarter" idx="13"/>
          </p:nvPr>
        </p:nvSpPr>
        <p:spPr>
          <a:xfrm>
            <a:off x="1139483" y="323628"/>
            <a:ext cx="10168000" cy="713837"/>
          </a:xfrm>
        </p:spPr>
        <p:txBody>
          <a:bodyPr/>
          <a:lstStyle/>
          <a:p>
            <a:r>
              <a:rPr lang="en-IE" b="1" dirty="0"/>
              <a:t>Disclaimer </a:t>
            </a:r>
          </a:p>
        </p:txBody>
      </p:sp>
      <p:sp>
        <p:nvSpPr>
          <p:cNvPr id="8" name="Text Placeholder 1">
            <a:extLst>
              <a:ext uri="{FF2B5EF4-FFF2-40B4-BE49-F238E27FC236}">
                <a16:creationId xmlns:a16="http://schemas.microsoft.com/office/drawing/2014/main" id="{95A61026-5F59-597B-9E40-057ED41050B1}"/>
              </a:ext>
            </a:extLst>
          </p:cNvPr>
          <p:cNvSpPr>
            <a:spLocks noGrp="1"/>
          </p:cNvSpPr>
          <p:nvPr>
            <p:ph type="body" sz="quarter" idx="14"/>
          </p:nvPr>
        </p:nvSpPr>
        <p:spPr>
          <a:xfrm>
            <a:off x="2121160" y="1561881"/>
            <a:ext cx="7800391" cy="3861540"/>
          </a:xfrm>
        </p:spPr>
        <p:txBody>
          <a:bodyPr/>
          <a:lstStyle/>
          <a:p>
            <a:pPr marL="0" indent="0" algn="ctr">
              <a:lnSpc>
                <a:spcPct val="150000"/>
              </a:lnSpc>
              <a:buNone/>
            </a:pPr>
            <a:r>
              <a:rPr lang="en-IE" b="1" dirty="0"/>
              <a:t>The views expressed in this presentation are those of the presenter(s) and not necessarily those of their employer(s) (if any) or the Society of Actuaries in Ireland.</a:t>
            </a:r>
          </a:p>
        </p:txBody>
      </p:sp>
      <p:cxnSp>
        <p:nvCxnSpPr>
          <p:cNvPr id="10" name="Straight Connector 9">
            <a:extLst>
              <a:ext uri="{FF2B5EF4-FFF2-40B4-BE49-F238E27FC236}">
                <a16:creationId xmlns:a16="http://schemas.microsoft.com/office/drawing/2014/main" id="{2DF74A13-BF31-537B-0F8A-04F020D23D3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78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D811-CB3D-837A-EBC5-F04C33A74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346E4B6B-D50B-BEF7-2554-80D5B8DBB5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7" name="Straight Connector 6">
            <a:extLst>
              <a:ext uri="{FF2B5EF4-FFF2-40B4-BE49-F238E27FC236}">
                <a16:creationId xmlns:a16="http://schemas.microsoft.com/office/drawing/2014/main" id="{B4D64B58-DD7B-E4F8-614B-7F0F20AC8038}"/>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36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4A9F-4909-07CD-52D3-F8594485BC9B}"/>
              </a:ext>
            </a:extLst>
          </p:cNvPr>
          <p:cNvSpPr>
            <a:spLocks noGrp="1"/>
          </p:cNvSpPr>
          <p:nvPr>
            <p:ph type="title"/>
          </p:nvPr>
        </p:nvSpPr>
        <p:spPr/>
        <p:txBody>
          <a:bodyPr/>
          <a:lstStyle/>
          <a:p>
            <a:r>
              <a:rPr lang="en-US" dirty="0"/>
              <a:t>Click to edit Master title style</a:t>
            </a:r>
            <a:endParaRPr lang="en-IE" dirty="0"/>
          </a:p>
        </p:txBody>
      </p:sp>
      <p:sp>
        <p:nvSpPr>
          <p:cNvPr id="3" name="Content Placeholder 2">
            <a:extLst>
              <a:ext uri="{FF2B5EF4-FFF2-40B4-BE49-F238E27FC236}">
                <a16:creationId xmlns:a16="http://schemas.microsoft.com/office/drawing/2014/main" id="{8B547DAA-B113-199A-1C76-F4634F7FD3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ECAF18F-D35A-C96F-4DC5-60EF1C688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8" name="Straight Connector 7">
            <a:extLst>
              <a:ext uri="{FF2B5EF4-FFF2-40B4-BE49-F238E27FC236}">
                <a16:creationId xmlns:a16="http://schemas.microsoft.com/office/drawing/2014/main" id="{E2D6BE05-7A40-420B-AE66-AE7CA0870D2B}"/>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24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8299-81DD-DD8C-5BCA-8CB8FBA0EDFA}"/>
              </a:ext>
            </a:extLst>
          </p:cNvPr>
          <p:cNvSpPr>
            <a:spLocks noGrp="1"/>
          </p:cNvSpPr>
          <p:nvPr>
            <p:ph type="title"/>
          </p:nvPr>
        </p:nvSpPr>
        <p:spPr>
          <a:xfrm>
            <a:off x="839788" y="365125"/>
            <a:ext cx="10515600" cy="1325563"/>
          </a:xfrm>
        </p:spPr>
        <p:txBody>
          <a:bodyPr/>
          <a:lstStyle/>
          <a:p>
            <a:r>
              <a:rPr lang="en-US" dirty="0"/>
              <a:t>Click to edit Master title style</a:t>
            </a:r>
            <a:endParaRPr lang="en-IE" dirty="0"/>
          </a:p>
        </p:txBody>
      </p:sp>
      <p:sp>
        <p:nvSpPr>
          <p:cNvPr id="3" name="Text Placeholder 2">
            <a:extLst>
              <a:ext uri="{FF2B5EF4-FFF2-40B4-BE49-F238E27FC236}">
                <a16:creationId xmlns:a16="http://schemas.microsoft.com/office/drawing/2014/main" id="{51135F53-44B8-B668-3B34-16976A88E0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FE7460-4119-607C-7F66-77CBB98C67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4B505582-B656-07C4-65E3-D79E22DA81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2D7238-C7D1-184F-5B10-3A83F1636B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cxnSp>
        <p:nvCxnSpPr>
          <p:cNvPr id="10" name="Straight Connector 9">
            <a:extLst>
              <a:ext uri="{FF2B5EF4-FFF2-40B4-BE49-F238E27FC236}">
                <a16:creationId xmlns:a16="http://schemas.microsoft.com/office/drawing/2014/main" id="{9D9329BF-8531-8A32-F400-06BB58650025}"/>
              </a:ext>
            </a:extLst>
          </p:cNvPr>
          <p:cNvCxnSpPr/>
          <p:nvPr userDrawn="1"/>
        </p:nvCxnSpPr>
        <p:spPr>
          <a:xfrm>
            <a:off x="1212980" y="895739"/>
            <a:ext cx="10094503" cy="0"/>
          </a:xfrm>
          <a:prstGeom prst="line">
            <a:avLst/>
          </a:prstGeom>
          <a:ln>
            <a:solidFill>
              <a:srgbClr val="2EC7D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66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0280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A42"/>
        </a:solidFill>
        <a:effectLst/>
      </p:bgPr>
    </p:bg>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5706857F-2355-8A62-2DD5-8F85DE36CD0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90284" y="52691"/>
            <a:ext cx="7211431" cy="3953427"/>
          </a:xfrm>
          <a:prstGeom prst="rect">
            <a:avLst/>
          </a:prstGeom>
        </p:spPr>
      </p:pic>
      <p:sp>
        <p:nvSpPr>
          <p:cNvPr id="4" name="Date Placeholder 3">
            <a:extLst>
              <a:ext uri="{FF2B5EF4-FFF2-40B4-BE49-F238E27FC236}">
                <a16:creationId xmlns:a16="http://schemas.microsoft.com/office/drawing/2014/main" id="{8E54BDE2-AA08-2491-141E-764D3FC4BA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E36B041-3576-4847-A7E2-54936640355F}"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31/10/2024</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CB250AAA-D21F-4B18-9E99-A4AF3E16F2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05ABEEF-E769-CA74-184D-3C6596FA47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5D998CD1-1E66-4EAD-B8A3-A663637B2A9C}"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2D052F58-D022-F97E-57F4-12FCBD91C6D2}"/>
              </a:ext>
            </a:extLst>
          </p:cNvPr>
          <p:cNvCxnSpPr/>
          <p:nvPr userDrawn="1"/>
        </p:nvCxnSpPr>
        <p:spPr>
          <a:xfrm>
            <a:off x="1170331" y="5229687"/>
            <a:ext cx="9561865" cy="0"/>
          </a:xfrm>
          <a:prstGeom prst="line">
            <a:avLst/>
          </a:prstGeom>
          <a:ln w="6350" cmpd="sng">
            <a:solidFill>
              <a:srgbClr val="00C6D7"/>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3D5F085-B8AC-90F2-2B53-6464744C1F6E}"/>
              </a:ext>
            </a:extLst>
          </p:cNvPr>
          <p:cNvCxnSpPr/>
          <p:nvPr userDrawn="1"/>
        </p:nvCxnSpPr>
        <p:spPr>
          <a:xfrm>
            <a:off x="1170330" y="3429000"/>
            <a:ext cx="9561865" cy="0"/>
          </a:xfrm>
          <a:prstGeom prst="line">
            <a:avLst/>
          </a:prstGeom>
          <a:ln w="6350" cmpd="sng">
            <a:solidFill>
              <a:srgbClr val="00C6D7"/>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EC8FCADD-86AF-7F21-0A38-FA339A42DBCF}"/>
              </a:ext>
            </a:extLst>
          </p:cNvPr>
          <p:cNvCxnSpPr/>
          <p:nvPr userDrawn="1"/>
        </p:nvCxnSpPr>
        <p:spPr>
          <a:xfrm>
            <a:off x="1170328" y="5942859"/>
            <a:ext cx="9561865" cy="0"/>
          </a:xfrm>
          <a:prstGeom prst="line">
            <a:avLst/>
          </a:prstGeom>
          <a:ln w="6350" cmpd="sng">
            <a:solidFill>
              <a:srgbClr val="00C6D7"/>
            </a:solidFill>
          </a:ln>
          <a:effectLst/>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BBA9F559-86CA-1A9B-4107-447CCC91C665}"/>
              </a:ext>
            </a:extLst>
          </p:cNvPr>
          <p:cNvSpPr txBox="1"/>
          <p:nvPr userDrawn="1"/>
        </p:nvSpPr>
        <p:spPr>
          <a:xfrm>
            <a:off x="4959642" y="6425197"/>
            <a:ext cx="1983236" cy="461665"/>
          </a:xfrm>
          <a:prstGeom prst="rect">
            <a:avLst/>
          </a:prstGeom>
          <a:noFill/>
        </p:spPr>
        <p:txBody>
          <a:bodyPr wrap="non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IE" sz="1050" b="0" i="0" u="none" strike="noStrike" kern="1200" cap="none" spc="0" normalizeH="0" baseline="0" noProof="0" dirty="0">
                <a:ln>
                  <a:noFill/>
                </a:ln>
                <a:solidFill>
                  <a:prstClr val="white"/>
                </a:solidFill>
                <a:effectLst/>
                <a:uLnTx/>
                <a:uFillTx/>
                <a:latin typeface="Calibri" panose="020F0502020204030204"/>
                <a:ea typeface="+mn-ea"/>
                <a:cs typeface="+mn-cs"/>
              </a:rPr>
              <a:t>© Society of Actuaries in Ireland </a:t>
            </a:r>
          </a:p>
          <a:p>
            <a:pPr marL="0" marR="0" lvl="0" indent="0" algn="l" defTabSz="342900" rtl="0" eaLnBrk="1" fontAlgn="auto" latinLnBrk="0" hangingPunct="1">
              <a:lnSpc>
                <a:spcPct val="100000"/>
              </a:lnSpc>
              <a:spcBef>
                <a:spcPts val="0"/>
              </a:spcBef>
              <a:spcAft>
                <a:spcPts val="0"/>
              </a:spcAft>
              <a:buClrTx/>
              <a:buSzTx/>
              <a:buFontTx/>
              <a:buNone/>
              <a:tabLst/>
              <a:defRPr/>
            </a:pPr>
            <a:endParaRPr kumimoji="0" lang="en-IE" sz="135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7867491"/>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alphaModFix amt="12000"/>
            <a:lum/>
          </a:blip>
          <a:srcRect/>
          <a:stretch>
            <a:fillRect l="25000" t="8000" r="25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C978A-DDBC-3BC5-6A92-18E5D41B2C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777E96-6415-D410-2987-537E50AEA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D90440-AB1E-AF22-EC79-B2FB49D92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C892CB30-F03F-4EB4-B950-4662F644A99E}"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31/10/2024</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A435BB2-52D3-3A30-3B21-EE445EBB4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29CCFE35-FD02-327D-550C-A1C1F675D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30983A1-BDF4-43F5-BB3A-6BE31602C871}"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A244C7F-4448-4F97-34CD-2402ADC7FDF6}"/>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 y="136525"/>
            <a:ext cx="880034" cy="1037182"/>
          </a:xfrm>
          <a:prstGeom prst="rect">
            <a:avLst/>
          </a:prstGeom>
        </p:spPr>
      </p:pic>
    </p:spTree>
    <p:extLst>
      <p:ext uri="{BB962C8B-B14F-4D97-AF65-F5344CB8AC3E}">
        <p14:creationId xmlns:p14="http://schemas.microsoft.com/office/powerpoint/2010/main" val="18793012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alphaModFix amt="6000"/>
            <a:lum/>
          </a:blip>
          <a:srcRect/>
          <a:stretch>
            <a:fillRect l="30000" t="12000" r="3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C978A-DDBC-3BC5-6A92-18E5D41B2C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777E96-6415-D410-2987-537E50AEA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D90440-AB1E-AF22-EC79-B2FB49D92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C892CB30-F03F-4EB4-B950-4662F644A99E}" type="datetimeFigureOut">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31/10/2024</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A435BB2-52D3-3A30-3B21-EE445EBB4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29CCFE35-FD02-327D-550C-A1C1F675D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30983A1-BDF4-43F5-BB3A-6BE31602C871}" type="slidenum">
              <a:rPr kumimoji="0" lang="en-I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F4F69171-9FAF-9E7D-257D-A83C71120E6D}"/>
              </a:ext>
            </a:extLst>
          </p:cNvPr>
          <p:cNvPicPr>
            <a:picLocks noChangeAspect="1"/>
          </p:cNvPicPr>
          <p:nvPr userDrawn="1"/>
        </p:nvPicPr>
        <p:blipFill>
          <a:blip r:embed="rId8"/>
          <a:stretch>
            <a:fillRect/>
          </a:stretch>
        </p:blipFill>
        <p:spPr>
          <a:xfrm>
            <a:off x="18662" y="100600"/>
            <a:ext cx="794197" cy="1056396"/>
          </a:xfrm>
          <a:prstGeom prst="rect">
            <a:avLst/>
          </a:prstGeom>
        </p:spPr>
      </p:pic>
    </p:spTree>
    <p:extLst>
      <p:ext uri="{BB962C8B-B14F-4D97-AF65-F5344CB8AC3E}">
        <p14:creationId xmlns:p14="http://schemas.microsoft.com/office/powerpoint/2010/main" val="162216191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actuaries.ie/about/what-we-do/sai-competency-framework"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eb.actuaries.ie/speaker-tips-promote-diversity-equity-accessibility-and-inclusion" TargetMode="External"/><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eb.actuaries.ie/sai-convention-2024-presentation-tips"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A0C0D98-B0CA-30A2-67BA-E45AAB88682C}"/>
              </a:ext>
            </a:extLst>
          </p:cNvPr>
          <p:cNvSpPr txBox="1"/>
          <p:nvPr/>
        </p:nvSpPr>
        <p:spPr>
          <a:xfrm>
            <a:off x="1282699" y="5333999"/>
            <a:ext cx="9626599" cy="523220"/>
          </a:xfrm>
          <a:prstGeom prst="rect">
            <a:avLst/>
          </a:prstGeom>
          <a:noFill/>
        </p:spPr>
        <p:txBody>
          <a:bodyPr wrap="square" rtlCol="0">
            <a:spAutoFit/>
          </a:bodyPr>
          <a:lstStyle/>
          <a:p>
            <a:pPr algn="ctr"/>
            <a:r>
              <a:rPr lang="en-IE" sz="2800" dirty="0">
                <a:solidFill>
                  <a:schemeClr val="bg1"/>
                </a:solidFill>
              </a:rPr>
              <a:t>Name(s) of Presenter &amp; Pronouns</a:t>
            </a:r>
          </a:p>
        </p:txBody>
      </p:sp>
      <p:sp>
        <p:nvSpPr>
          <p:cNvPr id="3" name="TextBox 2">
            <a:extLst>
              <a:ext uri="{FF2B5EF4-FFF2-40B4-BE49-F238E27FC236}">
                <a16:creationId xmlns:a16="http://schemas.microsoft.com/office/drawing/2014/main" id="{0EF39D1B-10EF-F25E-752C-675E4FAD194C}"/>
              </a:ext>
            </a:extLst>
          </p:cNvPr>
          <p:cNvSpPr txBox="1"/>
          <p:nvPr/>
        </p:nvSpPr>
        <p:spPr>
          <a:xfrm>
            <a:off x="1593270" y="3981850"/>
            <a:ext cx="9005455" cy="646331"/>
          </a:xfrm>
          <a:prstGeom prst="rect">
            <a:avLst/>
          </a:prstGeom>
          <a:noFill/>
        </p:spPr>
        <p:txBody>
          <a:bodyPr wrap="square">
            <a:spAutoFit/>
          </a:bodyPr>
          <a:lstStyle/>
          <a:p>
            <a:pPr algn="ctr"/>
            <a:r>
              <a:rPr lang="en-IE" sz="3600" dirty="0">
                <a:solidFill>
                  <a:schemeClr val="bg1"/>
                </a:solidFill>
              </a:rPr>
              <a:t>Title here</a:t>
            </a:r>
          </a:p>
        </p:txBody>
      </p:sp>
    </p:spTree>
    <p:extLst>
      <p:ext uri="{BB962C8B-B14F-4D97-AF65-F5344CB8AC3E}">
        <p14:creationId xmlns:p14="http://schemas.microsoft.com/office/powerpoint/2010/main" val="60692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64D0F860-7F21-2F35-12E6-D98CE5AA5B5A}"/>
              </a:ext>
            </a:extLst>
          </p:cNvPr>
          <p:cNvSpPr txBox="1">
            <a:spLocks/>
          </p:cNvSpPr>
          <p:nvPr/>
        </p:nvSpPr>
        <p:spPr>
          <a:xfrm>
            <a:off x="1139483" y="323628"/>
            <a:ext cx="10168000" cy="7138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b="1" dirty="0"/>
              <a:t>Disclaimer </a:t>
            </a:r>
          </a:p>
        </p:txBody>
      </p:sp>
      <p:sp>
        <p:nvSpPr>
          <p:cNvPr id="6" name="Text Placeholder 1">
            <a:extLst>
              <a:ext uri="{FF2B5EF4-FFF2-40B4-BE49-F238E27FC236}">
                <a16:creationId xmlns:a16="http://schemas.microsoft.com/office/drawing/2014/main" id="{F6F4A0D0-6AA4-6726-2C33-1A67B187A0D6}"/>
              </a:ext>
            </a:extLst>
          </p:cNvPr>
          <p:cNvSpPr txBox="1">
            <a:spLocks/>
          </p:cNvSpPr>
          <p:nvPr/>
        </p:nvSpPr>
        <p:spPr>
          <a:xfrm>
            <a:off x="2121160" y="1561881"/>
            <a:ext cx="7800391" cy="38615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en-IE" b="1" dirty="0"/>
              <a:t>The views expressed in this presentation are those of the presenter(s) and not necessarily those of their employer(s) (if any) or the Society of Actuaries in Ireland.</a:t>
            </a:r>
          </a:p>
          <a:p>
            <a:pPr marL="0" indent="0" algn="ctr">
              <a:lnSpc>
                <a:spcPct val="150000"/>
              </a:lnSpc>
              <a:buFont typeface="Arial" panose="020B0604020202020204" pitchFamily="34" charset="0"/>
              <a:buNone/>
            </a:pPr>
            <a:endParaRPr lang="en-IE" sz="2000" b="1" dirty="0">
              <a:solidFill>
                <a:srgbClr val="FF0000"/>
              </a:solidFill>
            </a:endParaRPr>
          </a:p>
          <a:p>
            <a:pPr marL="0" indent="0" algn="ctr">
              <a:lnSpc>
                <a:spcPct val="150000"/>
              </a:lnSpc>
              <a:buFont typeface="Arial" panose="020B0604020202020204" pitchFamily="34" charset="0"/>
              <a:buNone/>
            </a:pPr>
            <a:r>
              <a:rPr lang="en-IE" sz="1900" b="1" dirty="0">
                <a:solidFill>
                  <a:srgbClr val="FF0000"/>
                </a:solidFill>
              </a:rPr>
              <a:t>N.B: This slide will be included in your presentation in this order (slide 2).</a:t>
            </a:r>
          </a:p>
        </p:txBody>
      </p:sp>
    </p:spTree>
    <p:extLst>
      <p:ext uri="{BB962C8B-B14F-4D97-AF65-F5344CB8AC3E}">
        <p14:creationId xmlns:p14="http://schemas.microsoft.com/office/powerpoint/2010/main" val="1316501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577D3F39-CE77-01B2-FF25-1933B9496D98}"/>
              </a:ext>
            </a:extLst>
          </p:cNvPr>
          <p:cNvSpPr txBox="1">
            <a:spLocks/>
          </p:cNvSpPr>
          <p:nvPr/>
        </p:nvSpPr>
        <p:spPr>
          <a:xfrm>
            <a:off x="1139483" y="358588"/>
            <a:ext cx="10168000" cy="7138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Competency Framework Wheel</a:t>
            </a:r>
            <a:endParaRPr lang="en-IE" b="1" dirty="0"/>
          </a:p>
        </p:txBody>
      </p:sp>
      <p:sp>
        <p:nvSpPr>
          <p:cNvPr id="2" name="TextBox 1">
            <a:extLst>
              <a:ext uri="{FF2B5EF4-FFF2-40B4-BE49-F238E27FC236}">
                <a16:creationId xmlns:a16="http://schemas.microsoft.com/office/drawing/2014/main" id="{E60754EF-0928-F798-CBA7-472C57D8CB06}"/>
              </a:ext>
            </a:extLst>
          </p:cNvPr>
          <p:cNvSpPr txBox="1"/>
          <p:nvPr/>
        </p:nvSpPr>
        <p:spPr>
          <a:xfrm>
            <a:off x="1139483" y="1072425"/>
            <a:ext cx="10327992" cy="364715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100" dirty="0"/>
              <a:t>The Society developed a Competency Framework which comprises the knowledge, skills and attributes that actuaries typically draw on in their work.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100" dirty="0"/>
              <a:t>Its aim is to support members in identifying their learning and development needs, in relation to both their current and future roles.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100" dirty="0"/>
              <a:t>It is also used to identify which parts of the Society’s CPD programme are relevant to the development and enhancement of specific competencies.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100" dirty="0"/>
              <a:t>Further information can be found </a:t>
            </a:r>
            <a:r>
              <a:rPr lang="en-GB" sz="2100" dirty="0">
                <a:hlinkClick r:id="rId2"/>
              </a:rPr>
              <a:t>here</a:t>
            </a:r>
            <a:r>
              <a:rPr lang="en-GB" sz="2100"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100" b="1" dirty="0"/>
              <a:t>Please indicate which competencies your presentation covers from the list below, </a:t>
            </a:r>
            <a:r>
              <a:rPr lang="en-GB" sz="2100" dirty="0"/>
              <a:t>so we can share this with attendees to help them choose relevant sessions. The SAI Member Services Team will then generate a </a:t>
            </a:r>
            <a:r>
              <a:rPr lang="en-GB" sz="2100" dirty="0">
                <a:solidFill>
                  <a:prstClr val="black"/>
                </a:solidFill>
              </a:rPr>
              <a:t>Competency Framework Wheel with the competencies that are covered in your presentation and include it on this slide (slide 3).</a:t>
            </a:r>
            <a:endParaRPr lang="en-GB" sz="2600" dirty="0"/>
          </a:p>
        </p:txBody>
      </p:sp>
      <p:sp>
        <p:nvSpPr>
          <p:cNvPr id="7" name="TextBox 6">
            <a:extLst>
              <a:ext uri="{FF2B5EF4-FFF2-40B4-BE49-F238E27FC236}">
                <a16:creationId xmlns:a16="http://schemas.microsoft.com/office/drawing/2014/main" id="{FBF5F94F-E94C-1FDE-E067-36DC1334F747}"/>
              </a:ext>
            </a:extLst>
          </p:cNvPr>
          <p:cNvSpPr txBox="1"/>
          <p:nvPr/>
        </p:nvSpPr>
        <p:spPr>
          <a:xfrm>
            <a:off x="1139483" y="4833248"/>
            <a:ext cx="2304738" cy="1714380"/>
          </a:xfrm>
          <a:prstGeom prst="rect">
            <a:avLst/>
          </a:prstGeom>
          <a:noFill/>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Data analysis</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Modelling</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Solution design</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Communication</a:t>
            </a:r>
          </a:p>
        </p:txBody>
      </p:sp>
      <p:sp>
        <p:nvSpPr>
          <p:cNvPr id="9" name="TextBox 8">
            <a:extLst>
              <a:ext uri="{FF2B5EF4-FFF2-40B4-BE49-F238E27FC236}">
                <a16:creationId xmlns:a16="http://schemas.microsoft.com/office/drawing/2014/main" id="{52A95C35-0652-2740-B96C-00E01D8E8939}"/>
              </a:ext>
            </a:extLst>
          </p:cNvPr>
          <p:cNvSpPr txBox="1"/>
          <p:nvPr/>
        </p:nvSpPr>
        <p:spPr>
          <a:xfrm>
            <a:off x="3641361" y="4833249"/>
            <a:ext cx="2454639" cy="1714380"/>
          </a:xfrm>
          <a:prstGeom prst="rect">
            <a:avLst/>
          </a:prstGeom>
          <a:noFill/>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Risk management</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Accountability</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800" b="1" i="0" u="none" strike="noStrike" kern="1200" cap="none" spc="-50" normalizeH="0" baseline="0" noProof="0" dirty="0">
                <a:ln>
                  <a:noFill/>
                </a:ln>
                <a:solidFill>
                  <a:srgbClr val="002060"/>
                </a:solidFill>
                <a:effectLst/>
                <a:uLnTx/>
                <a:uFillTx/>
                <a:latin typeface="Aptos" panose="020B0004020202020204" pitchFamily="34" charset="0"/>
                <a:ea typeface="+mn-ea"/>
                <a:cs typeface="+mn-cs"/>
              </a:rPr>
              <a:t>Collaboration</a:t>
            </a:r>
          </a:p>
          <a:p>
            <a:pPr marL="342900" indent="-342900">
              <a:lnSpc>
                <a:spcPct val="150000"/>
              </a:lnSpc>
              <a:buFont typeface="Arial" panose="020B0604020202020204" pitchFamily="34" charset="0"/>
              <a:buChar char="•"/>
            </a:pPr>
            <a:r>
              <a:rPr lang="en-GB" sz="1800" b="1" spc="-50" dirty="0">
                <a:solidFill>
                  <a:srgbClr val="002060"/>
                </a:solidFill>
                <a:latin typeface="Aptos" panose="020B0004020202020204" pitchFamily="34" charset="0"/>
              </a:rPr>
              <a:t>Resilience</a:t>
            </a:r>
          </a:p>
        </p:txBody>
      </p:sp>
      <p:sp>
        <p:nvSpPr>
          <p:cNvPr id="11" name="TextBox 10">
            <a:extLst>
              <a:ext uri="{FF2B5EF4-FFF2-40B4-BE49-F238E27FC236}">
                <a16:creationId xmlns:a16="http://schemas.microsoft.com/office/drawing/2014/main" id="{D37E0CA0-15DC-7928-1BF9-5CC7AB8E7ED5}"/>
              </a:ext>
            </a:extLst>
          </p:cNvPr>
          <p:cNvSpPr txBox="1"/>
          <p:nvPr/>
        </p:nvSpPr>
        <p:spPr>
          <a:xfrm>
            <a:off x="6223483" y="4833248"/>
            <a:ext cx="2724462" cy="1714380"/>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GB" sz="1800" b="1" spc="-50" dirty="0">
                <a:solidFill>
                  <a:srgbClr val="002060"/>
                </a:solidFill>
                <a:latin typeface="Aptos" panose="020B0004020202020204" pitchFamily="34" charset="0"/>
              </a:rPr>
              <a:t>Judgment</a:t>
            </a:r>
          </a:p>
          <a:p>
            <a:pPr marL="342900" indent="-342900">
              <a:lnSpc>
                <a:spcPct val="150000"/>
              </a:lnSpc>
              <a:buFont typeface="Arial" panose="020B0604020202020204" pitchFamily="34" charset="0"/>
              <a:buChar char="•"/>
            </a:pPr>
            <a:r>
              <a:rPr lang="en-GB" sz="1800" b="1" spc="-50" dirty="0">
                <a:solidFill>
                  <a:srgbClr val="002060"/>
                </a:solidFill>
                <a:latin typeface="Aptos" panose="020B0004020202020204" pitchFamily="34" charset="0"/>
              </a:rPr>
              <a:t>Professionalism</a:t>
            </a:r>
          </a:p>
          <a:p>
            <a:pPr marL="342900" indent="-342900">
              <a:lnSpc>
                <a:spcPct val="150000"/>
              </a:lnSpc>
              <a:buFont typeface="Arial" panose="020B0604020202020204" pitchFamily="34" charset="0"/>
              <a:buChar char="•"/>
            </a:pPr>
            <a:r>
              <a:rPr lang="en-GB" sz="1800" b="1" spc="-50" dirty="0">
                <a:solidFill>
                  <a:srgbClr val="002060"/>
                </a:solidFill>
                <a:latin typeface="Aptos" panose="020B0004020202020204" pitchFamily="34" charset="0"/>
              </a:rPr>
              <a:t>Industry issues</a:t>
            </a:r>
          </a:p>
          <a:p>
            <a:pPr marL="342900" indent="-342900">
              <a:lnSpc>
                <a:spcPct val="150000"/>
              </a:lnSpc>
              <a:buFont typeface="Arial" panose="020B0604020202020204" pitchFamily="34" charset="0"/>
              <a:buChar char="•"/>
            </a:pPr>
            <a:r>
              <a:rPr lang="en-GB" sz="1800" b="1" spc="-50" dirty="0">
                <a:solidFill>
                  <a:srgbClr val="002060"/>
                </a:solidFill>
                <a:latin typeface="Aptos" panose="020B0004020202020204" pitchFamily="34" charset="0"/>
              </a:rPr>
              <a:t>Regulatory matters</a:t>
            </a:r>
          </a:p>
        </p:txBody>
      </p:sp>
      <p:sp>
        <p:nvSpPr>
          <p:cNvPr id="13" name="TextBox 12">
            <a:extLst>
              <a:ext uri="{FF2B5EF4-FFF2-40B4-BE49-F238E27FC236}">
                <a16:creationId xmlns:a16="http://schemas.microsoft.com/office/drawing/2014/main" id="{7DF07196-5088-89D3-24B5-632735899CDF}"/>
              </a:ext>
            </a:extLst>
          </p:cNvPr>
          <p:cNvSpPr txBox="1"/>
          <p:nvPr/>
        </p:nvSpPr>
        <p:spPr>
          <a:xfrm>
            <a:off x="8792751" y="4833248"/>
            <a:ext cx="2769433" cy="1295868"/>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GB" b="1" dirty="0">
                <a:solidFill>
                  <a:srgbClr val="002060"/>
                </a:solidFill>
              </a:rPr>
              <a:t>Actuarial standards</a:t>
            </a:r>
          </a:p>
          <a:p>
            <a:pPr marL="285750" indent="-285750">
              <a:lnSpc>
                <a:spcPct val="150000"/>
              </a:lnSpc>
              <a:buFont typeface="Arial" panose="020B0604020202020204" pitchFamily="34" charset="0"/>
              <a:buChar char="•"/>
            </a:pPr>
            <a:r>
              <a:rPr lang="en-GB" b="1" dirty="0">
                <a:solidFill>
                  <a:srgbClr val="002060"/>
                </a:solidFill>
              </a:rPr>
              <a:t>Functional expertise</a:t>
            </a:r>
          </a:p>
          <a:p>
            <a:pPr marL="285750" indent="-285750">
              <a:lnSpc>
                <a:spcPct val="150000"/>
              </a:lnSpc>
              <a:buFont typeface="Arial" panose="020B0604020202020204" pitchFamily="34" charset="0"/>
              <a:buChar char="•"/>
            </a:pPr>
            <a:r>
              <a:rPr lang="en-GB" b="1" dirty="0">
                <a:solidFill>
                  <a:srgbClr val="002060"/>
                </a:solidFill>
              </a:rPr>
              <a:t>Commercial awareness</a:t>
            </a:r>
          </a:p>
        </p:txBody>
      </p:sp>
    </p:spTree>
    <p:extLst>
      <p:ext uri="{BB962C8B-B14F-4D97-AF65-F5344CB8AC3E}">
        <p14:creationId xmlns:p14="http://schemas.microsoft.com/office/powerpoint/2010/main" val="535285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F3F0A8F-A3FE-0A64-D6C5-78642F394EAD}"/>
              </a:ext>
            </a:extLst>
          </p:cNvPr>
          <p:cNvSpPr txBox="1">
            <a:spLocks/>
          </p:cNvSpPr>
          <p:nvPr/>
        </p:nvSpPr>
        <p:spPr>
          <a:xfrm>
            <a:off x="1139483" y="323628"/>
            <a:ext cx="10168000" cy="7138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b="1" dirty="0"/>
              <a:t>Introduction and </a:t>
            </a:r>
            <a:r>
              <a:rPr lang="en-IE" sz="2800" b="1" dirty="0">
                <a:latin typeface="+mn-lt"/>
              </a:rPr>
              <a:t>Presentation Format and Licensing</a:t>
            </a:r>
            <a:br>
              <a:rPr lang="en-IE" b="1" dirty="0">
                <a:latin typeface="+mn-lt"/>
              </a:rPr>
            </a:br>
            <a:endParaRPr lang="en-IE" b="1" dirty="0">
              <a:latin typeface="+mn-lt"/>
            </a:endParaRPr>
          </a:p>
        </p:txBody>
      </p:sp>
      <p:sp>
        <p:nvSpPr>
          <p:cNvPr id="5" name="Text Placeholder 1">
            <a:extLst>
              <a:ext uri="{FF2B5EF4-FFF2-40B4-BE49-F238E27FC236}">
                <a16:creationId xmlns:a16="http://schemas.microsoft.com/office/drawing/2014/main" id="{596BB2F6-C87B-CE12-2C46-71256B2FFCA1}"/>
              </a:ext>
            </a:extLst>
          </p:cNvPr>
          <p:cNvSpPr txBox="1">
            <a:spLocks/>
          </p:cNvSpPr>
          <p:nvPr/>
        </p:nvSpPr>
        <p:spPr>
          <a:xfrm>
            <a:off x="1139483" y="1037465"/>
            <a:ext cx="10614211" cy="49724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sz="2200" b="1" u="sng" dirty="0"/>
              <a:t>Introduction:</a:t>
            </a:r>
          </a:p>
          <a:p>
            <a:r>
              <a:rPr lang="en-IE" sz="2200" dirty="0"/>
              <a:t>Use this slide to introduce yourself  and give a brief introduction to the presentation i.e., tell the audience what you are going to present to them.</a:t>
            </a:r>
            <a:endParaRPr lang="en-IE" sz="2200" u="sng" dirty="0">
              <a:latin typeface="+mn-lt"/>
            </a:endParaRPr>
          </a:p>
          <a:p>
            <a:pPr marL="0" indent="0">
              <a:buNone/>
            </a:pPr>
            <a:r>
              <a:rPr lang="en-IE" sz="2200" b="1" u="sng" dirty="0">
                <a:latin typeface="+mn-lt"/>
              </a:rPr>
              <a:t>Presentation Format:</a:t>
            </a:r>
            <a:endParaRPr lang="en-IE" sz="2200" b="1" u="sng" dirty="0"/>
          </a:p>
          <a:p>
            <a:r>
              <a:rPr lang="en-GB" sz="2200" dirty="0"/>
              <a:t>Slide size must be built using ‘Wide Screen (16.9)’</a:t>
            </a:r>
            <a:endParaRPr lang="en-IE" sz="2200" dirty="0"/>
          </a:p>
          <a:p>
            <a:r>
              <a:rPr lang="en-IE" sz="2200" dirty="0"/>
              <a:t>Ideal font size for titles is 32 and for text is 26.  </a:t>
            </a:r>
          </a:p>
          <a:p>
            <a:r>
              <a:rPr lang="en-IE" sz="2200" dirty="0"/>
              <a:t>SAI colours are:</a:t>
            </a:r>
          </a:p>
          <a:p>
            <a:pPr lvl="1"/>
            <a:r>
              <a:rPr lang="en-IE" sz="2000" dirty="0">
                <a:solidFill>
                  <a:srgbClr val="002A42"/>
                </a:solidFill>
              </a:rPr>
              <a:t>RGB 0, 42, 66</a:t>
            </a:r>
            <a:r>
              <a:rPr lang="en-IE" sz="2000" dirty="0">
                <a:solidFill>
                  <a:srgbClr val="589199"/>
                </a:solidFill>
              </a:rPr>
              <a:t>, RGB 88, 145, 153</a:t>
            </a:r>
            <a:r>
              <a:rPr lang="en-IE" sz="2000" dirty="0">
                <a:solidFill>
                  <a:srgbClr val="002A42"/>
                </a:solidFill>
              </a:rPr>
              <a:t>, </a:t>
            </a:r>
            <a:r>
              <a:rPr lang="en-IE" sz="2000" dirty="0">
                <a:solidFill>
                  <a:srgbClr val="00C6D7"/>
                </a:solidFill>
              </a:rPr>
              <a:t>RGB 0, 198, 215</a:t>
            </a:r>
            <a:endParaRPr lang="en-IE" sz="2000" dirty="0">
              <a:solidFill>
                <a:srgbClr val="C00000"/>
              </a:solidFill>
            </a:endParaRPr>
          </a:p>
          <a:p>
            <a:r>
              <a:rPr lang="en-GB" sz="2200" dirty="0"/>
              <a:t>You can also use any of the colours from the Standard Colour Palette on the toolbar, but please ensure that the slides are readable and avoid using colours that clash (e.g. red and green together) and your </a:t>
            </a:r>
            <a:r>
              <a:rPr lang="en-IE" sz="2200" dirty="0"/>
              <a:t>backgrounds should be neutral </a:t>
            </a:r>
          </a:p>
          <a:p>
            <a:pPr marL="0" indent="0">
              <a:buNone/>
              <a:defRPr/>
            </a:pPr>
            <a:r>
              <a:rPr lang="en-GB" sz="2200" b="1" u="sng" dirty="0">
                <a:solidFill>
                  <a:sysClr val="windowText" lastClr="000000"/>
                </a:solidFill>
                <a:latin typeface="Calibri"/>
              </a:rPr>
              <a:t>Licensing:</a:t>
            </a:r>
          </a:p>
          <a:p>
            <a:pPr marL="0" indent="0">
              <a:buNone/>
              <a:defRPr/>
            </a:pPr>
            <a:r>
              <a:rPr lang="en-GB" sz="2200" dirty="0">
                <a:solidFill>
                  <a:sysClr val="windowText" lastClr="000000"/>
                </a:solidFill>
                <a:latin typeface="Calibri"/>
              </a:rPr>
              <a:t>If using any third-party materials within your presentation, the onus is on you to ensure you have the correct licensing or permission to do so. Further guidance is available on this if needed.</a:t>
            </a:r>
            <a:endParaRPr lang="en-IE" sz="2200" dirty="0">
              <a:solidFill>
                <a:sysClr val="windowText" lastClr="000000"/>
              </a:solidFill>
              <a:latin typeface="Calibri"/>
            </a:endParaRPr>
          </a:p>
          <a:p>
            <a:endParaRPr lang="en-IE" sz="2000" dirty="0"/>
          </a:p>
          <a:p>
            <a:endParaRPr lang="en-IE" dirty="0"/>
          </a:p>
        </p:txBody>
      </p:sp>
    </p:spTree>
    <p:extLst>
      <p:ext uri="{BB962C8B-B14F-4D97-AF65-F5344CB8AC3E}">
        <p14:creationId xmlns:p14="http://schemas.microsoft.com/office/powerpoint/2010/main" val="338380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1" name="Rectangle 9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2">
            <a:extLst>
              <a:ext uri="{FF2B5EF4-FFF2-40B4-BE49-F238E27FC236}">
                <a16:creationId xmlns:a16="http://schemas.microsoft.com/office/drawing/2014/main" id="{DCE6FDFB-8F0F-246D-13C4-A984CBB83910}"/>
              </a:ext>
            </a:extLst>
          </p:cNvPr>
          <p:cNvSpPr txBox="1">
            <a:spLocks/>
          </p:cNvSpPr>
          <p:nvPr/>
        </p:nvSpPr>
        <p:spPr>
          <a:xfrm>
            <a:off x="6412091" y="501651"/>
            <a:ext cx="4395340" cy="1716255"/>
          </a:xfrm>
          <a:prstGeom prst="rect">
            <a:avLst/>
          </a:prstGeom>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5600" b="0" i="0" u="none" strike="noStrike" kern="1200" cap="none" spc="0" normalizeH="0" baseline="0" noProof="0" dirty="0">
                <a:ln>
                  <a:noFill/>
                </a:ln>
                <a:solidFill>
                  <a:prstClr val="black"/>
                </a:solidFill>
                <a:effectLst/>
                <a:uLnTx/>
                <a:uFillTx/>
                <a:latin typeface="Calibri Light" panose="020F0302020204030204"/>
                <a:ea typeface="+mn-ea"/>
                <a:cs typeface="+mn-cs"/>
              </a:rPr>
              <a:t>Diversity &amp; Inclusion</a:t>
            </a:r>
          </a:p>
        </p:txBody>
      </p:sp>
      <p:sp>
        <p:nvSpPr>
          <p:cNvPr id="92" name="Rectangle 9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131E3CB1-35C2-0897-FDA8-284286467B3F}"/>
              </a:ext>
            </a:extLst>
          </p:cNvPr>
          <p:cNvPicPr>
            <a:picLocks noChangeAspect="1"/>
          </p:cNvPicPr>
          <p:nvPr/>
        </p:nvPicPr>
        <p:blipFill>
          <a:blip r:embed="rId2"/>
          <a:stretch>
            <a:fillRect/>
          </a:stretch>
        </p:blipFill>
        <p:spPr>
          <a:xfrm>
            <a:off x="414593" y="199241"/>
            <a:ext cx="4876935" cy="6459518"/>
          </a:xfrm>
          <a:prstGeom prst="rect">
            <a:avLst/>
          </a:prstGeom>
        </p:spPr>
      </p:pic>
      <p:sp>
        <p:nvSpPr>
          <p:cNvPr id="93" name="TextBox 92">
            <a:extLst>
              <a:ext uri="{FF2B5EF4-FFF2-40B4-BE49-F238E27FC236}">
                <a16:creationId xmlns:a16="http://schemas.microsoft.com/office/drawing/2014/main" id="{6648CEA1-D99C-C4B5-CC40-1F68965B0BD0}"/>
              </a:ext>
            </a:extLst>
          </p:cNvPr>
          <p:cNvSpPr txBox="1"/>
          <p:nvPr/>
        </p:nvSpPr>
        <p:spPr>
          <a:xfrm>
            <a:off x="6392583" y="2645923"/>
            <a:ext cx="4434721" cy="2510694"/>
          </a:xfrm>
          <a:prstGeom prst="rect">
            <a:avLst/>
          </a:prstGeom>
        </p:spPr>
        <p:txBody>
          <a:bodyPr vert="horz" lIns="91440" tIns="45720" rIns="91440" bIns="45720" rtlCol="0" anchor="t">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rPr>
              <a:t>Please reference the </a:t>
            </a:r>
            <a:r>
              <a:rPr kumimoji="0" lang="en-US" sz="2000" b="0" i="1" u="none" strike="noStrike" kern="1200" cap="none" spc="0" normalizeH="0" baseline="0" noProof="0" dirty="0">
                <a:ln>
                  <a:noFill/>
                </a:ln>
                <a:solidFill>
                  <a:prstClr val="black">
                    <a:alpha val="80000"/>
                  </a:prstClr>
                </a:solidFill>
                <a:effectLst/>
                <a:uLnTx/>
                <a:uFillTx/>
                <a:latin typeface="Calibri" panose="020F0502020204030204"/>
                <a:ea typeface="+mn-ea"/>
                <a:cs typeface="+mn-cs"/>
              </a:rPr>
              <a:t>Speaker Tips To Promote Diversity, Equity, Accessibility and Inclusion</a:t>
            </a:r>
            <a:r>
              <a:rPr kumimoji="0" lang="en-US" sz="20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rPr>
              <a:t> document when preparing your presentation and during your presentation.</a:t>
            </a: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a:p>
            <a:pPr marR="0" lvl="0" algn="l" defTabSz="914400" rtl="0" eaLnBrk="1" fontAlgn="auto" latinLnBrk="0" hangingPunct="1">
              <a:lnSpc>
                <a:spcPct val="90000"/>
              </a:lnSpc>
              <a:spcBef>
                <a:spcPts val="0"/>
              </a:spcBef>
              <a:spcAft>
                <a:spcPts val="600"/>
              </a:spcAft>
              <a:buClrTx/>
              <a:buSzTx/>
              <a:tabLst/>
              <a:defRPr/>
            </a:pPr>
            <a:r>
              <a:rPr kumimoji="0" lang="en-US" sz="2000" b="1" i="0" u="none" strike="noStrike" kern="1200" cap="none" spc="0" normalizeH="0" baseline="0" noProof="0" dirty="0">
                <a:ln>
                  <a:noFill/>
                </a:ln>
                <a:solidFill>
                  <a:prstClr val="black">
                    <a:alpha val="80000"/>
                  </a:prstClr>
                </a:solidFill>
                <a:effectLst/>
                <a:uLnTx/>
                <a:uFillTx/>
                <a:latin typeface="Calibri" panose="020F0502020204030204"/>
                <a:ea typeface="+mn-ea"/>
                <a:cs typeface="+mn-cs"/>
              </a:rPr>
              <a:t>This document can be found </a:t>
            </a:r>
            <a:r>
              <a:rPr kumimoji="0" lang="en-US" sz="2000" b="1" i="0" u="none" strike="noStrike" kern="1200" cap="none" spc="0" normalizeH="0" baseline="0" noProof="0" dirty="0">
                <a:ln>
                  <a:noFill/>
                </a:ln>
                <a:solidFill>
                  <a:prstClr val="black">
                    <a:alpha val="80000"/>
                  </a:prstClr>
                </a:solidFill>
                <a:effectLst/>
                <a:uLnTx/>
                <a:uFillTx/>
                <a:latin typeface="Calibri" panose="020F0502020204030204"/>
                <a:ea typeface="+mn-ea"/>
                <a:cs typeface="+mn-cs"/>
                <a:hlinkClick r:id="rId3"/>
              </a:rPr>
              <a:t>here</a:t>
            </a:r>
            <a:r>
              <a:rPr kumimoji="0" lang="en-US" sz="2000" b="1" i="0" u="none" strike="noStrike" kern="1200" cap="none" spc="0" normalizeH="0" baseline="0" noProof="0" dirty="0">
                <a:ln>
                  <a:noFill/>
                </a:ln>
                <a:solidFill>
                  <a:prstClr val="black">
                    <a:alpha val="80000"/>
                  </a:prstClr>
                </a:solidFill>
                <a:effectLst/>
                <a:uLnTx/>
                <a:uFillTx/>
                <a:latin typeface="Calibri" panose="020F0502020204030204"/>
                <a:ea typeface="+mn-ea"/>
                <a:cs typeface="+mn-cs"/>
              </a:rPr>
              <a:t>.</a:t>
            </a: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cxnSp>
        <p:nvCxnSpPr>
          <p:cNvPr id="94" name="Straight Connector 9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5" name="Text Placeholder 1">
            <a:extLst>
              <a:ext uri="{FF2B5EF4-FFF2-40B4-BE49-F238E27FC236}">
                <a16:creationId xmlns:a16="http://schemas.microsoft.com/office/drawing/2014/main" id="{32577E0A-1E2E-5388-1175-FCBCAD0F37D6}"/>
              </a:ext>
            </a:extLst>
          </p:cNvPr>
          <p:cNvSpPr txBox="1">
            <a:spLocks/>
          </p:cNvSpPr>
          <p:nvPr/>
        </p:nvSpPr>
        <p:spPr>
          <a:xfrm>
            <a:off x="693272" y="1111625"/>
            <a:ext cx="10614211" cy="53877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7736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C997F2-F5F2-8F14-3112-9BB1A41F64D9}"/>
            </a:ext>
          </a:extLst>
        </p:cNvPr>
        <p:cNvGrpSpPr/>
        <p:nvPr/>
      </p:nvGrpSpPr>
      <p:grpSpPr>
        <a:xfrm>
          <a:off x="0" y="0"/>
          <a:ext cx="0" cy="0"/>
          <a:chOff x="0" y="0"/>
          <a:chExt cx="0" cy="0"/>
        </a:xfrm>
      </p:grpSpPr>
      <p:sp useBgFill="1">
        <p:nvSpPr>
          <p:cNvPr id="91" name="Rectangle 90">
            <a:extLst>
              <a:ext uri="{FF2B5EF4-FFF2-40B4-BE49-F238E27FC236}">
                <a16:creationId xmlns:a16="http://schemas.microsoft.com/office/drawing/2014/main" id="{57A8B2D5-2BC9-7336-F4E0-32B50FDA4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2">
            <a:extLst>
              <a:ext uri="{FF2B5EF4-FFF2-40B4-BE49-F238E27FC236}">
                <a16:creationId xmlns:a16="http://schemas.microsoft.com/office/drawing/2014/main" id="{C81001C6-0A33-AF72-5B10-601737FD7FF3}"/>
              </a:ext>
            </a:extLst>
          </p:cNvPr>
          <p:cNvSpPr txBox="1">
            <a:spLocks/>
          </p:cNvSpPr>
          <p:nvPr/>
        </p:nvSpPr>
        <p:spPr>
          <a:xfrm>
            <a:off x="6280879" y="262207"/>
            <a:ext cx="5390165" cy="849418"/>
          </a:xfrm>
          <a:prstGeom prst="rect">
            <a:avLst/>
          </a:prstGeom>
        </p:spPr>
        <p:txBody>
          <a:bodyPr vert="horz" lIns="91440" tIns="45720" rIns="91440" bIns="45720" rtlCol="0" anchor="b">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5600" b="0" i="0" u="none" strike="noStrike" kern="1200" cap="none" spc="0" normalizeH="0" baseline="0" noProof="0" dirty="0">
                <a:ln>
                  <a:noFill/>
                </a:ln>
                <a:solidFill>
                  <a:prstClr val="black"/>
                </a:solidFill>
                <a:effectLst/>
                <a:uLnTx/>
                <a:uFillTx/>
                <a:latin typeface="Calibri Light" panose="020F0302020204030204"/>
                <a:ea typeface="+mn-ea"/>
                <a:cs typeface="+mn-cs"/>
              </a:rPr>
              <a:t>Presentation Tips</a:t>
            </a:r>
          </a:p>
        </p:txBody>
      </p:sp>
      <p:sp>
        <p:nvSpPr>
          <p:cNvPr id="92" name="Rectangle 91">
            <a:extLst>
              <a:ext uri="{FF2B5EF4-FFF2-40B4-BE49-F238E27FC236}">
                <a16:creationId xmlns:a16="http://schemas.microsoft.com/office/drawing/2014/main" id="{9C551F76-DCA5-0CB9-7779-612AA5EC1F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TextBox 92">
            <a:extLst>
              <a:ext uri="{FF2B5EF4-FFF2-40B4-BE49-F238E27FC236}">
                <a16:creationId xmlns:a16="http://schemas.microsoft.com/office/drawing/2014/main" id="{EF9DF816-489E-95EE-4A14-361F28EC1C7E}"/>
              </a:ext>
            </a:extLst>
          </p:cNvPr>
          <p:cNvSpPr txBox="1"/>
          <p:nvPr/>
        </p:nvSpPr>
        <p:spPr>
          <a:xfrm>
            <a:off x="6392583" y="2645922"/>
            <a:ext cx="4434721" cy="3710427"/>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0"/>
              </a:spcBef>
              <a:spcAft>
                <a:spcPts val="600"/>
              </a:spcAft>
              <a:buClrTx/>
              <a:buSzTx/>
              <a:tabLst/>
              <a:defRPr/>
            </a:pPr>
            <a:endParaRPr kumimoji="0" lang="en-US" sz="20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cxnSp>
        <p:nvCxnSpPr>
          <p:cNvPr id="94" name="Straight Connector 93">
            <a:extLst>
              <a:ext uri="{FF2B5EF4-FFF2-40B4-BE49-F238E27FC236}">
                <a16:creationId xmlns:a16="http://schemas.microsoft.com/office/drawing/2014/main" id="{546269A3-7D98-B10E-D91A-4986A7ED61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5" name="Text Placeholder 1">
            <a:extLst>
              <a:ext uri="{FF2B5EF4-FFF2-40B4-BE49-F238E27FC236}">
                <a16:creationId xmlns:a16="http://schemas.microsoft.com/office/drawing/2014/main" id="{27A5D364-763A-ADAE-1EC9-115765FFB8B8}"/>
              </a:ext>
            </a:extLst>
          </p:cNvPr>
          <p:cNvSpPr txBox="1">
            <a:spLocks/>
          </p:cNvSpPr>
          <p:nvPr/>
        </p:nvSpPr>
        <p:spPr>
          <a:xfrm>
            <a:off x="693272" y="1111625"/>
            <a:ext cx="10614211" cy="53877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6A4E3F3D-5764-8EA4-D538-8F4B4349BBF0}"/>
              </a:ext>
            </a:extLst>
          </p:cNvPr>
          <p:cNvSpPr txBox="1"/>
          <p:nvPr/>
        </p:nvSpPr>
        <p:spPr>
          <a:xfrm>
            <a:off x="6280879" y="1066079"/>
            <a:ext cx="5278167" cy="5632311"/>
          </a:xfrm>
          <a:prstGeom prst="rect">
            <a:avLst/>
          </a:prstGeom>
          <a:noFill/>
        </p:spPr>
        <p:txBody>
          <a:bodyPr wrap="square">
            <a:spAutoFit/>
          </a:bodyPr>
          <a:lstStyle/>
          <a:p>
            <a:r>
              <a:rPr lang="en-GB" dirty="0"/>
              <a:t>We hope you don’t mind some tips on things to bear in mind when preparing your talk.  There’s a fair chance that these are second nature to you but hopefully these are of help.</a:t>
            </a:r>
          </a:p>
          <a:p>
            <a:endParaRPr lang="en-GB" dirty="0"/>
          </a:p>
          <a:p>
            <a:r>
              <a:rPr lang="en-GB" dirty="0"/>
              <a:t>We believe that good events have the following qualities:</a:t>
            </a:r>
          </a:p>
          <a:p>
            <a:pPr marL="285750" indent="-285750">
              <a:buFont typeface="Arial" panose="020B0604020202020204" pitchFamily="34" charset="0"/>
              <a:buChar char="•"/>
            </a:pPr>
            <a:r>
              <a:rPr lang="en-GB" dirty="0"/>
              <a:t>The content meets the expectations that were set out when the event was advertised</a:t>
            </a:r>
          </a:p>
          <a:p>
            <a:pPr marL="285750" indent="-285750">
              <a:buFont typeface="Arial" panose="020B0604020202020204" pitchFamily="34" charset="0"/>
              <a:buChar char="•"/>
            </a:pPr>
            <a:r>
              <a:rPr lang="en-GB" dirty="0"/>
              <a:t>The supports used in the event add to the understanding (and certainly don’t frustrate attendees)</a:t>
            </a:r>
          </a:p>
          <a:p>
            <a:pPr marL="285750" indent="-285750">
              <a:buFont typeface="Arial" panose="020B0604020202020204" pitchFamily="34" charset="0"/>
              <a:buChar char="•"/>
            </a:pPr>
            <a:r>
              <a:rPr lang="en-GB" dirty="0"/>
              <a:t>Attendees are engaged during the session and are clear on the key takeaways</a:t>
            </a:r>
          </a:p>
          <a:p>
            <a:endParaRPr lang="en-GB" dirty="0"/>
          </a:p>
          <a:p>
            <a:r>
              <a:rPr lang="en-GB" dirty="0"/>
              <a:t>It might be worth asking yourself the following as you prepare your presentation (or asking a colleague for a second opinion).</a:t>
            </a:r>
          </a:p>
          <a:p>
            <a:endParaRPr lang="en-GB" dirty="0"/>
          </a:p>
          <a:p>
            <a:r>
              <a:rPr lang="en-GB" b="1" dirty="0"/>
              <a:t>This document can be found </a:t>
            </a:r>
            <a:r>
              <a:rPr lang="en-GB" b="1" dirty="0">
                <a:hlinkClick r:id="rId2"/>
              </a:rPr>
              <a:t>here</a:t>
            </a:r>
            <a:r>
              <a:rPr lang="en-GB" b="1" dirty="0"/>
              <a:t>.</a:t>
            </a:r>
            <a:endParaRPr lang="en-IE" b="1" dirty="0"/>
          </a:p>
        </p:txBody>
      </p:sp>
      <p:pic>
        <p:nvPicPr>
          <p:cNvPr id="3" name="Picture 2">
            <a:extLst>
              <a:ext uri="{FF2B5EF4-FFF2-40B4-BE49-F238E27FC236}">
                <a16:creationId xmlns:a16="http://schemas.microsoft.com/office/drawing/2014/main" id="{B3F7D6D2-6CBB-1F51-D6C3-BB33F9D35B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777" y="358588"/>
            <a:ext cx="5178355" cy="6140824"/>
          </a:xfrm>
          <a:prstGeom prst="rect">
            <a:avLst/>
          </a:prstGeom>
        </p:spPr>
      </p:pic>
    </p:spTree>
    <p:extLst>
      <p:ext uri="{BB962C8B-B14F-4D97-AF65-F5344CB8AC3E}">
        <p14:creationId xmlns:p14="http://schemas.microsoft.com/office/powerpoint/2010/main" val="80633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43C947-9691-AFDD-EFDD-6D50AF78DE14}"/>
              </a:ext>
            </a:extLst>
          </p:cNvPr>
          <p:cNvSpPr txBox="1">
            <a:spLocks/>
          </p:cNvSpPr>
          <p:nvPr/>
        </p:nvSpPr>
        <p:spPr>
          <a:xfrm>
            <a:off x="4170218" y="2352964"/>
            <a:ext cx="3851564" cy="21520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0038" lvl="1" indent="0">
              <a:buFont typeface="Arial" panose="020B0604020202020204" pitchFamily="34" charset="0"/>
              <a:buNone/>
            </a:pPr>
            <a:r>
              <a:rPr lang="en-IE" sz="9600" dirty="0"/>
              <a:t> Q&amp;A</a:t>
            </a:r>
          </a:p>
        </p:txBody>
      </p:sp>
    </p:spTree>
    <p:extLst>
      <p:ext uri="{BB962C8B-B14F-4D97-AF65-F5344CB8AC3E}">
        <p14:creationId xmlns:p14="http://schemas.microsoft.com/office/powerpoint/2010/main" val="26878105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Custom 11">
      <a:dk1>
        <a:sysClr val="windowText" lastClr="000000"/>
      </a:dk1>
      <a:lt1>
        <a:sysClr val="window" lastClr="FFFFFF"/>
      </a:lt1>
      <a:dk2>
        <a:srgbClr val="009999"/>
      </a:dk2>
      <a:lt2>
        <a:srgbClr val="00BF98"/>
      </a:lt2>
      <a:accent1>
        <a:srgbClr val="006666"/>
      </a:accent1>
      <a:accent2>
        <a:srgbClr val="008080"/>
      </a:accent2>
      <a:accent3>
        <a:srgbClr val="009999"/>
      </a:accent3>
      <a:accent4>
        <a:srgbClr val="00CC99"/>
      </a:accent4>
      <a:accent5>
        <a:srgbClr val="00FFCC"/>
      </a:accent5>
      <a:accent6>
        <a:srgbClr val="FFFFFF"/>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1F962785F1FC54598B8B235F15B87A9" ma:contentTypeVersion="18" ma:contentTypeDescription="Create a new document." ma:contentTypeScope="" ma:versionID="c2161d69b86aebe2fe7b98d39a64418c">
  <xsd:schema xmlns:xsd="http://www.w3.org/2001/XMLSchema" xmlns:xs="http://www.w3.org/2001/XMLSchema" xmlns:p="http://schemas.microsoft.com/office/2006/metadata/properties" xmlns:ns2="973cdd23-a005-4641-b98c-3b2a031b210f" xmlns:ns3="8eceb611-8932-4afc-a8d2-2331a97c0fda" targetNamespace="http://schemas.microsoft.com/office/2006/metadata/properties" ma:root="true" ma:fieldsID="65ade4b6fb966b1e0935ee2bbb3e695c" ns2:_="" ns3:_="">
    <xsd:import namespace="973cdd23-a005-4641-b98c-3b2a031b210f"/>
    <xsd:import namespace="8eceb611-8932-4afc-a8d2-2331a97c0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3cdd23-a005-4641-b98c-3b2a031b21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0725a7e-2f3e-4c81-b236-db3004bb0c2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ceb611-8932-4afc-a8d2-2331a97c0fd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c1482d3-44d8-47c7-a815-8a38e6bb35c9}" ma:internalName="TaxCatchAll" ma:showField="CatchAllData" ma:web="8eceb611-8932-4afc-a8d2-2331a97c0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73cdd23-a005-4641-b98c-3b2a031b210f">
      <Terms xmlns="http://schemas.microsoft.com/office/infopath/2007/PartnerControls"/>
    </lcf76f155ced4ddcb4097134ff3c332f>
    <TaxCatchAll xmlns="8eceb611-8932-4afc-a8d2-2331a97c0fda" xsi:nil="true"/>
  </documentManagement>
</p:properties>
</file>

<file path=customXml/itemProps1.xml><?xml version="1.0" encoding="utf-8"?>
<ds:datastoreItem xmlns:ds="http://schemas.openxmlformats.org/officeDocument/2006/customXml" ds:itemID="{CD267BEC-A9A5-4448-9581-F8692F89E072}">
  <ds:schemaRefs>
    <ds:schemaRef ds:uri="http://schemas.microsoft.com/sharepoint/v3/contenttype/forms"/>
  </ds:schemaRefs>
</ds:datastoreItem>
</file>

<file path=customXml/itemProps2.xml><?xml version="1.0" encoding="utf-8"?>
<ds:datastoreItem xmlns:ds="http://schemas.openxmlformats.org/officeDocument/2006/customXml" ds:itemID="{57786395-C800-402D-B4D5-8511093027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3cdd23-a005-4641-b98c-3b2a031b210f"/>
    <ds:schemaRef ds:uri="8eceb611-8932-4afc-a8d2-2331a97c0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6B9585-1EA0-4696-B4F3-4355372934BC}">
  <ds:schemaRefs>
    <ds:schemaRef ds:uri="http://schemas.microsoft.com/office/2006/metadata/properties"/>
    <ds:schemaRef ds:uri="http://schemas.microsoft.com/office/infopath/2007/PartnerControls"/>
    <ds:schemaRef ds:uri="973cdd23-a005-4641-b98c-3b2a031b210f"/>
    <ds:schemaRef ds:uri="8eceb611-8932-4afc-a8d2-2331a97c0fda"/>
  </ds:schemaRefs>
</ds:datastoreItem>
</file>

<file path=docProps/app.xml><?xml version="1.0" encoding="utf-8"?>
<Properties xmlns="http://schemas.openxmlformats.org/officeDocument/2006/extended-properties" xmlns:vt="http://schemas.openxmlformats.org/officeDocument/2006/docPropsVTypes">
  <TotalTime>755</TotalTime>
  <Words>563</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Aptos</vt:lpstr>
      <vt:lpstr>Arial</vt:lpstr>
      <vt:lpstr>Calibri</vt:lpstr>
      <vt:lpstr>Calibri Light</vt:lpstr>
      <vt:lpstr>1_Office Theme</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Normanly</dc:creator>
  <cp:lastModifiedBy>Simeone Golden</cp:lastModifiedBy>
  <cp:revision>7</cp:revision>
  <dcterms:created xsi:type="dcterms:W3CDTF">2023-05-30T09:14:16Z</dcterms:created>
  <dcterms:modified xsi:type="dcterms:W3CDTF">2024-10-31T10:17:49Z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0x01010041F962785F1FC54598B8B235F15B87A9</vt:lpwstr>
  </property>
  <property fmtid="{D5CDD505-2E9C-101B-9397-08002B2CF9AE}" pid="3" name="MediaServiceImageTags">
    <vt:lpwstr/>
  </property>
</Properties>
</file>