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9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0D5C9-3780-4A7F-8BEB-EDEE5FFB5B7A}"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fr-FR"/>
        </a:p>
      </dgm:t>
    </dgm:pt>
    <dgm:pt modelId="{A97542B0-0B25-4351-8A28-F2D6273B0EB0}">
      <dgm:prSet phldrT="[Text]" custT="1"/>
      <dgm:spPr/>
      <dgm:t>
        <a:bodyPr/>
        <a:lstStyle/>
        <a:p>
          <a:r>
            <a:rPr lang="en-US" sz="1600" b="1" dirty="0">
              <a:solidFill>
                <a:schemeClr val="tx1"/>
              </a:solidFill>
            </a:rPr>
            <a:t>biomedical</a:t>
          </a:r>
          <a:endParaRPr lang="fr-FR" sz="1600" b="1" dirty="0">
            <a:solidFill>
              <a:schemeClr val="tx1"/>
            </a:solidFill>
          </a:endParaRPr>
        </a:p>
      </dgm:t>
    </dgm:pt>
    <dgm:pt modelId="{D96A5495-21EC-4B97-9319-C7EFAD98AE60}" type="parTrans" cxnId="{22196633-835F-48EF-81E0-CF8E440F5095}">
      <dgm:prSet/>
      <dgm:spPr/>
      <dgm:t>
        <a:bodyPr/>
        <a:lstStyle/>
        <a:p>
          <a:endParaRPr lang="fr-FR" sz="2000" b="1">
            <a:solidFill>
              <a:schemeClr val="tx1"/>
            </a:solidFill>
          </a:endParaRPr>
        </a:p>
      </dgm:t>
    </dgm:pt>
    <dgm:pt modelId="{E493290B-05AB-43E2-8C93-931A8E32659F}" type="sibTrans" cxnId="{22196633-835F-48EF-81E0-CF8E440F5095}">
      <dgm:prSet/>
      <dgm:spPr/>
      <dgm:t>
        <a:bodyPr/>
        <a:lstStyle/>
        <a:p>
          <a:endParaRPr lang="fr-FR" sz="2000" b="1">
            <a:solidFill>
              <a:schemeClr val="tx1"/>
            </a:solidFill>
          </a:endParaRPr>
        </a:p>
      </dgm:t>
    </dgm:pt>
    <dgm:pt modelId="{F22B244A-CCB1-407D-836D-E044EB192DE7}">
      <dgm:prSet phldrT="[Text]" custT="1"/>
      <dgm:spPr/>
      <dgm:t>
        <a:bodyPr/>
        <a:lstStyle/>
        <a:p>
          <a:r>
            <a:rPr lang="en-US" sz="1600" b="1" dirty="0">
              <a:solidFill>
                <a:schemeClr val="tx1"/>
              </a:solidFill>
            </a:rPr>
            <a:t>demographic</a:t>
          </a:r>
          <a:endParaRPr lang="fr-FR" sz="1600" b="1" dirty="0">
            <a:solidFill>
              <a:schemeClr val="tx1"/>
            </a:solidFill>
          </a:endParaRPr>
        </a:p>
      </dgm:t>
    </dgm:pt>
    <dgm:pt modelId="{9DC1D8BB-401C-492F-B942-26AB2D856243}" type="parTrans" cxnId="{BC19331C-AE94-43CA-BBEA-278950316335}">
      <dgm:prSet/>
      <dgm:spPr/>
      <dgm:t>
        <a:bodyPr/>
        <a:lstStyle/>
        <a:p>
          <a:endParaRPr lang="fr-FR" sz="2000" b="1">
            <a:solidFill>
              <a:schemeClr val="tx1"/>
            </a:solidFill>
          </a:endParaRPr>
        </a:p>
      </dgm:t>
    </dgm:pt>
    <dgm:pt modelId="{1433D695-C268-4F58-934E-D0398CFB1967}" type="sibTrans" cxnId="{BC19331C-AE94-43CA-BBEA-278950316335}">
      <dgm:prSet/>
      <dgm:spPr/>
      <dgm:t>
        <a:bodyPr/>
        <a:lstStyle/>
        <a:p>
          <a:endParaRPr lang="fr-FR" sz="2000" b="1">
            <a:solidFill>
              <a:schemeClr val="tx1"/>
            </a:solidFill>
          </a:endParaRPr>
        </a:p>
      </dgm:t>
    </dgm:pt>
    <dgm:pt modelId="{8F969980-FD23-4B2E-B846-BAB99720ACF3}">
      <dgm:prSet phldrT="[Text]" custT="1"/>
      <dgm:spPr/>
      <dgm:t>
        <a:bodyPr/>
        <a:lstStyle/>
        <a:p>
          <a:r>
            <a:rPr lang="en-US" sz="1600" b="1" dirty="0">
              <a:solidFill>
                <a:schemeClr val="tx1"/>
              </a:solidFill>
            </a:rPr>
            <a:t>geographic</a:t>
          </a:r>
          <a:endParaRPr lang="fr-FR" sz="1600" b="1" dirty="0">
            <a:solidFill>
              <a:schemeClr val="tx1"/>
            </a:solidFill>
          </a:endParaRPr>
        </a:p>
      </dgm:t>
    </dgm:pt>
    <dgm:pt modelId="{D644E08D-1F06-4E46-A984-FBF1602929A6}" type="parTrans" cxnId="{6875B5B0-37EB-4FA9-BDC8-259A4D5865AC}">
      <dgm:prSet/>
      <dgm:spPr/>
      <dgm:t>
        <a:bodyPr/>
        <a:lstStyle/>
        <a:p>
          <a:endParaRPr lang="fr-FR" sz="2000" b="1">
            <a:solidFill>
              <a:schemeClr val="tx1"/>
            </a:solidFill>
          </a:endParaRPr>
        </a:p>
      </dgm:t>
    </dgm:pt>
    <dgm:pt modelId="{3F9FD46B-30F9-4D13-9949-9127B85C8245}" type="sibTrans" cxnId="{6875B5B0-37EB-4FA9-BDC8-259A4D5865AC}">
      <dgm:prSet/>
      <dgm:spPr/>
      <dgm:t>
        <a:bodyPr/>
        <a:lstStyle/>
        <a:p>
          <a:endParaRPr lang="fr-FR" sz="2000" b="1">
            <a:solidFill>
              <a:schemeClr val="tx1"/>
            </a:solidFill>
          </a:endParaRPr>
        </a:p>
      </dgm:t>
    </dgm:pt>
    <dgm:pt modelId="{F5B5753F-9F37-4E6B-B220-9F506C88BBA9}">
      <dgm:prSet phldrT="[Text]" custT="1"/>
      <dgm:spPr/>
      <dgm:t>
        <a:bodyPr/>
        <a:lstStyle/>
        <a:p>
          <a:r>
            <a:rPr lang="en-US" sz="1600" b="1" dirty="0">
              <a:solidFill>
                <a:schemeClr val="tx1"/>
              </a:solidFill>
            </a:rPr>
            <a:t>socioeconomic</a:t>
          </a:r>
          <a:endParaRPr lang="fr-FR" sz="1600" b="1" dirty="0">
            <a:solidFill>
              <a:schemeClr val="tx1"/>
            </a:solidFill>
          </a:endParaRPr>
        </a:p>
      </dgm:t>
    </dgm:pt>
    <dgm:pt modelId="{FE32D69E-8B34-4906-9BDF-6F64630DAB93}" type="parTrans" cxnId="{1B5EA58F-BFD6-40F2-B51A-99916F440198}">
      <dgm:prSet/>
      <dgm:spPr/>
      <dgm:t>
        <a:bodyPr/>
        <a:lstStyle/>
        <a:p>
          <a:endParaRPr lang="fr-FR" sz="2000" b="1">
            <a:solidFill>
              <a:schemeClr val="tx1"/>
            </a:solidFill>
          </a:endParaRPr>
        </a:p>
      </dgm:t>
    </dgm:pt>
    <dgm:pt modelId="{810DD57E-32F7-4058-8CA5-DA8446896DEC}" type="sibTrans" cxnId="{1B5EA58F-BFD6-40F2-B51A-99916F440198}">
      <dgm:prSet/>
      <dgm:spPr/>
      <dgm:t>
        <a:bodyPr/>
        <a:lstStyle/>
        <a:p>
          <a:endParaRPr lang="fr-FR" sz="2000" b="1">
            <a:solidFill>
              <a:schemeClr val="tx1"/>
            </a:solidFill>
          </a:endParaRPr>
        </a:p>
      </dgm:t>
    </dgm:pt>
    <dgm:pt modelId="{1AA75714-3873-4A0D-B56C-2899E7221698}">
      <dgm:prSet phldrT="[Text]" custT="1"/>
      <dgm:spPr/>
      <dgm:t>
        <a:bodyPr/>
        <a:lstStyle/>
        <a:p>
          <a:r>
            <a:rPr lang="en-US" sz="1600" b="1" dirty="0">
              <a:solidFill>
                <a:schemeClr val="tx1"/>
              </a:solidFill>
            </a:rPr>
            <a:t>sociopolitical </a:t>
          </a:r>
          <a:endParaRPr lang="fr-FR" sz="1600" b="1" dirty="0">
            <a:solidFill>
              <a:schemeClr val="tx1"/>
            </a:solidFill>
          </a:endParaRPr>
        </a:p>
      </dgm:t>
    </dgm:pt>
    <dgm:pt modelId="{EE88CE52-D428-4732-8639-8A3DF35C3410}" type="parTrans" cxnId="{A1F5E287-8348-49F7-B7D6-614CBDEA4790}">
      <dgm:prSet/>
      <dgm:spPr/>
      <dgm:t>
        <a:bodyPr/>
        <a:lstStyle/>
        <a:p>
          <a:endParaRPr lang="fr-FR" sz="2000" b="1">
            <a:solidFill>
              <a:schemeClr val="tx1"/>
            </a:solidFill>
          </a:endParaRPr>
        </a:p>
      </dgm:t>
    </dgm:pt>
    <dgm:pt modelId="{38984347-9C6E-43FD-9DEF-56C5499CE704}" type="sibTrans" cxnId="{A1F5E287-8348-49F7-B7D6-614CBDEA4790}">
      <dgm:prSet/>
      <dgm:spPr/>
      <dgm:t>
        <a:bodyPr/>
        <a:lstStyle/>
        <a:p>
          <a:endParaRPr lang="fr-FR" sz="2000" b="1">
            <a:solidFill>
              <a:schemeClr val="tx1"/>
            </a:solidFill>
          </a:endParaRPr>
        </a:p>
      </dgm:t>
    </dgm:pt>
    <dgm:pt modelId="{3206BFCD-87F5-4AC9-9E7D-CBD20CF4A76A}" type="pres">
      <dgm:prSet presAssocID="{AC10D5C9-3780-4A7F-8BEB-EDEE5FFB5B7A}" presName="cycle" presStyleCnt="0">
        <dgm:presLayoutVars>
          <dgm:dir/>
          <dgm:resizeHandles val="exact"/>
        </dgm:presLayoutVars>
      </dgm:prSet>
      <dgm:spPr/>
    </dgm:pt>
    <dgm:pt modelId="{4C332EE2-5F68-44AC-815E-403EC2C97B79}" type="pres">
      <dgm:prSet presAssocID="{A97542B0-0B25-4351-8A28-F2D6273B0EB0}" presName="node" presStyleLbl="node1" presStyleIdx="0" presStyleCnt="5">
        <dgm:presLayoutVars>
          <dgm:bulletEnabled val="1"/>
        </dgm:presLayoutVars>
      </dgm:prSet>
      <dgm:spPr/>
    </dgm:pt>
    <dgm:pt modelId="{B06D0A16-9E77-4704-B43D-071E839A25E7}" type="pres">
      <dgm:prSet presAssocID="{A97542B0-0B25-4351-8A28-F2D6273B0EB0}" presName="spNode" presStyleCnt="0"/>
      <dgm:spPr/>
    </dgm:pt>
    <dgm:pt modelId="{85CF3E66-5238-493B-AA2C-4DBDF4D913E5}" type="pres">
      <dgm:prSet presAssocID="{E493290B-05AB-43E2-8C93-931A8E32659F}" presName="sibTrans" presStyleLbl="sibTrans1D1" presStyleIdx="0" presStyleCnt="5"/>
      <dgm:spPr/>
    </dgm:pt>
    <dgm:pt modelId="{2842942A-E4C3-4A06-804A-C85071A891E8}" type="pres">
      <dgm:prSet presAssocID="{F22B244A-CCB1-407D-836D-E044EB192DE7}" presName="node" presStyleLbl="node1" presStyleIdx="1" presStyleCnt="5">
        <dgm:presLayoutVars>
          <dgm:bulletEnabled val="1"/>
        </dgm:presLayoutVars>
      </dgm:prSet>
      <dgm:spPr/>
    </dgm:pt>
    <dgm:pt modelId="{95E431EE-C629-4968-AEBD-96342022D279}" type="pres">
      <dgm:prSet presAssocID="{F22B244A-CCB1-407D-836D-E044EB192DE7}" presName="spNode" presStyleCnt="0"/>
      <dgm:spPr/>
    </dgm:pt>
    <dgm:pt modelId="{74D64471-5CF0-41ED-B7DD-89B038A72F16}" type="pres">
      <dgm:prSet presAssocID="{1433D695-C268-4F58-934E-D0398CFB1967}" presName="sibTrans" presStyleLbl="sibTrans1D1" presStyleIdx="1" presStyleCnt="5"/>
      <dgm:spPr/>
    </dgm:pt>
    <dgm:pt modelId="{1F8B0114-F4FC-44AA-B893-68081EF0ADE8}" type="pres">
      <dgm:prSet presAssocID="{8F969980-FD23-4B2E-B846-BAB99720ACF3}" presName="node" presStyleLbl="node1" presStyleIdx="2" presStyleCnt="5">
        <dgm:presLayoutVars>
          <dgm:bulletEnabled val="1"/>
        </dgm:presLayoutVars>
      </dgm:prSet>
      <dgm:spPr/>
    </dgm:pt>
    <dgm:pt modelId="{1278E82A-C5C8-4DC7-9D1D-85E65BF9A34B}" type="pres">
      <dgm:prSet presAssocID="{8F969980-FD23-4B2E-B846-BAB99720ACF3}" presName="spNode" presStyleCnt="0"/>
      <dgm:spPr/>
    </dgm:pt>
    <dgm:pt modelId="{058B037D-B563-4288-AA72-A77EAFB5838A}" type="pres">
      <dgm:prSet presAssocID="{3F9FD46B-30F9-4D13-9949-9127B85C8245}" presName="sibTrans" presStyleLbl="sibTrans1D1" presStyleIdx="2" presStyleCnt="5"/>
      <dgm:spPr/>
    </dgm:pt>
    <dgm:pt modelId="{B5F500B3-7688-473D-8B8C-766D243C5FC9}" type="pres">
      <dgm:prSet presAssocID="{F5B5753F-9F37-4E6B-B220-9F506C88BBA9}" presName="node" presStyleLbl="node1" presStyleIdx="3" presStyleCnt="5">
        <dgm:presLayoutVars>
          <dgm:bulletEnabled val="1"/>
        </dgm:presLayoutVars>
      </dgm:prSet>
      <dgm:spPr/>
    </dgm:pt>
    <dgm:pt modelId="{7329E3A4-C45E-49A3-B427-CC2BF06F4903}" type="pres">
      <dgm:prSet presAssocID="{F5B5753F-9F37-4E6B-B220-9F506C88BBA9}" presName="spNode" presStyleCnt="0"/>
      <dgm:spPr/>
    </dgm:pt>
    <dgm:pt modelId="{FBB1F34A-D908-402A-9C1C-DAD03925AFF6}" type="pres">
      <dgm:prSet presAssocID="{810DD57E-32F7-4058-8CA5-DA8446896DEC}" presName="sibTrans" presStyleLbl="sibTrans1D1" presStyleIdx="3" presStyleCnt="5"/>
      <dgm:spPr/>
    </dgm:pt>
    <dgm:pt modelId="{E36316CD-8A25-4B0A-B04A-DBB827EC0E35}" type="pres">
      <dgm:prSet presAssocID="{1AA75714-3873-4A0D-B56C-2899E7221698}" presName="node" presStyleLbl="node1" presStyleIdx="4" presStyleCnt="5">
        <dgm:presLayoutVars>
          <dgm:bulletEnabled val="1"/>
        </dgm:presLayoutVars>
      </dgm:prSet>
      <dgm:spPr/>
    </dgm:pt>
    <dgm:pt modelId="{F0A45247-6DA7-4BDB-94C5-438F31B3C782}" type="pres">
      <dgm:prSet presAssocID="{1AA75714-3873-4A0D-B56C-2899E7221698}" presName="spNode" presStyleCnt="0"/>
      <dgm:spPr/>
    </dgm:pt>
    <dgm:pt modelId="{EF98CB21-88A2-4749-A383-0676FEB9C8F0}" type="pres">
      <dgm:prSet presAssocID="{38984347-9C6E-43FD-9DEF-56C5499CE704}" presName="sibTrans" presStyleLbl="sibTrans1D1" presStyleIdx="4" presStyleCnt="5"/>
      <dgm:spPr/>
    </dgm:pt>
  </dgm:ptLst>
  <dgm:cxnLst>
    <dgm:cxn modelId="{B60F431A-E354-474A-B025-90C4066144AA}" type="presOf" srcId="{1433D695-C268-4F58-934E-D0398CFB1967}" destId="{74D64471-5CF0-41ED-B7DD-89B038A72F16}" srcOrd="0" destOrd="0" presId="urn:microsoft.com/office/officeart/2005/8/layout/cycle6"/>
    <dgm:cxn modelId="{5FC4B81B-ABBA-4659-9157-D9E743DBE978}" type="presOf" srcId="{A97542B0-0B25-4351-8A28-F2D6273B0EB0}" destId="{4C332EE2-5F68-44AC-815E-403EC2C97B79}" srcOrd="0" destOrd="0" presId="urn:microsoft.com/office/officeart/2005/8/layout/cycle6"/>
    <dgm:cxn modelId="{BC19331C-AE94-43CA-BBEA-278950316335}" srcId="{AC10D5C9-3780-4A7F-8BEB-EDEE5FFB5B7A}" destId="{F22B244A-CCB1-407D-836D-E044EB192DE7}" srcOrd="1" destOrd="0" parTransId="{9DC1D8BB-401C-492F-B942-26AB2D856243}" sibTransId="{1433D695-C268-4F58-934E-D0398CFB1967}"/>
    <dgm:cxn modelId="{2E8D6F2B-BDDB-4892-8620-2EDE98212571}" type="presOf" srcId="{3F9FD46B-30F9-4D13-9949-9127B85C8245}" destId="{058B037D-B563-4288-AA72-A77EAFB5838A}" srcOrd="0" destOrd="0" presId="urn:microsoft.com/office/officeart/2005/8/layout/cycle6"/>
    <dgm:cxn modelId="{22196633-835F-48EF-81E0-CF8E440F5095}" srcId="{AC10D5C9-3780-4A7F-8BEB-EDEE5FFB5B7A}" destId="{A97542B0-0B25-4351-8A28-F2D6273B0EB0}" srcOrd="0" destOrd="0" parTransId="{D96A5495-21EC-4B97-9319-C7EFAD98AE60}" sibTransId="{E493290B-05AB-43E2-8C93-931A8E32659F}"/>
    <dgm:cxn modelId="{1B972136-A683-4318-AE32-20BD2FE32EFD}" type="presOf" srcId="{1AA75714-3873-4A0D-B56C-2899E7221698}" destId="{E36316CD-8A25-4B0A-B04A-DBB827EC0E35}" srcOrd="0" destOrd="0" presId="urn:microsoft.com/office/officeart/2005/8/layout/cycle6"/>
    <dgm:cxn modelId="{42E90838-E704-4C53-8363-E5AAC1923CC8}" type="presOf" srcId="{E493290B-05AB-43E2-8C93-931A8E32659F}" destId="{85CF3E66-5238-493B-AA2C-4DBDF4D913E5}" srcOrd="0" destOrd="0" presId="urn:microsoft.com/office/officeart/2005/8/layout/cycle6"/>
    <dgm:cxn modelId="{4339B83B-A7DA-4CA2-8711-E0BE220171FB}" type="presOf" srcId="{810DD57E-32F7-4058-8CA5-DA8446896DEC}" destId="{FBB1F34A-D908-402A-9C1C-DAD03925AFF6}" srcOrd="0" destOrd="0" presId="urn:microsoft.com/office/officeart/2005/8/layout/cycle6"/>
    <dgm:cxn modelId="{9B294773-F7FB-46DD-BDE1-224B6A867C38}" type="presOf" srcId="{F5B5753F-9F37-4E6B-B220-9F506C88BBA9}" destId="{B5F500B3-7688-473D-8B8C-766D243C5FC9}" srcOrd="0" destOrd="0" presId="urn:microsoft.com/office/officeart/2005/8/layout/cycle6"/>
    <dgm:cxn modelId="{A1F5E287-8348-49F7-B7D6-614CBDEA4790}" srcId="{AC10D5C9-3780-4A7F-8BEB-EDEE5FFB5B7A}" destId="{1AA75714-3873-4A0D-B56C-2899E7221698}" srcOrd="4" destOrd="0" parTransId="{EE88CE52-D428-4732-8639-8A3DF35C3410}" sibTransId="{38984347-9C6E-43FD-9DEF-56C5499CE704}"/>
    <dgm:cxn modelId="{4413D78B-4276-40EB-BE6C-1A306A097C66}" type="presOf" srcId="{8F969980-FD23-4B2E-B846-BAB99720ACF3}" destId="{1F8B0114-F4FC-44AA-B893-68081EF0ADE8}" srcOrd="0" destOrd="0" presId="urn:microsoft.com/office/officeart/2005/8/layout/cycle6"/>
    <dgm:cxn modelId="{1B5EA58F-BFD6-40F2-B51A-99916F440198}" srcId="{AC10D5C9-3780-4A7F-8BEB-EDEE5FFB5B7A}" destId="{F5B5753F-9F37-4E6B-B220-9F506C88BBA9}" srcOrd="3" destOrd="0" parTransId="{FE32D69E-8B34-4906-9BDF-6F64630DAB93}" sibTransId="{810DD57E-32F7-4058-8CA5-DA8446896DEC}"/>
    <dgm:cxn modelId="{6875B5B0-37EB-4FA9-BDC8-259A4D5865AC}" srcId="{AC10D5C9-3780-4A7F-8BEB-EDEE5FFB5B7A}" destId="{8F969980-FD23-4B2E-B846-BAB99720ACF3}" srcOrd="2" destOrd="0" parTransId="{D644E08D-1F06-4E46-A984-FBF1602929A6}" sibTransId="{3F9FD46B-30F9-4D13-9949-9127B85C8245}"/>
    <dgm:cxn modelId="{D983A9BB-4C43-4C1A-ACF6-5C396C6DF328}" type="presOf" srcId="{F22B244A-CCB1-407D-836D-E044EB192DE7}" destId="{2842942A-E4C3-4A06-804A-C85071A891E8}" srcOrd="0" destOrd="0" presId="urn:microsoft.com/office/officeart/2005/8/layout/cycle6"/>
    <dgm:cxn modelId="{94B3DDC0-1039-4065-B4A4-0EF68C7E1AC9}" type="presOf" srcId="{38984347-9C6E-43FD-9DEF-56C5499CE704}" destId="{EF98CB21-88A2-4749-A383-0676FEB9C8F0}" srcOrd="0" destOrd="0" presId="urn:microsoft.com/office/officeart/2005/8/layout/cycle6"/>
    <dgm:cxn modelId="{68FBA1DB-88E4-4BF2-B6D3-4B88C4310924}" type="presOf" srcId="{AC10D5C9-3780-4A7F-8BEB-EDEE5FFB5B7A}" destId="{3206BFCD-87F5-4AC9-9E7D-CBD20CF4A76A}" srcOrd="0" destOrd="0" presId="urn:microsoft.com/office/officeart/2005/8/layout/cycle6"/>
    <dgm:cxn modelId="{6128492B-2E25-4C69-9804-8339D84782F5}" type="presParOf" srcId="{3206BFCD-87F5-4AC9-9E7D-CBD20CF4A76A}" destId="{4C332EE2-5F68-44AC-815E-403EC2C97B79}" srcOrd="0" destOrd="0" presId="urn:microsoft.com/office/officeart/2005/8/layout/cycle6"/>
    <dgm:cxn modelId="{055A0D71-EF58-4593-8694-94086E470F11}" type="presParOf" srcId="{3206BFCD-87F5-4AC9-9E7D-CBD20CF4A76A}" destId="{B06D0A16-9E77-4704-B43D-071E839A25E7}" srcOrd="1" destOrd="0" presId="urn:microsoft.com/office/officeart/2005/8/layout/cycle6"/>
    <dgm:cxn modelId="{7948E742-1E9C-4698-9167-17788960A3A6}" type="presParOf" srcId="{3206BFCD-87F5-4AC9-9E7D-CBD20CF4A76A}" destId="{85CF3E66-5238-493B-AA2C-4DBDF4D913E5}" srcOrd="2" destOrd="0" presId="urn:microsoft.com/office/officeart/2005/8/layout/cycle6"/>
    <dgm:cxn modelId="{A46DF109-35D2-4FD3-BF64-286F0800884F}" type="presParOf" srcId="{3206BFCD-87F5-4AC9-9E7D-CBD20CF4A76A}" destId="{2842942A-E4C3-4A06-804A-C85071A891E8}" srcOrd="3" destOrd="0" presId="urn:microsoft.com/office/officeart/2005/8/layout/cycle6"/>
    <dgm:cxn modelId="{E5A189B3-25C5-45E1-90AE-7F6955154862}" type="presParOf" srcId="{3206BFCD-87F5-4AC9-9E7D-CBD20CF4A76A}" destId="{95E431EE-C629-4968-AEBD-96342022D279}" srcOrd="4" destOrd="0" presId="urn:microsoft.com/office/officeart/2005/8/layout/cycle6"/>
    <dgm:cxn modelId="{1B5AE5B4-79CC-4D60-BA42-B671133C7D2F}" type="presParOf" srcId="{3206BFCD-87F5-4AC9-9E7D-CBD20CF4A76A}" destId="{74D64471-5CF0-41ED-B7DD-89B038A72F16}" srcOrd="5" destOrd="0" presId="urn:microsoft.com/office/officeart/2005/8/layout/cycle6"/>
    <dgm:cxn modelId="{6CC8766D-BAA2-4ADF-8602-06AFC0AF873F}" type="presParOf" srcId="{3206BFCD-87F5-4AC9-9E7D-CBD20CF4A76A}" destId="{1F8B0114-F4FC-44AA-B893-68081EF0ADE8}" srcOrd="6" destOrd="0" presId="urn:microsoft.com/office/officeart/2005/8/layout/cycle6"/>
    <dgm:cxn modelId="{4ED27A53-3254-4D67-B133-DAB9F61B9168}" type="presParOf" srcId="{3206BFCD-87F5-4AC9-9E7D-CBD20CF4A76A}" destId="{1278E82A-C5C8-4DC7-9D1D-85E65BF9A34B}" srcOrd="7" destOrd="0" presId="urn:microsoft.com/office/officeart/2005/8/layout/cycle6"/>
    <dgm:cxn modelId="{40F3456F-02E7-4762-80A8-D6E1A4430272}" type="presParOf" srcId="{3206BFCD-87F5-4AC9-9E7D-CBD20CF4A76A}" destId="{058B037D-B563-4288-AA72-A77EAFB5838A}" srcOrd="8" destOrd="0" presId="urn:microsoft.com/office/officeart/2005/8/layout/cycle6"/>
    <dgm:cxn modelId="{7CF3E6C2-72B3-4EB9-9F9B-50789A54B0F8}" type="presParOf" srcId="{3206BFCD-87F5-4AC9-9E7D-CBD20CF4A76A}" destId="{B5F500B3-7688-473D-8B8C-766D243C5FC9}" srcOrd="9" destOrd="0" presId="urn:microsoft.com/office/officeart/2005/8/layout/cycle6"/>
    <dgm:cxn modelId="{D2DB663C-3181-4804-835F-F920261EEEBB}" type="presParOf" srcId="{3206BFCD-87F5-4AC9-9E7D-CBD20CF4A76A}" destId="{7329E3A4-C45E-49A3-B427-CC2BF06F4903}" srcOrd="10" destOrd="0" presId="urn:microsoft.com/office/officeart/2005/8/layout/cycle6"/>
    <dgm:cxn modelId="{FFECF522-7864-468C-90D8-A6F0232FFD72}" type="presParOf" srcId="{3206BFCD-87F5-4AC9-9E7D-CBD20CF4A76A}" destId="{FBB1F34A-D908-402A-9C1C-DAD03925AFF6}" srcOrd="11" destOrd="0" presId="urn:microsoft.com/office/officeart/2005/8/layout/cycle6"/>
    <dgm:cxn modelId="{CF8A36C1-FE87-45BD-940E-E4C0533945FA}" type="presParOf" srcId="{3206BFCD-87F5-4AC9-9E7D-CBD20CF4A76A}" destId="{E36316CD-8A25-4B0A-B04A-DBB827EC0E35}" srcOrd="12" destOrd="0" presId="urn:microsoft.com/office/officeart/2005/8/layout/cycle6"/>
    <dgm:cxn modelId="{52863234-0E6D-43BD-9E04-F115C8E8E00C}" type="presParOf" srcId="{3206BFCD-87F5-4AC9-9E7D-CBD20CF4A76A}" destId="{F0A45247-6DA7-4BDB-94C5-438F31B3C782}" srcOrd="13" destOrd="0" presId="urn:microsoft.com/office/officeart/2005/8/layout/cycle6"/>
    <dgm:cxn modelId="{0597498A-8F00-44E8-B424-8803C952BB06}" type="presParOf" srcId="{3206BFCD-87F5-4AC9-9E7D-CBD20CF4A76A}" destId="{EF98CB21-88A2-4749-A383-0676FEB9C8F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334EE-F674-42D0-B74C-B463DF50D770}"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fr-FR"/>
        </a:p>
      </dgm:t>
    </dgm:pt>
    <dgm:pt modelId="{CC10FA9C-4C27-4525-85DC-FF55A0059F0B}">
      <dgm:prSet phldrT="[Text]"/>
      <dgm:spPr/>
      <dgm:t>
        <a:bodyPr/>
        <a:lstStyle/>
        <a:p>
          <a:r>
            <a:rPr lang="en-TT" dirty="0"/>
            <a:t>Healthcare system</a:t>
          </a:r>
          <a:endParaRPr lang="fr-FR" dirty="0"/>
        </a:p>
      </dgm:t>
    </dgm:pt>
    <dgm:pt modelId="{9F1793DE-AD04-4662-842D-95960B4FBD9E}" type="parTrans" cxnId="{C40C4915-757D-4ED9-B28D-4E06B8BDE4C2}">
      <dgm:prSet/>
      <dgm:spPr/>
      <dgm:t>
        <a:bodyPr/>
        <a:lstStyle/>
        <a:p>
          <a:endParaRPr lang="fr-FR"/>
        </a:p>
      </dgm:t>
    </dgm:pt>
    <dgm:pt modelId="{4F3E5CB0-909B-4439-A20C-A12116DC73F9}" type="sibTrans" cxnId="{C40C4915-757D-4ED9-B28D-4E06B8BDE4C2}">
      <dgm:prSet/>
      <dgm:spPr/>
      <dgm:t>
        <a:bodyPr/>
        <a:lstStyle/>
        <a:p>
          <a:endParaRPr lang="fr-FR"/>
        </a:p>
      </dgm:t>
    </dgm:pt>
    <dgm:pt modelId="{81666B2B-ED06-4ADE-A6E3-D3E52355D105}">
      <dgm:prSet phldrT="[Text]"/>
      <dgm:spPr/>
      <dgm:t>
        <a:bodyPr/>
        <a:lstStyle/>
        <a:p>
          <a:r>
            <a:rPr lang="en-TT" dirty="0"/>
            <a:t>drugs, equipment, procedures</a:t>
          </a:r>
          <a:endParaRPr lang="fr-FR" dirty="0"/>
        </a:p>
      </dgm:t>
    </dgm:pt>
    <dgm:pt modelId="{43D72B98-6FDE-40FE-B479-4889C9BDA0A7}" type="parTrans" cxnId="{C6FCF64A-AB4F-4219-A8E3-01866BA87188}">
      <dgm:prSet/>
      <dgm:spPr/>
      <dgm:t>
        <a:bodyPr/>
        <a:lstStyle/>
        <a:p>
          <a:endParaRPr lang="fr-FR"/>
        </a:p>
      </dgm:t>
    </dgm:pt>
    <dgm:pt modelId="{F84FE027-EDFF-4EF8-B03E-E4ADDA4EA2DA}" type="sibTrans" cxnId="{C6FCF64A-AB4F-4219-A8E3-01866BA87188}">
      <dgm:prSet/>
      <dgm:spPr/>
      <dgm:t>
        <a:bodyPr/>
        <a:lstStyle/>
        <a:p>
          <a:endParaRPr lang="fr-FR"/>
        </a:p>
      </dgm:t>
    </dgm:pt>
    <dgm:pt modelId="{8EE8B121-D216-4AC8-B812-1DB427ADEAAD}">
      <dgm:prSet phldrT="[Text]"/>
      <dgm:spPr/>
      <dgm:t>
        <a:bodyPr/>
        <a:lstStyle/>
        <a:p>
          <a:r>
            <a:rPr lang="en-TT" dirty="0"/>
            <a:t>health professionals </a:t>
          </a:r>
          <a:endParaRPr lang="fr-FR" dirty="0"/>
        </a:p>
      </dgm:t>
    </dgm:pt>
    <dgm:pt modelId="{63101FDD-9B82-4F89-B8BC-2311D94F7119}" type="parTrans" cxnId="{8F566610-F4E3-4343-A1CC-A1C5801FB98F}">
      <dgm:prSet/>
      <dgm:spPr/>
      <dgm:t>
        <a:bodyPr/>
        <a:lstStyle/>
        <a:p>
          <a:endParaRPr lang="fr-FR"/>
        </a:p>
      </dgm:t>
    </dgm:pt>
    <dgm:pt modelId="{4481395D-72E6-4856-AC87-5AEB0853E57E}" type="sibTrans" cxnId="{8F566610-F4E3-4343-A1CC-A1C5801FB98F}">
      <dgm:prSet/>
      <dgm:spPr/>
      <dgm:t>
        <a:bodyPr/>
        <a:lstStyle/>
        <a:p>
          <a:endParaRPr lang="fr-FR"/>
        </a:p>
      </dgm:t>
    </dgm:pt>
    <dgm:pt modelId="{E899713E-D279-4E53-96CF-110D09E339D0}">
      <dgm:prSet phldrT="[Text]"/>
      <dgm:spPr/>
      <dgm:t>
        <a:bodyPr/>
        <a:lstStyle/>
        <a:p>
          <a:r>
            <a:rPr lang="en-TT" dirty="0"/>
            <a:t>Government</a:t>
          </a:r>
          <a:endParaRPr lang="fr-FR" dirty="0"/>
        </a:p>
      </dgm:t>
    </dgm:pt>
    <dgm:pt modelId="{3A510418-F4CA-476A-8602-C919106C825E}" type="parTrans" cxnId="{C60C1BB3-9865-4E06-B4B3-86B2C8B6C450}">
      <dgm:prSet/>
      <dgm:spPr/>
      <dgm:t>
        <a:bodyPr/>
        <a:lstStyle/>
        <a:p>
          <a:endParaRPr lang="fr-FR"/>
        </a:p>
      </dgm:t>
    </dgm:pt>
    <dgm:pt modelId="{1C10E632-F3BF-47CC-B931-1F68F6C9F65E}" type="sibTrans" cxnId="{C60C1BB3-9865-4E06-B4B3-86B2C8B6C450}">
      <dgm:prSet/>
      <dgm:spPr/>
      <dgm:t>
        <a:bodyPr/>
        <a:lstStyle/>
        <a:p>
          <a:endParaRPr lang="fr-FR"/>
        </a:p>
      </dgm:t>
    </dgm:pt>
    <dgm:pt modelId="{9522E0FD-81DE-4712-89A2-6A31D32D3007}">
      <dgm:prSet phldrT="[Text]"/>
      <dgm:spPr/>
      <dgm:t>
        <a:bodyPr/>
        <a:lstStyle/>
        <a:p>
          <a:r>
            <a:rPr lang="en-TT" dirty="0"/>
            <a:t>disease surveillance systems</a:t>
          </a:r>
          <a:endParaRPr lang="fr-FR" dirty="0"/>
        </a:p>
      </dgm:t>
    </dgm:pt>
    <dgm:pt modelId="{FD339313-238D-45AD-A498-DF5A1655B0B4}" type="parTrans" cxnId="{3960322A-7A79-4C5E-B44B-2A3F8AFB091A}">
      <dgm:prSet/>
      <dgm:spPr/>
      <dgm:t>
        <a:bodyPr/>
        <a:lstStyle/>
        <a:p>
          <a:endParaRPr lang="fr-FR"/>
        </a:p>
      </dgm:t>
    </dgm:pt>
    <dgm:pt modelId="{2C364F9B-40FD-4D5D-8C22-94675081212F}" type="sibTrans" cxnId="{3960322A-7A79-4C5E-B44B-2A3F8AFB091A}">
      <dgm:prSet/>
      <dgm:spPr/>
      <dgm:t>
        <a:bodyPr/>
        <a:lstStyle/>
        <a:p>
          <a:endParaRPr lang="fr-FR"/>
        </a:p>
      </dgm:t>
    </dgm:pt>
    <dgm:pt modelId="{2F90AE79-B2A1-4803-9167-1B3A60120CD5}">
      <dgm:prSet phldrT="[Text]"/>
      <dgm:spPr/>
      <dgm:t>
        <a:bodyPr/>
        <a:lstStyle/>
        <a:p>
          <a:r>
            <a:rPr lang="en-TT" dirty="0"/>
            <a:t>Insurance companies</a:t>
          </a:r>
          <a:endParaRPr lang="fr-FR" dirty="0"/>
        </a:p>
      </dgm:t>
    </dgm:pt>
    <dgm:pt modelId="{71B6FBBA-5747-46F7-BCF8-268A57C06979}" type="parTrans" cxnId="{2DF7B3CA-4853-467D-B407-0E8F4ED62240}">
      <dgm:prSet/>
      <dgm:spPr/>
      <dgm:t>
        <a:bodyPr/>
        <a:lstStyle/>
        <a:p>
          <a:endParaRPr lang="fr-FR"/>
        </a:p>
      </dgm:t>
    </dgm:pt>
    <dgm:pt modelId="{EB38EBB6-BE86-4C3F-92B9-56DCD8F73221}" type="sibTrans" cxnId="{2DF7B3CA-4853-467D-B407-0E8F4ED62240}">
      <dgm:prSet/>
      <dgm:spPr/>
      <dgm:t>
        <a:bodyPr/>
        <a:lstStyle/>
        <a:p>
          <a:endParaRPr lang="fr-FR"/>
        </a:p>
      </dgm:t>
    </dgm:pt>
    <dgm:pt modelId="{45956C6C-EEDC-4B89-BB59-9662DC602DB9}">
      <dgm:prSet phldrT="[Text]"/>
      <dgm:spPr/>
      <dgm:t>
        <a:bodyPr/>
        <a:lstStyle/>
        <a:p>
          <a:r>
            <a:rPr lang="en-TT" dirty="0"/>
            <a:t>Individuals</a:t>
          </a:r>
          <a:endParaRPr lang="fr-FR" dirty="0"/>
        </a:p>
      </dgm:t>
    </dgm:pt>
    <dgm:pt modelId="{70906679-997C-4752-8B02-8EAFCD71381A}" type="parTrans" cxnId="{612E6AD3-6E7B-4CB3-BB74-4823CDE0E076}">
      <dgm:prSet/>
      <dgm:spPr/>
      <dgm:t>
        <a:bodyPr/>
        <a:lstStyle/>
        <a:p>
          <a:endParaRPr lang="fr-FR"/>
        </a:p>
      </dgm:t>
    </dgm:pt>
    <dgm:pt modelId="{B7882B00-0028-448B-95A5-9FD7C061D100}" type="sibTrans" cxnId="{612E6AD3-6E7B-4CB3-BB74-4823CDE0E076}">
      <dgm:prSet/>
      <dgm:spPr/>
      <dgm:t>
        <a:bodyPr/>
        <a:lstStyle/>
        <a:p>
          <a:endParaRPr lang="fr-FR"/>
        </a:p>
      </dgm:t>
    </dgm:pt>
    <dgm:pt modelId="{BB740701-3068-4CB9-BC2C-C231C9731747}">
      <dgm:prSet phldrT="[Text]"/>
      <dgm:spPr/>
      <dgm:t>
        <a:bodyPr/>
        <a:lstStyle/>
        <a:p>
          <a:r>
            <a:rPr lang="en-TT"/>
            <a:t>fast responses to health emergencies</a:t>
          </a:r>
          <a:endParaRPr lang="fr-FR" dirty="0"/>
        </a:p>
      </dgm:t>
    </dgm:pt>
    <dgm:pt modelId="{BD7D61E0-12D9-441D-A052-E91519E3CF20}" type="parTrans" cxnId="{AE5D7037-A4D4-4CE5-83D7-433F81F6ADEF}">
      <dgm:prSet/>
      <dgm:spPr/>
      <dgm:t>
        <a:bodyPr/>
        <a:lstStyle/>
        <a:p>
          <a:endParaRPr lang="fr-FR"/>
        </a:p>
      </dgm:t>
    </dgm:pt>
    <dgm:pt modelId="{A95EF7AB-ECCE-43E4-AD8A-AC463F935B2B}" type="sibTrans" cxnId="{AE5D7037-A4D4-4CE5-83D7-433F81F6ADEF}">
      <dgm:prSet/>
      <dgm:spPr/>
      <dgm:t>
        <a:bodyPr/>
        <a:lstStyle/>
        <a:p>
          <a:endParaRPr lang="fr-FR"/>
        </a:p>
      </dgm:t>
    </dgm:pt>
    <dgm:pt modelId="{0F5590B0-9BDE-4B78-AD15-CBF4C07EC261}">
      <dgm:prSet phldrT="[Text]"/>
      <dgm:spPr/>
      <dgm:t>
        <a:bodyPr/>
        <a:lstStyle/>
        <a:p>
          <a:r>
            <a:rPr lang="en-TT" dirty="0"/>
            <a:t>offer suitable and affordable products </a:t>
          </a:r>
          <a:endParaRPr lang="fr-FR" dirty="0"/>
        </a:p>
      </dgm:t>
    </dgm:pt>
    <dgm:pt modelId="{690790B1-B440-49A2-97AE-152297F2A485}" type="parTrans" cxnId="{2FEA05A5-C1DF-4756-9200-0D4D7B1373C8}">
      <dgm:prSet/>
      <dgm:spPr/>
      <dgm:t>
        <a:bodyPr/>
        <a:lstStyle/>
        <a:p>
          <a:endParaRPr lang="fr-FR"/>
        </a:p>
      </dgm:t>
    </dgm:pt>
    <dgm:pt modelId="{3E3DE049-4DCA-4B9E-81DC-70F4CBCB9ACB}" type="sibTrans" cxnId="{2FEA05A5-C1DF-4756-9200-0D4D7B1373C8}">
      <dgm:prSet/>
      <dgm:spPr/>
      <dgm:t>
        <a:bodyPr/>
        <a:lstStyle/>
        <a:p>
          <a:endParaRPr lang="fr-FR"/>
        </a:p>
      </dgm:t>
    </dgm:pt>
    <dgm:pt modelId="{5E4C43FB-A3A7-472F-8CBD-CA0D7490FA28}">
      <dgm:prSet phldrT="[Text]"/>
      <dgm:spPr/>
      <dgm:t>
        <a:bodyPr/>
        <a:lstStyle/>
        <a:p>
          <a:r>
            <a:rPr lang="en-TT" dirty="0"/>
            <a:t>adopt preventive measures</a:t>
          </a:r>
          <a:endParaRPr lang="fr-FR" dirty="0"/>
        </a:p>
      </dgm:t>
    </dgm:pt>
    <dgm:pt modelId="{9F7EE682-111F-43F9-A458-4AAFFBBE4616}" type="parTrans" cxnId="{221CE364-1711-4EBA-9645-82904093E4D5}">
      <dgm:prSet/>
      <dgm:spPr/>
      <dgm:t>
        <a:bodyPr/>
        <a:lstStyle/>
        <a:p>
          <a:endParaRPr lang="fr-FR"/>
        </a:p>
      </dgm:t>
    </dgm:pt>
    <dgm:pt modelId="{7C3B4F56-26ED-4810-B168-7C4075E6B582}" type="sibTrans" cxnId="{221CE364-1711-4EBA-9645-82904093E4D5}">
      <dgm:prSet/>
      <dgm:spPr/>
      <dgm:t>
        <a:bodyPr/>
        <a:lstStyle/>
        <a:p>
          <a:endParaRPr lang="fr-FR"/>
        </a:p>
      </dgm:t>
    </dgm:pt>
    <dgm:pt modelId="{F01051AC-9812-4D2E-BEAF-5BAD9906DD82}">
      <dgm:prSet phldrT="[Text]"/>
      <dgm:spPr/>
      <dgm:t>
        <a:bodyPr/>
        <a:lstStyle/>
        <a:p>
          <a:r>
            <a:rPr lang="en-TT"/>
            <a:t>avoid infecting others</a:t>
          </a:r>
          <a:endParaRPr lang="fr-FR" dirty="0"/>
        </a:p>
      </dgm:t>
    </dgm:pt>
    <dgm:pt modelId="{02897839-43C8-437D-B5C2-C749DABE78FB}" type="parTrans" cxnId="{3F66F1A0-B557-4A1E-B16C-1FC80FA7F664}">
      <dgm:prSet/>
      <dgm:spPr/>
      <dgm:t>
        <a:bodyPr/>
        <a:lstStyle/>
        <a:p>
          <a:endParaRPr lang="fr-FR"/>
        </a:p>
      </dgm:t>
    </dgm:pt>
    <dgm:pt modelId="{2D9A7FE9-7455-40CF-A2D6-851046EC7B98}" type="sibTrans" cxnId="{3F66F1A0-B557-4A1E-B16C-1FC80FA7F664}">
      <dgm:prSet/>
      <dgm:spPr/>
      <dgm:t>
        <a:bodyPr/>
        <a:lstStyle/>
        <a:p>
          <a:endParaRPr lang="fr-FR"/>
        </a:p>
      </dgm:t>
    </dgm:pt>
    <dgm:pt modelId="{81AB56DC-5781-4CA1-90E6-5D5B3EFE7910}" type="pres">
      <dgm:prSet presAssocID="{19F334EE-F674-42D0-B74C-B463DF50D770}" presName="Name0" presStyleCnt="0">
        <dgm:presLayoutVars>
          <dgm:dir/>
          <dgm:animLvl val="lvl"/>
          <dgm:resizeHandles/>
        </dgm:presLayoutVars>
      </dgm:prSet>
      <dgm:spPr/>
    </dgm:pt>
    <dgm:pt modelId="{FE828C3E-8CD3-4B42-A940-B1B02C37F8FF}" type="pres">
      <dgm:prSet presAssocID="{CC10FA9C-4C27-4525-85DC-FF55A0059F0B}" presName="linNode" presStyleCnt="0"/>
      <dgm:spPr/>
    </dgm:pt>
    <dgm:pt modelId="{F78B7E89-3CF5-4F79-B48C-4820D4827176}" type="pres">
      <dgm:prSet presAssocID="{CC10FA9C-4C27-4525-85DC-FF55A0059F0B}" presName="parentShp" presStyleLbl="node1" presStyleIdx="0" presStyleCnt="4">
        <dgm:presLayoutVars>
          <dgm:bulletEnabled val="1"/>
        </dgm:presLayoutVars>
      </dgm:prSet>
      <dgm:spPr/>
    </dgm:pt>
    <dgm:pt modelId="{B94A9E12-6ECB-4666-99A3-344AB2F6D4D6}" type="pres">
      <dgm:prSet presAssocID="{CC10FA9C-4C27-4525-85DC-FF55A0059F0B}" presName="childShp" presStyleLbl="bgAccFollowNode1" presStyleIdx="0" presStyleCnt="4">
        <dgm:presLayoutVars>
          <dgm:bulletEnabled val="1"/>
        </dgm:presLayoutVars>
      </dgm:prSet>
      <dgm:spPr/>
    </dgm:pt>
    <dgm:pt modelId="{FA7C70DB-D734-414D-9AF5-3889F93383C9}" type="pres">
      <dgm:prSet presAssocID="{4F3E5CB0-909B-4439-A20C-A12116DC73F9}" presName="spacing" presStyleCnt="0"/>
      <dgm:spPr/>
    </dgm:pt>
    <dgm:pt modelId="{0C9A1045-EB90-4129-80D8-C37066CAEBC3}" type="pres">
      <dgm:prSet presAssocID="{E899713E-D279-4E53-96CF-110D09E339D0}" presName="linNode" presStyleCnt="0"/>
      <dgm:spPr/>
    </dgm:pt>
    <dgm:pt modelId="{D8A31637-CA54-4F31-AE2E-D369F9086AA3}" type="pres">
      <dgm:prSet presAssocID="{E899713E-D279-4E53-96CF-110D09E339D0}" presName="parentShp" presStyleLbl="node1" presStyleIdx="1" presStyleCnt="4">
        <dgm:presLayoutVars>
          <dgm:bulletEnabled val="1"/>
        </dgm:presLayoutVars>
      </dgm:prSet>
      <dgm:spPr/>
    </dgm:pt>
    <dgm:pt modelId="{9ADC8624-B855-4B32-9F83-6DC664055A30}" type="pres">
      <dgm:prSet presAssocID="{E899713E-D279-4E53-96CF-110D09E339D0}" presName="childShp" presStyleLbl="bgAccFollowNode1" presStyleIdx="1" presStyleCnt="4">
        <dgm:presLayoutVars>
          <dgm:bulletEnabled val="1"/>
        </dgm:presLayoutVars>
      </dgm:prSet>
      <dgm:spPr/>
    </dgm:pt>
    <dgm:pt modelId="{319735CA-A7D5-4518-B045-AC6489BCFDF4}" type="pres">
      <dgm:prSet presAssocID="{1C10E632-F3BF-47CC-B931-1F68F6C9F65E}" presName="spacing" presStyleCnt="0"/>
      <dgm:spPr/>
    </dgm:pt>
    <dgm:pt modelId="{98744EE0-D7A0-4273-B760-C3F4731E8F94}" type="pres">
      <dgm:prSet presAssocID="{2F90AE79-B2A1-4803-9167-1B3A60120CD5}" presName="linNode" presStyleCnt="0"/>
      <dgm:spPr/>
    </dgm:pt>
    <dgm:pt modelId="{DD6A41E2-1602-4C0D-8FB1-870B8FD70E2C}" type="pres">
      <dgm:prSet presAssocID="{2F90AE79-B2A1-4803-9167-1B3A60120CD5}" presName="parentShp" presStyleLbl="node1" presStyleIdx="2" presStyleCnt="4">
        <dgm:presLayoutVars>
          <dgm:bulletEnabled val="1"/>
        </dgm:presLayoutVars>
      </dgm:prSet>
      <dgm:spPr/>
    </dgm:pt>
    <dgm:pt modelId="{CEE392C9-7189-492C-A76B-0FE48F3DFAAF}" type="pres">
      <dgm:prSet presAssocID="{2F90AE79-B2A1-4803-9167-1B3A60120CD5}" presName="childShp" presStyleLbl="bgAccFollowNode1" presStyleIdx="2" presStyleCnt="4">
        <dgm:presLayoutVars>
          <dgm:bulletEnabled val="1"/>
        </dgm:presLayoutVars>
      </dgm:prSet>
      <dgm:spPr/>
    </dgm:pt>
    <dgm:pt modelId="{3E556958-6FDA-43C6-B724-F59B8433EF1A}" type="pres">
      <dgm:prSet presAssocID="{EB38EBB6-BE86-4C3F-92B9-56DCD8F73221}" presName="spacing" presStyleCnt="0"/>
      <dgm:spPr/>
    </dgm:pt>
    <dgm:pt modelId="{8247567C-A88B-4562-8DA1-47115869BCA4}" type="pres">
      <dgm:prSet presAssocID="{45956C6C-EEDC-4B89-BB59-9662DC602DB9}" presName="linNode" presStyleCnt="0"/>
      <dgm:spPr/>
    </dgm:pt>
    <dgm:pt modelId="{E753B571-B564-4C37-9095-62FB8CE715BC}" type="pres">
      <dgm:prSet presAssocID="{45956C6C-EEDC-4B89-BB59-9662DC602DB9}" presName="parentShp" presStyleLbl="node1" presStyleIdx="3" presStyleCnt="4">
        <dgm:presLayoutVars>
          <dgm:bulletEnabled val="1"/>
        </dgm:presLayoutVars>
      </dgm:prSet>
      <dgm:spPr/>
    </dgm:pt>
    <dgm:pt modelId="{F1B48E60-AEE7-40ED-B451-564274FA6F82}" type="pres">
      <dgm:prSet presAssocID="{45956C6C-EEDC-4B89-BB59-9662DC602DB9}" presName="childShp" presStyleLbl="bgAccFollowNode1" presStyleIdx="3" presStyleCnt="4">
        <dgm:presLayoutVars>
          <dgm:bulletEnabled val="1"/>
        </dgm:presLayoutVars>
      </dgm:prSet>
      <dgm:spPr/>
    </dgm:pt>
  </dgm:ptLst>
  <dgm:cxnLst>
    <dgm:cxn modelId="{17C09E0D-1B0C-4211-B935-A0DFE2406F54}" type="presOf" srcId="{19F334EE-F674-42D0-B74C-B463DF50D770}" destId="{81AB56DC-5781-4CA1-90E6-5D5B3EFE7910}" srcOrd="0" destOrd="0" presId="urn:microsoft.com/office/officeart/2005/8/layout/vList6"/>
    <dgm:cxn modelId="{8F566610-F4E3-4343-A1CC-A1C5801FB98F}" srcId="{CC10FA9C-4C27-4525-85DC-FF55A0059F0B}" destId="{8EE8B121-D216-4AC8-B812-1DB427ADEAAD}" srcOrd="1" destOrd="0" parTransId="{63101FDD-9B82-4F89-B8BC-2311D94F7119}" sibTransId="{4481395D-72E6-4856-AC87-5AEB0853E57E}"/>
    <dgm:cxn modelId="{F4A5E811-FADC-454D-8E50-19C0D17AB524}" type="presOf" srcId="{5E4C43FB-A3A7-472F-8CBD-CA0D7490FA28}" destId="{F1B48E60-AEE7-40ED-B451-564274FA6F82}" srcOrd="0" destOrd="0" presId="urn:microsoft.com/office/officeart/2005/8/layout/vList6"/>
    <dgm:cxn modelId="{C40C4915-757D-4ED9-B28D-4E06B8BDE4C2}" srcId="{19F334EE-F674-42D0-B74C-B463DF50D770}" destId="{CC10FA9C-4C27-4525-85DC-FF55A0059F0B}" srcOrd="0" destOrd="0" parTransId="{9F1793DE-AD04-4662-842D-95960B4FBD9E}" sibTransId="{4F3E5CB0-909B-4439-A20C-A12116DC73F9}"/>
    <dgm:cxn modelId="{B4A3251B-1548-4224-98AB-350BF8A24DD7}" type="presOf" srcId="{9522E0FD-81DE-4712-89A2-6A31D32D3007}" destId="{9ADC8624-B855-4B32-9F83-6DC664055A30}" srcOrd="0" destOrd="0" presId="urn:microsoft.com/office/officeart/2005/8/layout/vList6"/>
    <dgm:cxn modelId="{05856F27-7E58-4B18-A1C0-5E0AA954F1B8}" type="presOf" srcId="{CC10FA9C-4C27-4525-85DC-FF55A0059F0B}" destId="{F78B7E89-3CF5-4F79-B48C-4820D4827176}" srcOrd="0" destOrd="0" presId="urn:microsoft.com/office/officeart/2005/8/layout/vList6"/>
    <dgm:cxn modelId="{3960322A-7A79-4C5E-B44B-2A3F8AFB091A}" srcId="{E899713E-D279-4E53-96CF-110D09E339D0}" destId="{9522E0FD-81DE-4712-89A2-6A31D32D3007}" srcOrd="0" destOrd="0" parTransId="{FD339313-238D-45AD-A498-DF5A1655B0B4}" sibTransId="{2C364F9B-40FD-4D5D-8C22-94675081212F}"/>
    <dgm:cxn modelId="{09D39B2A-8FAE-4F0E-BF17-F368FCEDBD71}" type="presOf" srcId="{F01051AC-9812-4D2E-BEAF-5BAD9906DD82}" destId="{F1B48E60-AEE7-40ED-B451-564274FA6F82}" srcOrd="0" destOrd="1" presId="urn:microsoft.com/office/officeart/2005/8/layout/vList6"/>
    <dgm:cxn modelId="{AE5D7037-A4D4-4CE5-83D7-433F81F6ADEF}" srcId="{E899713E-D279-4E53-96CF-110D09E339D0}" destId="{BB740701-3068-4CB9-BC2C-C231C9731747}" srcOrd="1" destOrd="0" parTransId="{BD7D61E0-12D9-441D-A052-E91519E3CF20}" sibTransId="{A95EF7AB-ECCE-43E4-AD8A-AC463F935B2B}"/>
    <dgm:cxn modelId="{7EBADA5B-76CD-4D2D-985D-594048C3BEFA}" type="presOf" srcId="{81666B2B-ED06-4ADE-A6E3-D3E52355D105}" destId="{B94A9E12-6ECB-4666-99A3-344AB2F6D4D6}" srcOrd="0" destOrd="0" presId="urn:microsoft.com/office/officeart/2005/8/layout/vList6"/>
    <dgm:cxn modelId="{221CE364-1711-4EBA-9645-82904093E4D5}" srcId="{45956C6C-EEDC-4B89-BB59-9662DC602DB9}" destId="{5E4C43FB-A3A7-472F-8CBD-CA0D7490FA28}" srcOrd="0" destOrd="0" parTransId="{9F7EE682-111F-43F9-A458-4AAFFBBE4616}" sibTransId="{7C3B4F56-26ED-4810-B168-7C4075E6B582}"/>
    <dgm:cxn modelId="{4E238D49-E17A-4308-ABB4-A5F647B1BC44}" type="presOf" srcId="{E899713E-D279-4E53-96CF-110D09E339D0}" destId="{D8A31637-CA54-4F31-AE2E-D369F9086AA3}" srcOrd="0" destOrd="0" presId="urn:microsoft.com/office/officeart/2005/8/layout/vList6"/>
    <dgm:cxn modelId="{C6FCF64A-AB4F-4219-A8E3-01866BA87188}" srcId="{CC10FA9C-4C27-4525-85DC-FF55A0059F0B}" destId="{81666B2B-ED06-4ADE-A6E3-D3E52355D105}" srcOrd="0" destOrd="0" parTransId="{43D72B98-6FDE-40FE-B479-4889C9BDA0A7}" sibTransId="{F84FE027-EDFF-4EF8-B03E-E4ADDA4EA2DA}"/>
    <dgm:cxn modelId="{65F72B6D-321E-4825-B2D8-BCE9CCAFD3F0}" type="presOf" srcId="{8EE8B121-D216-4AC8-B812-1DB427ADEAAD}" destId="{B94A9E12-6ECB-4666-99A3-344AB2F6D4D6}" srcOrd="0" destOrd="1" presId="urn:microsoft.com/office/officeart/2005/8/layout/vList6"/>
    <dgm:cxn modelId="{5ACD1875-B335-4D59-A997-F50CF7106C5A}" type="presOf" srcId="{2F90AE79-B2A1-4803-9167-1B3A60120CD5}" destId="{DD6A41E2-1602-4C0D-8FB1-870B8FD70E2C}" srcOrd="0" destOrd="0" presId="urn:microsoft.com/office/officeart/2005/8/layout/vList6"/>
    <dgm:cxn modelId="{B0492C7D-CE9D-49DA-975C-7CEEFA36D5BA}" type="presOf" srcId="{45956C6C-EEDC-4B89-BB59-9662DC602DB9}" destId="{E753B571-B564-4C37-9095-62FB8CE715BC}" srcOrd="0" destOrd="0" presId="urn:microsoft.com/office/officeart/2005/8/layout/vList6"/>
    <dgm:cxn modelId="{3F66F1A0-B557-4A1E-B16C-1FC80FA7F664}" srcId="{45956C6C-EEDC-4B89-BB59-9662DC602DB9}" destId="{F01051AC-9812-4D2E-BEAF-5BAD9906DD82}" srcOrd="1" destOrd="0" parTransId="{02897839-43C8-437D-B5C2-C749DABE78FB}" sibTransId="{2D9A7FE9-7455-40CF-A2D6-851046EC7B98}"/>
    <dgm:cxn modelId="{2FEA05A5-C1DF-4756-9200-0D4D7B1373C8}" srcId="{2F90AE79-B2A1-4803-9167-1B3A60120CD5}" destId="{0F5590B0-9BDE-4B78-AD15-CBF4C07EC261}" srcOrd="0" destOrd="0" parTransId="{690790B1-B440-49A2-97AE-152297F2A485}" sibTransId="{3E3DE049-4DCA-4B9E-81DC-70F4CBCB9ACB}"/>
    <dgm:cxn modelId="{C60C1BB3-9865-4E06-B4B3-86B2C8B6C450}" srcId="{19F334EE-F674-42D0-B74C-B463DF50D770}" destId="{E899713E-D279-4E53-96CF-110D09E339D0}" srcOrd="1" destOrd="0" parTransId="{3A510418-F4CA-476A-8602-C919106C825E}" sibTransId="{1C10E632-F3BF-47CC-B931-1F68F6C9F65E}"/>
    <dgm:cxn modelId="{2DF7B3CA-4853-467D-B407-0E8F4ED62240}" srcId="{19F334EE-F674-42D0-B74C-B463DF50D770}" destId="{2F90AE79-B2A1-4803-9167-1B3A60120CD5}" srcOrd="2" destOrd="0" parTransId="{71B6FBBA-5747-46F7-BCF8-268A57C06979}" sibTransId="{EB38EBB6-BE86-4C3F-92B9-56DCD8F73221}"/>
    <dgm:cxn modelId="{B61A90CD-5DC5-46CC-B4D8-126185085145}" type="presOf" srcId="{0F5590B0-9BDE-4B78-AD15-CBF4C07EC261}" destId="{CEE392C9-7189-492C-A76B-0FE48F3DFAAF}" srcOrd="0" destOrd="0" presId="urn:microsoft.com/office/officeart/2005/8/layout/vList6"/>
    <dgm:cxn modelId="{612E6AD3-6E7B-4CB3-BB74-4823CDE0E076}" srcId="{19F334EE-F674-42D0-B74C-B463DF50D770}" destId="{45956C6C-EEDC-4B89-BB59-9662DC602DB9}" srcOrd="3" destOrd="0" parTransId="{70906679-997C-4752-8B02-8EAFCD71381A}" sibTransId="{B7882B00-0028-448B-95A5-9FD7C061D100}"/>
    <dgm:cxn modelId="{6D092AD6-9ACC-4FCE-B282-546BACC91B65}" type="presOf" srcId="{BB740701-3068-4CB9-BC2C-C231C9731747}" destId="{9ADC8624-B855-4B32-9F83-6DC664055A30}" srcOrd="0" destOrd="1" presId="urn:microsoft.com/office/officeart/2005/8/layout/vList6"/>
    <dgm:cxn modelId="{E664C916-B973-4C3C-905F-61B16C928ECA}" type="presParOf" srcId="{81AB56DC-5781-4CA1-90E6-5D5B3EFE7910}" destId="{FE828C3E-8CD3-4B42-A940-B1B02C37F8FF}" srcOrd="0" destOrd="0" presId="urn:microsoft.com/office/officeart/2005/8/layout/vList6"/>
    <dgm:cxn modelId="{D9A6EF9A-15E1-4F1F-B53F-88747AF2D7C6}" type="presParOf" srcId="{FE828C3E-8CD3-4B42-A940-B1B02C37F8FF}" destId="{F78B7E89-3CF5-4F79-B48C-4820D4827176}" srcOrd="0" destOrd="0" presId="urn:microsoft.com/office/officeart/2005/8/layout/vList6"/>
    <dgm:cxn modelId="{4987BE2F-34BE-488F-A0E8-9C3EF14F2B8E}" type="presParOf" srcId="{FE828C3E-8CD3-4B42-A940-B1B02C37F8FF}" destId="{B94A9E12-6ECB-4666-99A3-344AB2F6D4D6}" srcOrd="1" destOrd="0" presId="urn:microsoft.com/office/officeart/2005/8/layout/vList6"/>
    <dgm:cxn modelId="{0CB67833-DB01-491A-AD3D-3CE7C06FC913}" type="presParOf" srcId="{81AB56DC-5781-4CA1-90E6-5D5B3EFE7910}" destId="{FA7C70DB-D734-414D-9AF5-3889F93383C9}" srcOrd="1" destOrd="0" presId="urn:microsoft.com/office/officeart/2005/8/layout/vList6"/>
    <dgm:cxn modelId="{4DD9ABF6-8702-4830-80B1-9C9CECD50ACB}" type="presParOf" srcId="{81AB56DC-5781-4CA1-90E6-5D5B3EFE7910}" destId="{0C9A1045-EB90-4129-80D8-C37066CAEBC3}" srcOrd="2" destOrd="0" presId="urn:microsoft.com/office/officeart/2005/8/layout/vList6"/>
    <dgm:cxn modelId="{F824C2C5-F8BC-4621-8BCB-84A6900A5227}" type="presParOf" srcId="{0C9A1045-EB90-4129-80D8-C37066CAEBC3}" destId="{D8A31637-CA54-4F31-AE2E-D369F9086AA3}" srcOrd="0" destOrd="0" presId="urn:microsoft.com/office/officeart/2005/8/layout/vList6"/>
    <dgm:cxn modelId="{7B5DB327-1273-4BAE-B92C-B69C80E41021}" type="presParOf" srcId="{0C9A1045-EB90-4129-80D8-C37066CAEBC3}" destId="{9ADC8624-B855-4B32-9F83-6DC664055A30}" srcOrd="1" destOrd="0" presId="urn:microsoft.com/office/officeart/2005/8/layout/vList6"/>
    <dgm:cxn modelId="{BE160145-22BA-4132-B25D-99F639F395BE}" type="presParOf" srcId="{81AB56DC-5781-4CA1-90E6-5D5B3EFE7910}" destId="{319735CA-A7D5-4518-B045-AC6489BCFDF4}" srcOrd="3" destOrd="0" presId="urn:microsoft.com/office/officeart/2005/8/layout/vList6"/>
    <dgm:cxn modelId="{927E335E-12A9-4F75-AC49-8343535EB29E}" type="presParOf" srcId="{81AB56DC-5781-4CA1-90E6-5D5B3EFE7910}" destId="{98744EE0-D7A0-4273-B760-C3F4731E8F94}" srcOrd="4" destOrd="0" presId="urn:microsoft.com/office/officeart/2005/8/layout/vList6"/>
    <dgm:cxn modelId="{0854B2E1-5036-4A0F-8339-87F3310C3368}" type="presParOf" srcId="{98744EE0-D7A0-4273-B760-C3F4731E8F94}" destId="{DD6A41E2-1602-4C0D-8FB1-870B8FD70E2C}" srcOrd="0" destOrd="0" presId="urn:microsoft.com/office/officeart/2005/8/layout/vList6"/>
    <dgm:cxn modelId="{99CE2FF9-A3FE-49DD-A061-1ACD5B3B5A47}" type="presParOf" srcId="{98744EE0-D7A0-4273-B760-C3F4731E8F94}" destId="{CEE392C9-7189-492C-A76B-0FE48F3DFAAF}" srcOrd="1" destOrd="0" presId="urn:microsoft.com/office/officeart/2005/8/layout/vList6"/>
    <dgm:cxn modelId="{E5EA1CD7-3431-4DA8-8113-80058FF07533}" type="presParOf" srcId="{81AB56DC-5781-4CA1-90E6-5D5B3EFE7910}" destId="{3E556958-6FDA-43C6-B724-F59B8433EF1A}" srcOrd="5" destOrd="0" presId="urn:microsoft.com/office/officeart/2005/8/layout/vList6"/>
    <dgm:cxn modelId="{BA13FD4E-CC91-4B66-B689-A69F9559F2CB}" type="presParOf" srcId="{81AB56DC-5781-4CA1-90E6-5D5B3EFE7910}" destId="{8247567C-A88B-4562-8DA1-47115869BCA4}" srcOrd="6" destOrd="0" presId="urn:microsoft.com/office/officeart/2005/8/layout/vList6"/>
    <dgm:cxn modelId="{60F6CA0A-D847-45EA-95E4-1EA0A030BE1A}" type="presParOf" srcId="{8247567C-A88B-4562-8DA1-47115869BCA4}" destId="{E753B571-B564-4C37-9095-62FB8CE715BC}" srcOrd="0" destOrd="0" presId="urn:microsoft.com/office/officeart/2005/8/layout/vList6"/>
    <dgm:cxn modelId="{3FCF944A-E9E0-4F40-8CB9-9DDFC6820079}" type="presParOf" srcId="{8247567C-A88B-4562-8DA1-47115869BCA4}" destId="{F1B48E60-AEE7-40ED-B451-564274FA6F8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32EE2-5F68-44AC-815E-403EC2C97B79}">
      <dsp:nvSpPr>
        <dsp:cNvPr id="0" name=""/>
        <dsp:cNvSpPr/>
      </dsp:nvSpPr>
      <dsp:spPr>
        <a:xfrm>
          <a:off x="2038350" y="1226"/>
          <a:ext cx="1496785" cy="9729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biomedical</a:t>
          </a:r>
          <a:endParaRPr lang="fr-FR" sz="1600" b="1" kern="1200" dirty="0">
            <a:solidFill>
              <a:schemeClr val="tx1"/>
            </a:solidFill>
          </a:endParaRPr>
        </a:p>
      </dsp:txBody>
      <dsp:txXfrm>
        <a:off x="2085844" y="48720"/>
        <a:ext cx="1401797" cy="877922"/>
      </dsp:txXfrm>
    </dsp:sp>
    <dsp:sp modelId="{85CF3E66-5238-493B-AA2C-4DBDF4D913E5}">
      <dsp:nvSpPr>
        <dsp:cNvPr id="0" name=""/>
        <dsp:cNvSpPr/>
      </dsp:nvSpPr>
      <dsp:spPr>
        <a:xfrm>
          <a:off x="844301" y="487681"/>
          <a:ext cx="3884882" cy="3884882"/>
        </a:xfrm>
        <a:custGeom>
          <a:avLst/>
          <a:gdLst/>
          <a:ahLst/>
          <a:cxnLst/>
          <a:rect l="0" t="0" r="0" b="0"/>
          <a:pathLst>
            <a:path>
              <a:moveTo>
                <a:pt x="2701099" y="154281"/>
              </a:moveTo>
              <a:arcTo wR="1942441" hR="1942441" stAng="17579397" swAng="195981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42942A-E4C3-4A06-804A-C85071A891E8}">
      <dsp:nvSpPr>
        <dsp:cNvPr id="0" name=""/>
        <dsp:cNvSpPr/>
      </dsp:nvSpPr>
      <dsp:spPr>
        <a:xfrm>
          <a:off x="3885721" y="1343419"/>
          <a:ext cx="1496785" cy="97291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demographic</a:t>
          </a:r>
          <a:endParaRPr lang="fr-FR" sz="1600" b="1" kern="1200" dirty="0">
            <a:solidFill>
              <a:schemeClr val="tx1"/>
            </a:solidFill>
          </a:endParaRPr>
        </a:p>
      </dsp:txBody>
      <dsp:txXfrm>
        <a:off x="3933215" y="1390913"/>
        <a:ext cx="1401797" cy="877922"/>
      </dsp:txXfrm>
    </dsp:sp>
    <dsp:sp modelId="{74D64471-5CF0-41ED-B7DD-89B038A72F16}">
      <dsp:nvSpPr>
        <dsp:cNvPr id="0" name=""/>
        <dsp:cNvSpPr/>
      </dsp:nvSpPr>
      <dsp:spPr>
        <a:xfrm>
          <a:off x="844301" y="487681"/>
          <a:ext cx="3884882" cy="3884882"/>
        </a:xfrm>
        <a:custGeom>
          <a:avLst/>
          <a:gdLst/>
          <a:ahLst/>
          <a:cxnLst/>
          <a:rect l="0" t="0" r="0" b="0"/>
          <a:pathLst>
            <a:path>
              <a:moveTo>
                <a:pt x="3882234" y="1841058"/>
              </a:moveTo>
              <a:arcTo wR="1942441" hR="1942441" stAng="21420491" swAng="2194980"/>
            </a:path>
          </a:pathLst>
        </a:custGeom>
        <a:noFill/>
        <a:ln w="6350" cap="flat" cmpd="sng" algn="ctr">
          <a:solidFill>
            <a:schemeClr val="accent5">
              <a:hueOff val="-1689636"/>
              <a:satOff val="-4355"/>
              <a:lumOff val="-2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8B0114-F4FC-44AA-B893-68081EF0ADE8}">
      <dsp:nvSpPr>
        <dsp:cNvPr id="0" name=""/>
        <dsp:cNvSpPr/>
      </dsp:nvSpPr>
      <dsp:spPr>
        <a:xfrm>
          <a:off x="3180088" y="3515134"/>
          <a:ext cx="1496785" cy="9729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geographic</a:t>
          </a:r>
          <a:endParaRPr lang="fr-FR" sz="1600" b="1" kern="1200" dirty="0">
            <a:solidFill>
              <a:schemeClr val="tx1"/>
            </a:solidFill>
          </a:endParaRPr>
        </a:p>
      </dsp:txBody>
      <dsp:txXfrm>
        <a:off x="3227582" y="3562628"/>
        <a:ext cx="1401797" cy="877922"/>
      </dsp:txXfrm>
    </dsp:sp>
    <dsp:sp modelId="{058B037D-B563-4288-AA72-A77EAFB5838A}">
      <dsp:nvSpPr>
        <dsp:cNvPr id="0" name=""/>
        <dsp:cNvSpPr/>
      </dsp:nvSpPr>
      <dsp:spPr>
        <a:xfrm>
          <a:off x="844301" y="487681"/>
          <a:ext cx="3884882" cy="3884882"/>
        </a:xfrm>
        <a:custGeom>
          <a:avLst/>
          <a:gdLst/>
          <a:ahLst/>
          <a:cxnLst/>
          <a:rect l="0" t="0" r="0" b="0"/>
          <a:pathLst>
            <a:path>
              <a:moveTo>
                <a:pt x="2328079" y="3846216"/>
              </a:moveTo>
              <a:arcTo wR="1942441" hR="1942441" stAng="4712930" swAng="1374141"/>
            </a:path>
          </a:pathLst>
        </a:cu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F500B3-7688-473D-8B8C-766D243C5FC9}">
      <dsp:nvSpPr>
        <dsp:cNvPr id="0" name=""/>
        <dsp:cNvSpPr/>
      </dsp:nvSpPr>
      <dsp:spPr>
        <a:xfrm>
          <a:off x="896611" y="3515134"/>
          <a:ext cx="1496785" cy="97291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socioeconomic</a:t>
          </a:r>
          <a:endParaRPr lang="fr-FR" sz="1600" b="1" kern="1200" dirty="0">
            <a:solidFill>
              <a:schemeClr val="tx1"/>
            </a:solidFill>
          </a:endParaRPr>
        </a:p>
      </dsp:txBody>
      <dsp:txXfrm>
        <a:off x="944105" y="3562628"/>
        <a:ext cx="1401797" cy="877922"/>
      </dsp:txXfrm>
    </dsp:sp>
    <dsp:sp modelId="{FBB1F34A-D908-402A-9C1C-DAD03925AFF6}">
      <dsp:nvSpPr>
        <dsp:cNvPr id="0" name=""/>
        <dsp:cNvSpPr/>
      </dsp:nvSpPr>
      <dsp:spPr>
        <a:xfrm>
          <a:off x="844301" y="487681"/>
          <a:ext cx="3884882" cy="3884882"/>
        </a:xfrm>
        <a:custGeom>
          <a:avLst/>
          <a:gdLst/>
          <a:ahLst/>
          <a:cxnLst/>
          <a:rect l="0" t="0" r="0" b="0"/>
          <a:pathLst>
            <a:path>
              <a:moveTo>
                <a:pt x="324375" y="3017122"/>
              </a:moveTo>
              <a:arcTo wR="1942441" hR="1942441" stAng="8784529" swAng="2194980"/>
            </a:path>
          </a:pathLst>
        </a:custGeom>
        <a:noFill/>
        <a:ln w="6350" cap="flat" cmpd="sng" algn="ctr">
          <a:solidFill>
            <a:schemeClr val="accent5">
              <a:hueOff val="-5068907"/>
              <a:satOff val="-13064"/>
              <a:lumOff val="-88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6316CD-8A25-4B0A-B04A-DBB827EC0E35}">
      <dsp:nvSpPr>
        <dsp:cNvPr id="0" name=""/>
        <dsp:cNvSpPr/>
      </dsp:nvSpPr>
      <dsp:spPr>
        <a:xfrm>
          <a:off x="190978" y="1343419"/>
          <a:ext cx="1496785" cy="9729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sociopolitical </a:t>
          </a:r>
          <a:endParaRPr lang="fr-FR" sz="1600" b="1" kern="1200" dirty="0">
            <a:solidFill>
              <a:schemeClr val="tx1"/>
            </a:solidFill>
          </a:endParaRPr>
        </a:p>
      </dsp:txBody>
      <dsp:txXfrm>
        <a:off x="238472" y="1390913"/>
        <a:ext cx="1401797" cy="877922"/>
      </dsp:txXfrm>
    </dsp:sp>
    <dsp:sp modelId="{EF98CB21-88A2-4749-A383-0676FEB9C8F0}">
      <dsp:nvSpPr>
        <dsp:cNvPr id="0" name=""/>
        <dsp:cNvSpPr/>
      </dsp:nvSpPr>
      <dsp:spPr>
        <a:xfrm>
          <a:off x="844301" y="487681"/>
          <a:ext cx="3884882" cy="3884882"/>
        </a:xfrm>
        <a:custGeom>
          <a:avLst/>
          <a:gdLst/>
          <a:ahLst/>
          <a:cxnLst/>
          <a:rect l="0" t="0" r="0" b="0"/>
          <a:pathLst>
            <a:path>
              <a:moveTo>
                <a:pt x="338681" y="846524"/>
              </a:moveTo>
              <a:arcTo wR="1942441" hR="1942441" stAng="12860787" swAng="1959816"/>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A9E12-6ECB-4666-99A3-344AB2F6D4D6}">
      <dsp:nvSpPr>
        <dsp:cNvPr id="0" name=""/>
        <dsp:cNvSpPr/>
      </dsp:nvSpPr>
      <dsp:spPr>
        <a:xfrm>
          <a:off x="3958045" y="1324"/>
          <a:ext cx="5937068" cy="105108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TT" sz="2500" kern="1200" dirty="0"/>
            <a:t>drugs, equipment, procedures</a:t>
          </a:r>
          <a:endParaRPr lang="fr-FR" sz="2500" kern="1200" dirty="0"/>
        </a:p>
        <a:p>
          <a:pPr marL="228600" lvl="1" indent="-228600" algn="l" defTabSz="1111250">
            <a:lnSpc>
              <a:spcPct val="90000"/>
            </a:lnSpc>
            <a:spcBef>
              <a:spcPct val="0"/>
            </a:spcBef>
            <a:spcAft>
              <a:spcPct val="15000"/>
            </a:spcAft>
            <a:buChar char="•"/>
          </a:pPr>
          <a:r>
            <a:rPr lang="en-TT" sz="2500" kern="1200" dirty="0"/>
            <a:t>health professionals </a:t>
          </a:r>
          <a:endParaRPr lang="fr-FR" sz="2500" kern="1200" dirty="0"/>
        </a:p>
      </dsp:txBody>
      <dsp:txXfrm>
        <a:off x="3958045" y="132710"/>
        <a:ext cx="5542910" cy="788317"/>
      </dsp:txXfrm>
    </dsp:sp>
    <dsp:sp modelId="{F78B7E89-3CF5-4F79-B48C-4820D4827176}">
      <dsp:nvSpPr>
        <dsp:cNvPr id="0" name=""/>
        <dsp:cNvSpPr/>
      </dsp:nvSpPr>
      <dsp:spPr>
        <a:xfrm>
          <a:off x="0" y="1324"/>
          <a:ext cx="3958045" cy="10510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TT" sz="3300" kern="1200" dirty="0"/>
            <a:t>Healthcare system</a:t>
          </a:r>
          <a:endParaRPr lang="fr-FR" sz="3300" kern="1200" dirty="0"/>
        </a:p>
      </dsp:txBody>
      <dsp:txXfrm>
        <a:off x="51310" y="52634"/>
        <a:ext cx="3855425" cy="948469"/>
      </dsp:txXfrm>
    </dsp:sp>
    <dsp:sp modelId="{9ADC8624-B855-4B32-9F83-6DC664055A30}">
      <dsp:nvSpPr>
        <dsp:cNvPr id="0" name=""/>
        <dsp:cNvSpPr/>
      </dsp:nvSpPr>
      <dsp:spPr>
        <a:xfrm>
          <a:off x="3958045" y="1157523"/>
          <a:ext cx="5937068" cy="1051089"/>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TT" sz="2500" kern="1200" dirty="0"/>
            <a:t>disease surveillance systems</a:t>
          </a:r>
          <a:endParaRPr lang="fr-FR" sz="2500" kern="1200" dirty="0"/>
        </a:p>
        <a:p>
          <a:pPr marL="228600" lvl="1" indent="-228600" algn="l" defTabSz="1111250">
            <a:lnSpc>
              <a:spcPct val="90000"/>
            </a:lnSpc>
            <a:spcBef>
              <a:spcPct val="0"/>
            </a:spcBef>
            <a:spcAft>
              <a:spcPct val="15000"/>
            </a:spcAft>
            <a:buChar char="•"/>
          </a:pPr>
          <a:r>
            <a:rPr lang="en-TT" sz="2500" kern="1200"/>
            <a:t>fast responses to health emergencies</a:t>
          </a:r>
          <a:endParaRPr lang="fr-FR" sz="2500" kern="1200" dirty="0"/>
        </a:p>
      </dsp:txBody>
      <dsp:txXfrm>
        <a:off x="3958045" y="1288909"/>
        <a:ext cx="5542910" cy="788317"/>
      </dsp:txXfrm>
    </dsp:sp>
    <dsp:sp modelId="{D8A31637-CA54-4F31-AE2E-D369F9086AA3}">
      <dsp:nvSpPr>
        <dsp:cNvPr id="0" name=""/>
        <dsp:cNvSpPr/>
      </dsp:nvSpPr>
      <dsp:spPr>
        <a:xfrm>
          <a:off x="0" y="1157523"/>
          <a:ext cx="3958045" cy="105108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TT" sz="3300" kern="1200" dirty="0"/>
            <a:t>Government</a:t>
          </a:r>
          <a:endParaRPr lang="fr-FR" sz="3300" kern="1200" dirty="0"/>
        </a:p>
      </dsp:txBody>
      <dsp:txXfrm>
        <a:off x="51310" y="1208833"/>
        <a:ext cx="3855425" cy="948469"/>
      </dsp:txXfrm>
    </dsp:sp>
    <dsp:sp modelId="{CEE392C9-7189-492C-A76B-0FE48F3DFAAF}">
      <dsp:nvSpPr>
        <dsp:cNvPr id="0" name=""/>
        <dsp:cNvSpPr/>
      </dsp:nvSpPr>
      <dsp:spPr>
        <a:xfrm>
          <a:off x="3958045" y="2313721"/>
          <a:ext cx="5937068" cy="1051089"/>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TT" sz="2500" kern="1200" dirty="0"/>
            <a:t>offer suitable and affordable products </a:t>
          </a:r>
          <a:endParaRPr lang="fr-FR" sz="2500" kern="1200" dirty="0"/>
        </a:p>
      </dsp:txBody>
      <dsp:txXfrm>
        <a:off x="3958045" y="2445107"/>
        <a:ext cx="5542910" cy="788317"/>
      </dsp:txXfrm>
    </dsp:sp>
    <dsp:sp modelId="{DD6A41E2-1602-4C0D-8FB1-870B8FD70E2C}">
      <dsp:nvSpPr>
        <dsp:cNvPr id="0" name=""/>
        <dsp:cNvSpPr/>
      </dsp:nvSpPr>
      <dsp:spPr>
        <a:xfrm>
          <a:off x="0" y="2313721"/>
          <a:ext cx="3958045" cy="105108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TT" sz="3300" kern="1200" dirty="0"/>
            <a:t>Insurance companies</a:t>
          </a:r>
          <a:endParaRPr lang="fr-FR" sz="3300" kern="1200" dirty="0"/>
        </a:p>
      </dsp:txBody>
      <dsp:txXfrm>
        <a:off x="51310" y="2365031"/>
        <a:ext cx="3855425" cy="948469"/>
      </dsp:txXfrm>
    </dsp:sp>
    <dsp:sp modelId="{F1B48E60-AEE7-40ED-B451-564274FA6F82}">
      <dsp:nvSpPr>
        <dsp:cNvPr id="0" name=""/>
        <dsp:cNvSpPr/>
      </dsp:nvSpPr>
      <dsp:spPr>
        <a:xfrm>
          <a:off x="3958045" y="3469919"/>
          <a:ext cx="5937068" cy="1051089"/>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TT" sz="2500" kern="1200" dirty="0"/>
            <a:t>adopt preventive measures</a:t>
          </a:r>
          <a:endParaRPr lang="fr-FR" sz="2500" kern="1200" dirty="0"/>
        </a:p>
        <a:p>
          <a:pPr marL="228600" lvl="1" indent="-228600" algn="l" defTabSz="1111250">
            <a:lnSpc>
              <a:spcPct val="90000"/>
            </a:lnSpc>
            <a:spcBef>
              <a:spcPct val="0"/>
            </a:spcBef>
            <a:spcAft>
              <a:spcPct val="15000"/>
            </a:spcAft>
            <a:buChar char="•"/>
          </a:pPr>
          <a:r>
            <a:rPr lang="en-TT" sz="2500" kern="1200"/>
            <a:t>avoid infecting others</a:t>
          </a:r>
          <a:endParaRPr lang="fr-FR" sz="2500" kern="1200" dirty="0"/>
        </a:p>
      </dsp:txBody>
      <dsp:txXfrm>
        <a:off x="3958045" y="3601305"/>
        <a:ext cx="5542910" cy="788317"/>
      </dsp:txXfrm>
    </dsp:sp>
    <dsp:sp modelId="{E753B571-B564-4C37-9095-62FB8CE715BC}">
      <dsp:nvSpPr>
        <dsp:cNvPr id="0" name=""/>
        <dsp:cNvSpPr/>
      </dsp:nvSpPr>
      <dsp:spPr>
        <a:xfrm>
          <a:off x="0" y="3469919"/>
          <a:ext cx="3958045" cy="10510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TT" sz="3300" kern="1200" dirty="0"/>
            <a:t>Individuals</a:t>
          </a:r>
          <a:endParaRPr lang="fr-FR" sz="3300" kern="1200" dirty="0"/>
        </a:p>
      </dsp:txBody>
      <dsp:txXfrm>
        <a:off x="51310" y="3521229"/>
        <a:ext cx="3855425" cy="94846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A8177-62E9-4270-A663-9B3B848F2FFE}" type="datetimeFigureOut">
              <a:rPr lang="en-IE" smtClean="0"/>
              <a:t>08/05/2024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C31F9-1D36-44F2-9F23-840A18342C42}" type="slidenum">
              <a:rPr lang="en-IE" smtClean="0"/>
              <a:t>‹#›</a:t>
            </a:fld>
            <a:endParaRPr lang="en-IE"/>
          </a:p>
        </p:txBody>
      </p:sp>
    </p:spTree>
    <p:extLst>
      <p:ext uri="{BB962C8B-B14F-4D97-AF65-F5344CB8AC3E}">
        <p14:creationId xmlns:p14="http://schemas.microsoft.com/office/powerpoint/2010/main" val="22388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0CB4E3-E34B-4641-A8A5-0EC38D871544}" type="slidenum">
              <a:rPr lang="en-IE" smtClean="0"/>
              <a:t>5</a:t>
            </a:fld>
            <a:endParaRPr lang="en-IE"/>
          </a:p>
        </p:txBody>
      </p:sp>
    </p:spTree>
    <p:extLst>
      <p:ext uri="{BB962C8B-B14F-4D97-AF65-F5344CB8AC3E}">
        <p14:creationId xmlns:p14="http://schemas.microsoft.com/office/powerpoint/2010/main" val="156694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0CB4E3-E34B-4641-A8A5-0EC38D871544}" type="slidenum">
              <a:rPr lang="en-IE" smtClean="0"/>
              <a:t>6</a:t>
            </a:fld>
            <a:endParaRPr lang="en-IE"/>
          </a:p>
        </p:txBody>
      </p:sp>
    </p:spTree>
    <p:extLst>
      <p:ext uri="{BB962C8B-B14F-4D97-AF65-F5344CB8AC3E}">
        <p14:creationId xmlns:p14="http://schemas.microsoft.com/office/powerpoint/2010/main" val="382000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0CB4E3-E34B-4641-A8A5-0EC38D871544}" type="slidenum">
              <a:rPr lang="en-IE" smtClean="0"/>
              <a:t>7</a:t>
            </a:fld>
            <a:endParaRPr lang="en-IE"/>
          </a:p>
        </p:txBody>
      </p:sp>
    </p:spTree>
    <p:extLst>
      <p:ext uri="{BB962C8B-B14F-4D97-AF65-F5344CB8AC3E}">
        <p14:creationId xmlns:p14="http://schemas.microsoft.com/office/powerpoint/2010/main" val="2654380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0CB4E3-E34B-4641-A8A5-0EC38D871544}" type="slidenum">
              <a:rPr lang="en-IE" smtClean="0"/>
              <a:t>10</a:t>
            </a:fld>
            <a:endParaRPr lang="en-IE"/>
          </a:p>
        </p:txBody>
      </p:sp>
    </p:spTree>
    <p:extLst>
      <p:ext uri="{BB962C8B-B14F-4D97-AF65-F5344CB8AC3E}">
        <p14:creationId xmlns:p14="http://schemas.microsoft.com/office/powerpoint/2010/main" val="15765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860511-E5DE-B2BC-B930-16519B735F38}"/>
              </a:ext>
            </a:extLst>
          </p:cNvPr>
          <p:cNvSpPr>
            <a:spLocks noGrp="1"/>
          </p:cNvSpPr>
          <p:nvPr>
            <p:ph type="subTitle" idx="1"/>
          </p:nvPr>
        </p:nvSpPr>
        <p:spPr>
          <a:xfrm>
            <a:off x="1191237" y="5268286"/>
            <a:ext cx="9563449" cy="637564"/>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7C5F66B-ACA2-53A1-7632-AABD7829C2A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36B041-3576-4847-A7E2-54936640355F}"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B60E8C-BDD6-BF1C-1AEB-F448DA7700E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C39668D-79D3-68FE-C690-AECC832CE9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8CD1-1E66-4EAD-B8A3-A663637B2A9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49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view: 4 Column, 2 row grid (Option 2)">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9B1263E-0187-68FC-4980-38B432D6D661}"/>
              </a:ext>
            </a:extLst>
          </p:cNvPr>
          <p:cNvSpPr/>
          <p:nvPr userDrawn="1"/>
        </p:nvSpPr>
        <p:spPr bwMode="ltGray">
          <a:xfrm>
            <a:off x="0" y="0"/>
            <a:ext cx="12192000" cy="6096000"/>
          </a:xfrm>
          <a:custGeom>
            <a:avLst/>
            <a:gdLst>
              <a:gd name="connsiteX0" fmla="*/ 1786158 w 12192000"/>
              <a:gd name="connsiteY0" fmla="*/ 5570199 h 6096000"/>
              <a:gd name="connsiteX1" fmla="*/ 1786158 w 12192000"/>
              <a:gd name="connsiteY1" fmla="*/ 5943600 h 6096000"/>
              <a:gd name="connsiteX2" fmla="*/ 2159559 w 12192000"/>
              <a:gd name="connsiteY2" fmla="*/ 5943600 h 6096000"/>
              <a:gd name="connsiteX3" fmla="*/ 2159559 w 12192000"/>
              <a:gd name="connsiteY3" fmla="*/ 5570199 h 6096000"/>
              <a:gd name="connsiteX4" fmla="*/ 2159561 w 12192000"/>
              <a:gd name="connsiteY4" fmla="*/ 5197065 h 6096000"/>
              <a:gd name="connsiteX5" fmla="*/ 2159561 w 12192000"/>
              <a:gd name="connsiteY5" fmla="*/ 5570199 h 6096000"/>
              <a:gd name="connsiteX6" fmla="*/ 2159561 w 12192000"/>
              <a:gd name="connsiteY6" fmla="*/ 5570466 h 6096000"/>
              <a:gd name="connsiteX7" fmla="*/ 2159561 w 12192000"/>
              <a:gd name="connsiteY7" fmla="*/ 5943600 h 6096000"/>
              <a:gd name="connsiteX8" fmla="*/ 2532962 w 12192000"/>
              <a:gd name="connsiteY8" fmla="*/ 5943600 h 6096000"/>
              <a:gd name="connsiteX9" fmla="*/ 2532962 w 12192000"/>
              <a:gd name="connsiteY9" fmla="*/ 5570466 h 6096000"/>
              <a:gd name="connsiteX10" fmla="*/ 2532962 w 12192000"/>
              <a:gd name="connsiteY10" fmla="*/ 5570199 h 6096000"/>
              <a:gd name="connsiteX11" fmla="*/ 2532962 w 12192000"/>
              <a:gd name="connsiteY11" fmla="*/ 5197065 h 6096000"/>
              <a:gd name="connsiteX12" fmla="*/ 2532964 w 12192000"/>
              <a:gd name="connsiteY12" fmla="*/ 4823930 h 6096000"/>
              <a:gd name="connsiteX13" fmla="*/ 2532964 w 12192000"/>
              <a:gd name="connsiteY13" fmla="*/ 5197064 h 6096000"/>
              <a:gd name="connsiteX14" fmla="*/ 2532964 w 12192000"/>
              <a:gd name="connsiteY14" fmla="*/ 5197331 h 6096000"/>
              <a:gd name="connsiteX15" fmla="*/ 2532964 w 12192000"/>
              <a:gd name="connsiteY15" fmla="*/ 5570198 h 6096000"/>
              <a:gd name="connsiteX16" fmla="*/ 2532964 w 12192000"/>
              <a:gd name="connsiteY16" fmla="*/ 5570466 h 6096000"/>
              <a:gd name="connsiteX17" fmla="*/ 2532964 w 12192000"/>
              <a:gd name="connsiteY17" fmla="*/ 5943600 h 6096000"/>
              <a:gd name="connsiteX18" fmla="*/ 2906365 w 12192000"/>
              <a:gd name="connsiteY18" fmla="*/ 5943600 h 6096000"/>
              <a:gd name="connsiteX19" fmla="*/ 2906365 w 12192000"/>
              <a:gd name="connsiteY19" fmla="*/ 5570466 h 6096000"/>
              <a:gd name="connsiteX20" fmla="*/ 2906365 w 12192000"/>
              <a:gd name="connsiteY20" fmla="*/ 5570198 h 6096000"/>
              <a:gd name="connsiteX21" fmla="*/ 2906365 w 12192000"/>
              <a:gd name="connsiteY21" fmla="*/ 5197331 h 6096000"/>
              <a:gd name="connsiteX22" fmla="*/ 2906365 w 12192000"/>
              <a:gd name="connsiteY22" fmla="*/ 5197064 h 6096000"/>
              <a:gd name="connsiteX23" fmla="*/ 2906365 w 12192000"/>
              <a:gd name="connsiteY23" fmla="*/ 4823930 h 6096000"/>
              <a:gd name="connsiteX24" fmla="*/ 2906367 w 12192000"/>
              <a:gd name="connsiteY24" fmla="*/ 4450795 h 6096000"/>
              <a:gd name="connsiteX25" fmla="*/ 2906367 w 12192000"/>
              <a:gd name="connsiteY25" fmla="*/ 4823930 h 6096000"/>
              <a:gd name="connsiteX26" fmla="*/ 2906367 w 12192000"/>
              <a:gd name="connsiteY26" fmla="*/ 4824196 h 6096000"/>
              <a:gd name="connsiteX27" fmla="*/ 2906367 w 12192000"/>
              <a:gd name="connsiteY27" fmla="*/ 5197064 h 6096000"/>
              <a:gd name="connsiteX28" fmla="*/ 2906367 w 12192000"/>
              <a:gd name="connsiteY28" fmla="*/ 5197331 h 6096000"/>
              <a:gd name="connsiteX29" fmla="*/ 2906367 w 12192000"/>
              <a:gd name="connsiteY29" fmla="*/ 5570198 h 6096000"/>
              <a:gd name="connsiteX30" fmla="*/ 2906367 w 12192000"/>
              <a:gd name="connsiteY30" fmla="*/ 5570466 h 6096000"/>
              <a:gd name="connsiteX31" fmla="*/ 2906367 w 12192000"/>
              <a:gd name="connsiteY31" fmla="*/ 5943600 h 6096000"/>
              <a:gd name="connsiteX32" fmla="*/ 3279768 w 12192000"/>
              <a:gd name="connsiteY32" fmla="*/ 5943600 h 6096000"/>
              <a:gd name="connsiteX33" fmla="*/ 3279768 w 12192000"/>
              <a:gd name="connsiteY33" fmla="*/ 5570466 h 6096000"/>
              <a:gd name="connsiteX34" fmla="*/ 3279768 w 12192000"/>
              <a:gd name="connsiteY34" fmla="*/ 5570198 h 6096000"/>
              <a:gd name="connsiteX35" fmla="*/ 3279768 w 12192000"/>
              <a:gd name="connsiteY35" fmla="*/ 5197331 h 6096000"/>
              <a:gd name="connsiteX36" fmla="*/ 3279768 w 12192000"/>
              <a:gd name="connsiteY36" fmla="*/ 5197064 h 6096000"/>
              <a:gd name="connsiteX37" fmla="*/ 3279768 w 12192000"/>
              <a:gd name="connsiteY37" fmla="*/ 4824196 h 6096000"/>
              <a:gd name="connsiteX38" fmla="*/ 3279768 w 12192000"/>
              <a:gd name="connsiteY38" fmla="*/ 4823930 h 6096000"/>
              <a:gd name="connsiteX39" fmla="*/ 3279768 w 12192000"/>
              <a:gd name="connsiteY39" fmla="*/ 4450795 h 6096000"/>
              <a:gd name="connsiteX40" fmla="*/ 0 w 12192000"/>
              <a:gd name="connsiteY40" fmla="*/ 0 h 6096000"/>
              <a:gd name="connsiteX41" fmla="*/ 12192000 w 12192000"/>
              <a:gd name="connsiteY41" fmla="*/ 0 h 6096000"/>
              <a:gd name="connsiteX42" fmla="*/ 12192000 w 12192000"/>
              <a:gd name="connsiteY42" fmla="*/ 6096000 h 6096000"/>
              <a:gd name="connsiteX43" fmla="*/ 0 w 12192000"/>
              <a:gd name="connsiteY43"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92000" h="6096000">
                <a:moveTo>
                  <a:pt x="1786158" y="5570199"/>
                </a:moveTo>
                <a:lnTo>
                  <a:pt x="1786158" y="5943600"/>
                </a:lnTo>
                <a:lnTo>
                  <a:pt x="2159559" y="5943600"/>
                </a:lnTo>
                <a:lnTo>
                  <a:pt x="2159559" y="5570199"/>
                </a:lnTo>
                <a:close/>
                <a:moveTo>
                  <a:pt x="2159561" y="5197065"/>
                </a:moveTo>
                <a:lnTo>
                  <a:pt x="2159561" y="5570199"/>
                </a:lnTo>
                <a:lnTo>
                  <a:pt x="2159561" y="5570466"/>
                </a:lnTo>
                <a:lnTo>
                  <a:pt x="2159561" y="5943600"/>
                </a:lnTo>
                <a:lnTo>
                  <a:pt x="2532962" y="5943600"/>
                </a:lnTo>
                <a:lnTo>
                  <a:pt x="2532962" y="5570466"/>
                </a:lnTo>
                <a:lnTo>
                  <a:pt x="2532962" y="5570199"/>
                </a:lnTo>
                <a:lnTo>
                  <a:pt x="2532962" y="5197065"/>
                </a:lnTo>
                <a:close/>
                <a:moveTo>
                  <a:pt x="2532964" y="4823930"/>
                </a:moveTo>
                <a:lnTo>
                  <a:pt x="2532964" y="5197064"/>
                </a:lnTo>
                <a:lnTo>
                  <a:pt x="2532964" y="5197331"/>
                </a:lnTo>
                <a:lnTo>
                  <a:pt x="2532964" y="5570198"/>
                </a:lnTo>
                <a:lnTo>
                  <a:pt x="2532964" y="5570466"/>
                </a:lnTo>
                <a:lnTo>
                  <a:pt x="2532964" y="5943600"/>
                </a:lnTo>
                <a:lnTo>
                  <a:pt x="2906365" y="5943600"/>
                </a:lnTo>
                <a:lnTo>
                  <a:pt x="2906365" y="5570466"/>
                </a:lnTo>
                <a:lnTo>
                  <a:pt x="2906365" y="5570198"/>
                </a:lnTo>
                <a:lnTo>
                  <a:pt x="2906365" y="5197331"/>
                </a:lnTo>
                <a:lnTo>
                  <a:pt x="2906365" y="5197064"/>
                </a:lnTo>
                <a:lnTo>
                  <a:pt x="2906365" y="4823930"/>
                </a:lnTo>
                <a:close/>
                <a:moveTo>
                  <a:pt x="2906367" y="4450795"/>
                </a:moveTo>
                <a:lnTo>
                  <a:pt x="2906367" y="4823930"/>
                </a:lnTo>
                <a:lnTo>
                  <a:pt x="2906367" y="4824196"/>
                </a:lnTo>
                <a:lnTo>
                  <a:pt x="2906367" y="5197064"/>
                </a:lnTo>
                <a:lnTo>
                  <a:pt x="2906367" y="5197331"/>
                </a:lnTo>
                <a:lnTo>
                  <a:pt x="2906367" y="5570198"/>
                </a:lnTo>
                <a:lnTo>
                  <a:pt x="2906367" y="5570466"/>
                </a:lnTo>
                <a:lnTo>
                  <a:pt x="2906367" y="5943600"/>
                </a:lnTo>
                <a:lnTo>
                  <a:pt x="3279768" y="5943600"/>
                </a:lnTo>
                <a:lnTo>
                  <a:pt x="3279768" y="5570466"/>
                </a:lnTo>
                <a:lnTo>
                  <a:pt x="3279768" y="5570198"/>
                </a:lnTo>
                <a:lnTo>
                  <a:pt x="3279768" y="5197331"/>
                </a:lnTo>
                <a:lnTo>
                  <a:pt x="3279768" y="5197064"/>
                </a:lnTo>
                <a:lnTo>
                  <a:pt x="3279768" y="4824196"/>
                </a:lnTo>
                <a:lnTo>
                  <a:pt x="3279768" y="4823930"/>
                </a:lnTo>
                <a:lnTo>
                  <a:pt x="3279768" y="4450795"/>
                </a:lnTo>
                <a:close/>
                <a:moveTo>
                  <a:pt x="0" y="0"/>
                </a:moveTo>
                <a:lnTo>
                  <a:pt x="12192000" y="0"/>
                </a:lnTo>
                <a:lnTo>
                  <a:pt x="12192000" y="6096000"/>
                </a:lnTo>
                <a:lnTo>
                  <a:pt x="0" y="609600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US" dirty="0" err="1">
              <a:solidFill>
                <a:schemeClr val="tx1"/>
              </a:solidFill>
            </a:endParaRPr>
          </a:p>
        </p:txBody>
      </p:sp>
      <p:sp>
        <p:nvSpPr>
          <p:cNvPr id="10" name="Freeform 9">
            <a:extLst>
              <a:ext uri="{FF2B5EF4-FFF2-40B4-BE49-F238E27FC236}">
                <a16:creationId xmlns:a16="http://schemas.microsoft.com/office/drawing/2014/main" id="{0D53AFD6-CAC7-1D78-C70B-131E926DC34E}"/>
              </a:ext>
            </a:extLst>
          </p:cNvPr>
          <p:cNvSpPr/>
          <p:nvPr userDrawn="1"/>
        </p:nvSpPr>
        <p:spPr bwMode="ltGray">
          <a:xfrm>
            <a:off x="431797" y="1697736"/>
            <a:ext cx="2847971" cy="4245864"/>
          </a:xfrm>
          <a:custGeom>
            <a:avLst/>
            <a:gdLst>
              <a:gd name="connsiteX0" fmla="*/ 0 w 2847971"/>
              <a:gd name="connsiteY0" fmla="*/ 0 h 4245864"/>
              <a:gd name="connsiteX1" fmla="*/ 2847971 w 2847971"/>
              <a:gd name="connsiteY1" fmla="*/ 0 h 4245864"/>
              <a:gd name="connsiteX2" fmla="*/ 2847971 w 2847971"/>
              <a:gd name="connsiteY2" fmla="*/ 2753059 h 4245864"/>
              <a:gd name="connsiteX3" fmla="*/ 2474570 w 2847971"/>
              <a:gd name="connsiteY3" fmla="*/ 2753059 h 4245864"/>
              <a:gd name="connsiteX4" fmla="*/ 2474570 w 2847971"/>
              <a:gd name="connsiteY4" fmla="*/ 3126194 h 4245864"/>
              <a:gd name="connsiteX5" fmla="*/ 2474570 w 2847971"/>
              <a:gd name="connsiteY5" fmla="*/ 3126460 h 4245864"/>
              <a:gd name="connsiteX6" fmla="*/ 2474570 w 2847971"/>
              <a:gd name="connsiteY6" fmla="*/ 3499328 h 4245864"/>
              <a:gd name="connsiteX7" fmla="*/ 2474570 w 2847971"/>
              <a:gd name="connsiteY7" fmla="*/ 3499595 h 4245864"/>
              <a:gd name="connsiteX8" fmla="*/ 2474570 w 2847971"/>
              <a:gd name="connsiteY8" fmla="*/ 3872462 h 4245864"/>
              <a:gd name="connsiteX9" fmla="*/ 2474570 w 2847971"/>
              <a:gd name="connsiteY9" fmla="*/ 3872730 h 4245864"/>
              <a:gd name="connsiteX10" fmla="*/ 2474570 w 2847971"/>
              <a:gd name="connsiteY10" fmla="*/ 4245864 h 4245864"/>
              <a:gd name="connsiteX11" fmla="*/ 2474568 w 2847971"/>
              <a:gd name="connsiteY11" fmla="*/ 4245864 h 4245864"/>
              <a:gd name="connsiteX12" fmla="*/ 2474568 w 2847971"/>
              <a:gd name="connsiteY12" fmla="*/ 3872730 h 4245864"/>
              <a:gd name="connsiteX13" fmla="*/ 2474568 w 2847971"/>
              <a:gd name="connsiteY13" fmla="*/ 3872462 h 4245864"/>
              <a:gd name="connsiteX14" fmla="*/ 2474568 w 2847971"/>
              <a:gd name="connsiteY14" fmla="*/ 3499595 h 4245864"/>
              <a:gd name="connsiteX15" fmla="*/ 2474568 w 2847971"/>
              <a:gd name="connsiteY15" fmla="*/ 3499328 h 4245864"/>
              <a:gd name="connsiteX16" fmla="*/ 2474568 w 2847971"/>
              <a:gd name="connsiteY16" fmla="*/ 3126194 h 4245864"/>
              <a:gd name="connsiteX17" fmla="*/ 2101167 w 2847971"/>
              <a:gd name="connsiteY17" fmla="*/ 3126194 h 4245864"/>
              <a:gd name="connsiteX18" fmla="*/ 2101167 w 2847971"/>
              <a:gd name="connsiteY18" fmla="*/ 3499328 h 4245864"/>
              <a:gd name="connsiteX19" fmla="*/ 2101167 w 2847971"/>
              <a:gd name="connsiteY19" fmla="*/ 3499595 h 4245864"/>
              <a:gd name="connsiteX20" fmla="*/ 2101167 w 2847971"/>
              <a:gd name="connsiteY20" fmla="*/ 3872462 h 4245864"/>
              <a:gd name="connsiteX21" fmla="*/ 2101167 w 2847971"/>
              <a:gd name="connsiteY21" fmla="*/ 3872730 h 4245864"/>
              <a:gd name="connsiteX22" fmla="*/ 2101167 w 2847971"/>
              <a:gd name="connsiteY22" fmla="*/ 4245864 h 4245864"/>
              <a:gd name="connsiteX23" fmla="*/ 2101165 w 2847971"/>
              <a:gd name="connsiteY23" fmla="*/ 4245864 h 4245864"/>
              <a:gd name="connsiteX24" fmla="*/ 2101165 w 2847971"/>
              <a:gd name="connsiteY24" fmla="*/ 3872730 h 4245864"/>
              <a:gd name="connsiteX25" fmla="*/ 2101165 w 2847971"/>
              <a:gd name="connsiteY25" fmla="*/ 3872463 h 4245864"/>
              <a:gd name="connsiteX26" fmla="*/ 2101165 w 2847971"/>
              <a:gd name="connsiteY26" fmla="*/ 3499329 h 4245864"/>
              <a:gd name="connsiteX27" fmla="*/ 1727764 w 2847971"/>
              <a:gd name="connsiteY27" fmla="*/ 3499329 h 4245864"/>
              <a:gd name="connsiteX28" fmla="*/ 1727764 w 2847971"/>
              <a:gd name="connsiteY28" fmla="*/ 3872463 h 4245864"/>
              <a:gd name="connsiteX29" fmla="*/ 1727764 w 2847971"/>
              <a:gd name="connsiteY29" fmla="*/ 3872730 h 4245864"/>
              <a:gd name="connsiteX30" fmla="*/ 1727764 w 2847971"/>
              <a:gd name="connsiteY30" fmla="*/ 4245864 h 4245864"/>
              <a:gd name="connsiteX31" fmla="*/ 1727762 w 2847971"/>
              <a:gd name="connsiteY31" fmla="*/ 4245864 h 4245864"/>
              <a:gd name="connsiteX32" fmla="*/ 1727762 w 2847971"/>
              <a:gd name="connsiteY32" fmla="*/ 3872463 h 4245864"/>
              <a:gd name="connsiteX33" fmla="*/ 1354361 w 2847971"/>
              <a:gd name="connsiteY33" fmla="*/ 3872463 h 4245864"/>
              <a:gd name="connsiteX34" fmla="*/ 1354361 w 2847971"/>
              <a:gd name="connsiteY34" fmla="*/ 4245864 h 4245864"/>
              <a:gd name="connsiteX35" fmla="*/ 0 w 2847971"/>
              <a:gd name="connsiteY35" fmla="*/ 4245864 h 42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47971" h="4245864">
                <a:moveTo>
                  <a:pt x="0" y="0"/>
                </a:moveTo>
                <a:lnTo>
                  <a:pt x="2847971" y="0"/>
                </a:lnTo>
                <a:lnTo>
                  <a:pt x="2847971" y="2753059"/>
                </a:lnTo>
                <a:lnTo>
                  <a:pt x="2474570" y="2753059"/>
                </a:lnTo>
                <a:lnTo>
                  <a:pt x="2474570" y="3126194"/>
                </a:lnTo>
                <a:lnTo>
                  <a:pt x="2474570" y="3126460"/>
                </a:lnTo>
                <a:lnTo>
                  <a:pt x="2474570" y="3499328"/>
                </a:lnTo>
                <a:lnTo>
                  <a:pt x="2474570" y="3499595"/>
                </a:lnTo>
                <a:lnTo>
                  <a:pt x="2474570" y="3872462"/>
                </a:lnTo>
                <a:lnTo>
                  <a:pt x="2474570" y="3872730"/>
                </a:lnTo>
                <a:lnTo>
                  <a:pt x="2474570" y="4245864"/>
                </a:lnTo>
                <a:lnTo>
                  <a:pt x="2474568" y="4245864"/>
                </a:lnTo>
                <a:lnTo>
                  <a:pt x="2474568" y="3872730"/>
                </a:lnTo>
                <a:lnTo>
                  <a:pt x="2474568" y="3872462"/>
                </a:lnTo>
                <a:lnTo>
                  <a:pt x="2474568" y="3499595"/>
                </a:lnTo>
                <a:lnTo>
                  <a:pt x="2474568" y="3499328"/>
                </a:lnTo>
                <a:lnTo>
                  <a:pt x="2474568" y="3126194"/>
                </a:lnTo>
                <a:lnTo>
                  <a:pt x="2101167" y="3126194"/>
                </a:lnTo>
                <a:lnTo>
                  <a:pt x="2101167" y="3499328"/>
                </a:lnTo>
                <a:lnTo>
                  <a:pt x="2101167" y="3499595"/>
                </a:lnTo>
                <a:lnTo>
                  <a:pt x="2101167" y="3872462"/>
                </a:lnTo>
                <a:lnTo>
                  <a:pt x="2101167" y="3872730"/>
                </a:lnTo>
                <a:lnTo>
                  <a:pt x="2101167" y="4245864"/>
                </a:lnTo>
                <a:lnTo>
                  <a:pt x="2101165" y="4245864"/>
                </a:lnTo>
                <a:lnTo>
                  <a:pt x="2101165" y="3872730"/>
                </a:lnTo>
                <a:lnTo>
                  <a:pt x="2101165" y="3872463"/>
                </a:lnTo>
                <a:lnTo>
                  <a:pt x="2101165" y="3499329"/>
                </a:lnTo>
                <a:lnTo>
                  <a:pt x="1727764" y="3499329"/>
                </a:lnTo>
                <a:lnTo>
                  <a:pt x="1727764" y="3872463"/>
                </a:lnTo>
                <a:lnTo>
                  <a:pt x="1727764" y="3872730"/>
                </a:lnTo>
                <a:lnTo>
                  <a:pt x="1727764" y="4245864"/>
                </a:lnTo>
                <a:lnTo>
                  <a:pt x="1727762" y="4245864"/>
                </a:lnTo>
                <a:lnTo>
                  <a:pt x="1727762" y="3872463"/>
                </a:lnTo>
                <a:lnTo>
                  <a:pt x="1354361" y="3872463"/>
                </a:lnTo>
                <a:lnTo>
                  <a:pt x="1354361" y="4245864"/>
                </a:lnTo>
                <a:lnTo>
                  <a:pt x="0" y="4245864"/>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US" err="1">
              <a:solidFill>
                <a:schemeClr val="tx1"/>
              </a:solidFill>
            </a:endParaRPr>
          </a:p>
        </p:txBody>
      </p:sp>
      <p:sp>
        <p:nvSpPr>
          <p:cNvPr id="14" name="Title 1">
            <a:extLst>
              <a:ext uri="{FF2B5EF4-FFF2-40B4-BE49-F238E27FC236}">
                <a16:creationId xmlns:a16="http://schemas.microsoft.com/office/drawing/2014/main" id="{9FA49967-630A-B54B-BAE0-E75A3B41E6CC}"/>
              </a:ext>
            </a:extLst>
          </p:cNvPr>
          <p:cNvSpPr>
            <a:spLocks noGrp="1"/>
          </p:cNvSpPr>
          <p:nvPr>
            <p:ph type="title" hasCustomPrompt="1"/>
          </p:nvPr>
        </p:nvSpPr>
        <p:spPr>
          <a:xfrm>
            <a:off x="609600" y="521208"/>
            <a:ext cx="11039475" cy="332399"/>
          </a:xfrm>
          <a:ln>
            <a:noFill/>
          </a:ln>
        </p:spPr>
        <p:txBody>
          <a:bodyPr/>
          <a:lstStyle>
            <a:lvl1pPr>
              <a:defRPr sz="2400" b="1" i="0">
                <a:solidFill>
                  <a:schemeClr val="tx1"/>
                </a:solidFill>
                <a:latin typeface="+mj-lt"/>
              </a:defRPr>
            </a:lvl1pPr>
          </a:lstStyle>
          <a:p>
            <a:r>
              <a:rPr lang="en-US" dirty="0"/>
              <a:t>Overview: 4 Column, 2 row grid (Option 2)</a:t>
            </a:r>
            <a:endParaRPr dirty="0"/>
          </a:p>
        </p:txBody>
      </p:sp>
      <p:sp>
        <p:nvSpPr>
          <p:cNvPr id="3" name="Text Placeholder 2">
            <a:extLst>
              <a:ext uri="{FF2B5EF4-FFF2-40B4-BE49-F238E27FC236}">
                <a16:creationId xmlns:a16="http://schemas.microsoft.com/office/drawing/2014/main" id="{478A3799-02F9-AA4D-8772-FA8A0FA0798C}"/>
              </a:ext>
            </a:extLst>
          </p:cNvPr>
          <p:cNvSpPr>
            <a:spLocks noGrp="1"/>
          </p:cNvSpPr>
          <p:nvPr>
            <p:ph type="body" sz="quarter" idx="19"/>
          </p:nvPr>
        </p:nvSpPr>
        <p:spPr>
          <a:xfrm>
            <a:off x="434975" y="1695460"/>
            <a:ext cx="2847975" cy="1754326"/>
          </a:xfrm>
          <a:noFill/>
        </p:spPr>
        <p:txBody>
          <a:bodyPr lIns="173736" rIns="164592">
            <a:spAutoFit/>
          </a:bodyPr>
          <a:lstStyle>
            <a:lvl1pPr>
              <a:spcBef>
                <a:spcPts val="600"/>
              </a:spcBef>
              <a:spcAft>
                <a:spcPts val="600"/>
              </a:spcAft>
              <a:buClrTx/>
              <a:defRPr sz="1400">
                <a:solidFill>
                  <a:schemeClr val="bg2"/>
                </a:solidFill>
              </a:defRPr>
            </a:lvl1pPr>
            <a:lvl2pPr>
              <a:buClrTx/>
              <a:defRPr sz="1200">
                <a:solidFill>
                  <a:schemeClr val="bg2"/>
                </a:solidFill>
              </a:defRPr>
            </a:lvl2pPr>
            <a:lvl3pPr>
              <a:buClrTx/>
              <a:defRPr sz="1200">
                <a:solidFill>
                  <a:schemeClr val="bg2"/>
                </a:solidFill>
              </a:defRPr>
            </a:lvl3pPr>
            <a:lvl4pPr>
              <a:buClrTx/>
              <a:defRPr sz="1200">
                <a:solidFill>
                  <a:schemeClr val="bg2"/>
                </a:solidFill>
              </a:defRPr>
            </a:lvl4pPr>
            <a:lvl5pPr>
              <a:buClrTx/>
              <a:defRPr sz="12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822ACA7-778F-8C45-B6D8-AE0213C19692}"/>
              </a:ext>
            </a:extLst>
          </p:cNvPr>
          <p:cNvSpPr>
            <a:spLocks noGrp="1"/>
          </p:cNvSpPr>
          <p:nvPr>
            <p:ph type="body" sz="quarter" idx="35" hasCustomPrompt="1"/>
          </p:nvPr>
        </p:nvSpPr>
        <p:spPr>
          <a:xfrm>
            <a:off x="3282950" y="1695460"/>
            <a:ext cx="2857500" cy="1815882"/>
          </a:xfrm>
          <a:noFill/>
        </p:spPr>
        <p:txBody>
          <a:bodyPr lIns="173736" rIns="164592">
            <a:spAutoFit/>
          </a:bodyPr>
          <a:lstStyle>
            <a:lvl1pPr>
              <a:spcBef>
                <a:spcPts val="600"/>
              </a:spcBef>
              <a:spcAft>
                <a:spcPts val="600"/>
              </a:spcAft>
              <a:buClrTx/>
              <a:defRPr sz="3200" b="0">
                <a:solidFill>
                  <a:schemeClr val="tx1"/>
                </a:solidFill>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lvl="0"/>
            <a:r>
              <a:rPr lang="en-US" dirty="0"/>
              <a:t>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C63A8F10-0C0D-A94F-A194-2F77B3B55F98}"/>
              </a:ext>
            </a:extLst>
          </p:cNvPr>
          <p:cNvSpPr>
            <a:spLocks noGrp="1"/>
          </p:cNvSpPr>
          <p:nvPr>
            <p:ph type="body" sz="quarter" idx="36" hasCustomPrompt="1"/>
          </p:nvPr>
        </p:nvSpPr>
        <p:spPr>
          <a:xfrm>
            <a:off x="6140451" y="1695460"/>
            <a:ext cx="2844799" cy="1815882"/>
          </a:xfrm>
          <a:noFill/>
        </p:spPr>
        <p:txBody>
          <a:bodyPr lIns="173736" rIns="164592">
            <a:spAutoFit/>
          </a:bodyPr>
          <a:lstStyle>
            <a:lvl1pPr>
              <a:spcBef>
                <a:spcPts val="600"/>
              </a:spcBef>
              <a:spcAft>
                <a:spcPts val="600"/>
              </a:spcAft>
              <a:buClrTx/>
              <a:defRPr lang="en-US" sz="3200" b="0" kern="1200" baseline="0" dirty="0" smtClean="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
            <a:extLst>
              <a:ext uri="{FF2B5EF4-FFF2-40B4-BE49-F238E27FC236}">
                <a16:creationId xmlns:a16="http://schemas.microsoft.com/office/drawing/2014/main" id="{07C5F4C1-ADA6-FB4E-A892-AF88E5B6098B}"/>
              </a:ext>
            </a:extLst>
          </p:cNvPr>
          <p:cNvSpPr>
            <a:spLocks noGrp="1"/>
          </p:cNvSpPr>
          <p:nvPr>
            <p:ph type="body" sz="quarter" idx="37" hasCustomPrompt="1"/>
          </p:nvPr>
        </p:nvSpPr>
        <p:spPr>
          <a:xfrm>
            <a:off x="8985250" y="1695460"/>
            <a:ext cx="2768600" cy="1815882"/>
          </a:xfrm>
          <a:noFill/>
        </p:spPr>
        <p:txBody>
          <a:bodyPr lIns="173736" rIns="91440">
            <a:spAutoFit/>
          </a:bodyPr>
          <a:lstStyle>
            <a:lvl1pPr>
              <a:spcBef>
                <a:spcPts val="600"/>
              </a:spcBef>
              <a:spcAft>
                <a:spcPts val="600"/>
              </a:spcAft>
              <a:buClrTx/>
              <a:defRPr lang="en-US" sz="3200" b="0" kern="1200" baseline="0" dirty="0" smtClean="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3</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5B207F86-D12A-064B-8E58-0CE97F5EAB48}"/>
              </a:ext>
            </a:extLst>
          </p:cNvPr>
          <p:cNvSpPr>
            <a:spLocks noGrp="1"/>
          </p:cNvSpPr>
          <p:nvPr>
            <p:ph type="body" sz="quarter" idx="39" hasCustomPrompt="1"/>
          </p:nvPr>
        </p:nvSpPr>
        <p:spPr>
          <a:xfrm>
            <a:off x="3282950" y="3886200"/>
            <a:ext cx="2857500" cy="1815882"/>
          </a:xfrm>
          <a:noFill/>
        </p:spPr>
        <p:txBody>
          <a:bodyPr lIns="173736" rIns="457200">
            <a:spAutoFit/>
          </a:bodyPr>
          <a:lstStyle>
            <a:lvl1pPr>
              <a:spcBef>
                <a:spcPts val="600"/>
              </a:spcBef>
              <a:spcAft>
                <a:spcPts val="600"/>
              </a:spcAft>
              <a:buClrTx/>
              <a:defRPr lang="en-US" sz="3200" b="0" kern="1200" baseline="0" dirty="0" smtClean="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A8EA6D08-6991-D642-80D8-F813598762A5}"/>
              </a:ext>
            </a:extLst>
          </p:cNvPr>
          <p:cNvSpPr>
            <a:spLocks noGrp="1"/>
          </p:cNvSpPr>
          <p:nvPr>
            <p:ph type="body" sz="quarter" idx="40" hasCustomPrompt="1"/>
          </p:nvPr>
        </p:nvSpPr>
        <p:spPr>
          <a:xfrm>
            <a:off x="6140451" y="3886200"/>
            <a:ext cx="2844799" cy="1815882"/>
          </a:xfrm>
          <a:noFill/>
        </p:spPr>
        <p:txBody>
          <a:bodyPr lIns="173736" rIns="457200">
            <a:spAutoFit/>
          </a:bodyPr>
          <a:lstStyle>
            <a:lvl1pPr>
              <a:spcBef>
                <a:spcPts val="600"/>
              </a:spcBef>
              <a:spcAft>
                <a:spcPts val="600"/>
              </a:spcAft>
              <a:buClrTx/>
              <a:defRPr lang="en-US" sz="3200" b="0" kern="1200" baseline="0" dirty="0" smtClean="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5</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a:extLst>
              <a:ext uri="{FF2B5EF4-FFF2-40B4-BE49-F238E27FC236}">
                <a16:creationId xmlns:a16="http://schemas.microsoft.com/office/drawing/2014/main" id="{4763A1AA-B5F1-EF4F-9995-A42975CA6D61}"/>
              </a:ext>
            </a:extLst>
          </p:cNvPr>
          <p:cNvSpPr>
            <a:spLocks noGrp="1"/>
          </p:cNvSpPr>
          <p:nvPr>
            <p:ph type="body" sz="quarter" idx="41" hasCustomPrompt="1"/>
          </p:nvPr>
        </p:nvSpPr>
        <p:spPr>
          <a:xfrm>
            <a:off x="8985250" y="3886200"/>
            <a:ext cx="2768600" cy="1815882"/>
          </a:xfrm>
          <a:noFill/>
        </p:spPr>
        <p:txBody>
          <a:bodyPr lIns="173736" rIns="91440">
            <a:spAutoFit/>
          </a:bodyPr>
          <a:lstStyle>
            <a:lvl1pPr>
              <a:spcBef>
                <a:spcPts val="600"/>
              </a:spcBef>
              <a:spcAft>
                <a:spcPts val="600"/>
              </a:spcAft>
              <a:buClrTx/>
              <a:defRPr lang="en-US" sz="3200" b="0" kern="1200" baseline="0" dirty="0" smtClean="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6</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C73DB13E-016C-38BD-802E-CB8A28A5A737}"/>
              </a:ext>
            </a:extLst>
          </p:cNvPr>
          <p:cNvSpPr>
            <a:spLocks noGrp="1"/>
          </p:cNvSpPr>
          <p:nvPr>
            <p:ph type="body" sz="quarter" idx="13" hasCustomPrompt="1"/>
          </p:nvPr>
        </p:nvSpPr>
        <p:spPr>
          <a:xfrm>
            <a:off x="612774" y="856744"/>
            <a:ext cx="11036301" cy="492443"/>
          </a:xfrm>
          <a:ln>
            <a:noFill/>
          </a:ln>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Subheading (delete this box if not using). Accent Color options available by formatting the background’s solid fill color. More graphic shape options can be found in the layout master.</a:t>
            </a:r>
          </a:p>
        </p:txBody>
      </p:sp>
      <p:sp>
        <p:nvSpPr>
          <p:cNvPr id="18" name="Text Placeholder 4">
            <a:extLst>
              <a:ext uri="{FF2B5EF4-FFF2-40B4-BE49-F238E27FC236}">
                <a16:creationId xmlns:a16="http://schemas.microsoft.com/office/drawing/2014/main" id="{D63ADFE7-0EB2-9166-78C1-C514553F6A7D}"/>
              </a:ext>
            </a:extLst>
          </p:cNvPr>
          <p:cNvSpPr>
            <a:spLocks noGrp="1"/>
          </p:cNvSpPr>
          <p:nvPr>
            <p:ph type="body" sz="quarter" idx="16" hasCustomPrompt="1"/>
          </p:nvPr>
        </p:nvSpPr>
        <p:spPr>
          <a:xfrm>
            <a:off x="609600" y="288808"/>
            <a:ext cx="11039475" cy="123111"/>
          </a:xfrm>
        </p:spPr>
        <p:txBody>
          <a:bodyPr lIns="27432" tIns="0" rIns="0" bIns="0"/>
          <a:lstStyle>
            <a:lvl1pPr>
              <a:defRPr sz="800" b="0" cap="all" spc="30" baseline="0">
                <a:solidFill>
                  <a:schemeClr val="tx1"/>
                </a:solidFill>
              </a:defRPr>
            </a:lvl1pPr>
          </a:lstStyle>
          <a:p>
            <a:pPr lvl="0"/>
            <a:r>
              <a:rPr lang="en-US" dirty="0"/>
              <a:t>Pre-heading (delete this box if not using)</a:t>
            </a:r>
          </a:p>
        </p:txBody>
      </p:sp>
      <p:cxnSp>
        <p:nvCxnSpPr>
          <p:cNvPr id="2" name="Straight Connector 1">
            <a:extLst>
              <a:ext uri="{FF2B5EF4-FFF2-40B4-BE49-F238E27FC236}">
                <a16:creationId xmlns:a16="http://schemas.microsoft.com/office/drawing/2014/main" id="{F66A4734-55AC-CD37-2C0A-80E0FCF64210}"/>
              </a:ext>
            </a:extLst>
          </p:cNvPr>
          <p:cNvCxnSpPr>
            <a:cxnSpLocks/>
          </p:cNvCxnSpPr>
          <p:nvPr userDrawn="1"/>
        </p:nvCxnSpPr>
        <p:spPr>
          <a:xfrm flipH="1">
            <a:off x="3282949" y="3886200"/>
            <a:ext cx="8366126"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07DC30-14D3-E674-3F0D-A88B83B7EF69}"/>
              </a:ext>
            </a:extLst>
          </p:cNvPr>
          <p:cNvCxnSpPr>
            <a:cxnSpLocks/>
          </p:cNvCxnSpPr>
          <p:nvPr userDrawn="1"/>
        </p:nvCxnSpPr>
        <p:spPr>
          <a:xfrm>
            <a:off x="6140450"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BF8F33E-B9AB-BCFA-D2D4-908FB784A64B}"/>
              </a:ext>
            </a:extLst>
          </p:cNvPr>
          <p:cNvCxnSpPr>
            <a:cxnSpLocks/>
          </p:cNvCxnSpPr>
          <p:nvPr userDrawn="1"/>
        </p:nvCxnSpPr>
        <p:spPr>
          <a:xfrm>
            <a:off x="8985813"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59B9946-50AA-62EA-DC62-F05A3BD5842E}"/>
              </a:ext>
            </a:extLst>
          </p:cNvPr>
          <p:cNvSpPr/>
          <p:nvPr userDrawn="1"/>
        </p:nvSpPr>
        <p:spPr bwMode="ltGray">
          <a:xfrm>
            <a:off x="2341762" y="3886199"/>
            <a:ext cx="564596" cy="56459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814145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3868">
          <p15:clr>
            <a:srgbClr val="A4A3A4"/>
          </p15:clr>
        </p15:guide>
        <p15:guide id="6" pos="3744">
          <p15:clr>
            <a:srgbClr val="F26B43"/>
          </p15:clr>
        </p15:guide>
        <p15:guide id="7" pos="3976">
          <p15:clr>
            <a:srgbClr val="F26B43"/>
          </p15:clr>
        </p15:guide>
        <p15:guide id="12" pos="5542">
          <p15:clr>
            <a:srgbClr val="F26B43"/>
          </p15:clr>
        </p15:guide>
        <p15:guide id="13" pos="5772">
          <p15:clr>
            <a:srgbClr val="F26B43"/>
          </p15:clr>
        </p15:guide>
        <p15:guide id="23" pos="5660">
          <p15:clr>
            <a:srgbClr val="A4A3A4"/>
          </p15:clr>
        </p15:guide>
        <p15:guide id="27" pos="2180">
          <p15:clr>
            <a:srgbClr val="F26B43"/>
          </p15:clr>
        </p15:guide>
        <p15:guide id="28" pos="1950">
          <p15:clr>
            <a:srgbClr val="F26B43"/>
          </p15:clr>
        </p15:guide>
        <p15:guide id="46" pos="2068">
          <p15:clr>
            <a:srgbClr val="A4A3A4"/>
          </p15:clr>
        </p15:guide>
        <p15:guide id="47" orient="horz" pos="2352">
          <p15:clr>
            <a:srgbClr val="F26B43"/>
          </p15:clr>
        </p15:guide>
        <p15:guide id="48" orient="horz" pos="2544">
          <p15:clr>
            <a:srgbClr val="F26B43"/>
          </p15:clr>
        </p15:guide>
        <p15:guide id="49" orient="horz" pos="2448">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verview: 4 Column, 2 row grid (Option 1)">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C4CD7855-25AB-3C71-A192-480A844C5867}"/>
              </a:ext>
            </a:extLst>
          </p:cNvPr>
          <p:cNvSpPr/>
          <p:nvPr userDrawn="1"/>
        </p:nvSpPr>
        <p:spPr bwMode="ltGray">
          <a:xfrm>
            <a:off x="0" y="0"/>
            <a:ext cx="12192000" cy="6096000"/>
          </a:xfrm>
          <a:custGeom>
            <a:avLst/>
            <a:gdLst>
              <a:gd name="connsiteX0" fmla="*/ 1788776 w 12192000"/>
              <a:gd name="connsiteY0" fmla="*/ 5570199 h 6096000"/>
              <a:gd name="connsiteX1" fmla="*/ 1788776 w 12192000"/>
              <a:gd name="connsiteY1" fmla="*/ 5943600 h 6096000"/>
              <a:gd name="connsiteX2" fmla="*/ 2162177 w 12192000"/>
              <a:gd name="connsiteY2" fmla="*/ 5943600 h 6096000"/>
              <a:gd name="connsiteX3" fmla="*/ 2162177 w 12192000"/>
              <a:gd name="connsiteY3" fmla="*/ 5570199 h 6096000"/>
              <a:gd name="connsiteX4" fmla="*/ 2162179 w 12192000"/>
              <a:gd name="connsiteY4" fmla="*/ 5197065 h 6096000"/>
              <a:gd name="connsiteX5" fmla="*/ 2162179 w 12192000"/>
              <a:gd name="connsiteY5" fmla="*/ 5570199 h 6096000"/>
              <a:gd name="connsiteX6" fmla="*/ 2162179 w 12192000"/>
              <a:gd name="connsiteY6" fmla="*/ 5570466 h 6096000"/>
              <a:gd name="connsiteX7" fmla="*/ 2162179 w 12192000"/>
              <a:gd name="connsiteY7" fmla="*/ 5943600 h 6096000"/>
              <a:gd name="connsiteX8" fmla="*/ 2535580 w 12192000"/>
              <a:gd name="connsiteY8" fmla="*/ 5943600 h 6096000"/>
              <a:gd name="connsiteX9" fmla="*/ 2535580 w 12192000"/>
              <a:gd name="connsiteY9" fmla="*/ 5570466 h 6096000"/>
              <a:gd name="connsiteX10" fmla="*/ 2535580 w 12192000"/>
              <a:gd name="connsiteY10" fmla="*/ 5570199 h 6096000"/>
              <a:gd name="connsiteX11" fmla="*/ 2535580 w 12192000"/>
              <a:gd name="connsiteY11" fmla="*/ 5197065 h 6096000"/>
              <a:gd name="connsiteX12" fmla="*/ 2535582 w 12192000"/>
              <a:gd name="connsiteY12" fmla="*/ 4823930 h 6096000"/>
              <a:gd name="connsiteX13" fmla="*/ 2535582 w 12192000"/>
              <a:gd name="connsiteY13" fmla="*/ 5197064 h 6096000"/>
              <a:gd name="connsiteX14" fmla="*/ 2535582 w 12192000"/>
              <a:gd name="connsiteY14" fmla="*/ 5197331 h 6096000"/>
              <a:gd name="connsiteX15" fmla="*/ 2535582 w 12192000"/>
              <a:gd name="connsiteY15" fmla="*/ 5570198 h 6096000"/>
              <a:gd name="connsiteX16" fmla="*/ 2535582 w 12192000"/>
              <a:gd name="connsiteY16" fmla="*/ 5570466 h 6096000"/>
              <a:gd name="connsiteX17" fmla="*/ 2535582 w 12192000"/>
              <a:gd name="connsiteY17" fmla="*/ 5943600 h 6096000"/>
              <a:gd name="connsiteX18" fmla="*/ 2908983 w 12192000"/>
              <a:gd name="connsiteY18" fmla="*/ 5943600 h 6096000"/>
              <a:gd name="connsiteX19" fmla="*/ 2908983 w 12192000"/>
              <a:gd name="connsiteY19" fmla="*/ 5570466 h 6096000"/>
              <a:gd name="connsiteX20" fmla="*/ 2908983 w 12192000"/>
              <a:gd name="connsiteY20" fmla="*/ 5570198 h 6096000"/>
              <a:gd name="connsiteX21" fmla="*/ 2908983 w 12192000"/>
              <a:gd name="connsiteY21" fmla="*/ 5197331 h 6096000"/>
              <a:gd name="connsiteX22" fmla="*/ 2908983 w 12192000"/>
              <a:gd name="connsiteY22" fmla="*/ 5197064 h 6096000"/>
              <a:gd name="connsiteX23" fmla="*/ 2908983 w 12192000"/>
              <a:gd name="connsiteY23" fmla="*/ 4823930 h 6096000"/>
              <a:gd name="connsiteX24" fmla="*/ 2908985 w 12192000"/>
              <a:gd name="connsiteY24" fmla="*/ 4450795 h 6096000"/>
              <a:gd name="connsiteX25" fmla="*/ 2908985 w 12192000"/>
              <a:gd name="connsiteY25" fmla="*/ 4823930 h 6096000"/>
              <a:gd name="connsiteX26" fmla="*/ 2908985 w 12192000"/>
              <a:gd name="connsiteY26" fmla="*/ 4824196 h 6096000"/>
              <a:gd name="connsiteX27" fmla="*/ 2908985 w 12192000"/>
              <a:gd name="connsiteY27" fmla="*/ 5197064 h 6096000"/>
              <a:gd name="connsiteX28" fmla="*/ 2908985 w 12192000"/>
              <a:gd name="connsiteY28" fmla="*/ 5197331 h 6096000"/>
              <a:gd name="connsiteX29" fmla="*/ 2908985 w 12192000"/>
              <a:gd name="connsiteY29" fmla="*/ 5570198 h 6096000"/>
              <a:gd name="connsiteX30" fmla="*/ 2908985 w 12192000"/>
              <a:gd name="connsiteY30" fmla="*/ 5570466 h 6096000"/>
              <a:gd name="connsiteX31" fmla="*/ 2908985 w 12192000"/>
              <a:gd name="connsiteY31" fmla="*/ 5943600 h 6096000"/>
              <a:gd name="connsiteX32" fmla="*/ 3282386 w 12192000"/>
              <a:gd name="connsiteY32" fmla="*/ 5943600 h 6096000"/>
              <a:gd name="connsiteX33" fmla="*/ 3282386 w 12192000"/>
              <a:gd name="connsiteY33" fmla="*/ 5570466 h 6096000"/>
              <a:gd name="connsiteX34" fmla="*/ 3282386 w 12192000"/>
              <a:gd name="connsiteY34" fmla="*/ 5570198 h 6096000"/>
              <a:gd name="connsiteX35" fmla="*/ 3282386 w 12192000"/>
              <a:gd name="connsiteY35" fmla="*/ 5197331 h 6096000"/>
              <a:gd name="connsiteX36" fmla="*/ 3282386 w 12192000"/>
              <a:gd name="connsiteY36" fmla="*/ 5197064 h 6096000"/>
              <a:gd name="connsiteX37" fmla="*/ 3282386 w 12192000"/>
              <a:gd name="connsiteY37" fmla="*/ 4824196 h 6096000"/>
              <a:gd name="connsiteX38" fmla="*/ 3282386 w 12192000"/>
              <a:gd name="connsiteY38" fmla="*/ 4823930 h 6096000"/>
              <a:gd name="connsiteX39" fmla="*/ 3282386 w 12192000"/>
              <a:gd name="connsiteY39" fmla="*/ 4450795 h 6096000"/>
              <a:gd name="connsiteX40" fmla="*/ 0 w 12192000"/>
              <a:gd name="connsiteY40" fmla="*/ 0 h 6096000"/>
              <a:gd name="connsiteX41" fmla="*/ 12192000 w 12192000"/>
              <a:gd name="connsiteY41" fmla="*/ 0 h 6096000"/>
              <a:gd name="connsiteX42" fmla="*/ 12192000 w 12192000"/>
              <a:gd name="connsiteY42" fmla="*/ 6096000 h 6096000"/>
              <a:gd name="connsiteX43" fmla="*/ 0 w 12192000"/>
              <a:gd name="connsiteY43"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192000" h="6096000">
                <a:moveTo>
                  <a:pt x="1788776" y="5570199"/>
                </a:moveTo>
                <a:lnTo>
                  <a:pt x="1788776" y="5943600"/>
                </a:lnTo>
                <a:lnTo>
                  <a:pt x="2162177" y="5943600"/>
                </a:lnTo>
                <a:lnTo>
                  <a:pt x="2162177" y="5570199"/>
                </a:lnTo>
                <a:close/>
                <a:moveTo>
                  <a:pt x="2162179" y="5197065"/>
                </a:moveTo>
                <a:lnTo>
                  <a:pt x="2162179" y="5570199"/>
                </a:lnTo>
                <a:lnTo>
                  <a:pt x="2162179" y="5570466"/>
                </a:lnTo>
                <a:lnTo>
                  <a:pt x="2162179" y="5943600"/>
                </a:lnTo>
                <a:lnTo>
                  <a:pt x="2535580" y="5943600"/>
                </a:lnTo>
                <a:lnTo>
                  <a:pt x="2535580" y="5570466"/>
                </a:lnTo>
                <a:lnTo>
                  <a:pt x="2535580" y="5570199"/>
                </a:lnTo>
                <a:lnTo>
                  <a:pt x="2535580" y="5197065"/>
                </a:lnTo>
                <a:close/>
                <a:moveTo>
                  <a:pt x="2535582" y="4823930"/>
                </a:moveTo>
                <a:lnTo>
                  <a:pt x="2535582" y="5197064"/>
                </a:lnTo>
                <a:lnTo>
                  <a:pt x="2535582" y="5197331"/>
                </a:lnTo>
                <a:lnTo>
                  <a:pt x="2535582" y="5570198"/>
                </a:lnTo>
                <a:lnTo>
                  <a:pt x="2535582" y="5570466"/>
                </a:lnTo>
                <a:lnTo>
                  <a:pt x="2535582" y="5943600"/>
                </a:lnTo>
                <a:lnTo>
                  <a:pt x="2908983" y="5943600"/>
                </a:lnTo>
                <a:lnTo>
                  <a:pt x="2908983" y="5570466"/>
                </a:lnTo>
                <a:lnTo>
                  <a:pt x="2908983" y="5570198"/>
                </a:lnTo>
                <a:lnTo>
                  <a:pt x="2908983" y="5197331"/>
                </a:lnTo>
                <a:lnTo>
                  <a:pt x="2908983" y="5197064"/>
                </a:lnTo>
                <a:lnTo>
                  <a:pt x="2908983" y="4823930"/>
                </a:lnTo>
                <a:close/>
                <a:moveTo>
                  <a:pt x="2908985" y="4450795"/>
                </a:moveTo>
                <a:lnTo>
                  <a:pt x="2908985" y="4823930"/>
                </a:lnTo>
                <a:lnTo>
                  <a:pt x="2908985" y="4824196"/>
                </a:lnTo>
                <a:lnTo>
                  <a:pt x="2908985" y="5197064"/>
                </a:lnTo>
                <a:lnTo>
                  <a:pt x="2908985" y="5197331"/>
                </a:lnTo>
                <a:lnTo>
                  <a:pt x="2908985" y="5570198"/>
                </a:lnTo>
                <a:lnTo>
                  <a:pt x="2908985" y="5570466"/>
                </a:lnTo>
                <a:lnTo>
                  <a:pt x="2908985" y="5943600"/>
                </a:lnTo>
                <a:lnTo>
                  <a:pt x="3282386" y="5943600"/>
                </a:lnTo>
                <a:lnTo>
                  <a:pt x="3282386" y="5570466"/>
                </a:lnTo>
                <a:lnTo>
                  <a:pt x="3282386" y="5570198"/>
                </a:lnTo>
                <a:lnTo>
                  <a:pt x="3282386" y="5197331"/>
                </a:lnTo>
                <a:lnTo>
                  <a:pt x="3282386" y="5197064"/>
                </a:lnTo>
                <a:lnTo>
                  <a:pt x="3282386" y="4824196"/>
                </a:lnTo>
                <a:lnTo>
                  <a:pt x="3282386" y="4823930"/>
                </a:lnTo>
                <a:lnTo>
                  <a:pt x="3282386" y="4450795"/>
                </a:lnTo>
                <a:close/>
                <a:moveTo>
                  <a:pt x="0" y="0"/>
                </a:moveTo>
                <a:lnTo>
                  <a:pt x="12192000" y="0"/>
                </a:lnTo>
                <a:lnTo>
                  <a:pt x="12192000" y="6096000"/>
                </a:lnTo>
                <a:lnTo>
                  <a:pt x="0" y="609600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US" dirty="0" err="1">
              <a:solidFill>
                <a:schemeClr val="tx1"/>
              </a:solidFill>
            </a:endParaRPr>
          </a:p>
        </p:txBody>
      </p:sp>
      <p:sp>
        <p:nvSpPr>
          <p:cNvPr id="14" name="Title 1">
            <a:extLst>
              <a:ext uri="{FF2B5EF4-FFF2-40B4-BE49-F238E27FC236}">
                <a16:creationId xmlns:a16="http://schemas.microsoft.com/office/drawing/2014/main" id="{9FA49967-630A-B54B-BAE0-E75A3B41E6CC}"/>
              </a:ext>
            </a:extLst>
          </p:cNvPr>
          <p:cNvSpPr>
            <a:spLocks noGrp="1"/>
          </p:cNvSpPr>
          <p:nvPr>
            <p:ph type="title" hasCustomPrompt="1"/>
          </p:nvPr>
        </p:nvSpPr>
        <p:spPr>
          <a:xfrm>
            <a:off x="609600" y="521208"/>
            <a:ext cx="11039475" cy="332399"/>
          </a:xfrm>
          <a:ln>
            <a:noFill/>
          </a:ln>
        </p:spPr>
        <p:txBody>
          <a:bodyPr/>
          <a:lstStyle>
            <a:lvl1pPr>
              <a:defRPr sz="2400" b="1" i="0">
                <a:solidFill>
                  <a:schemeClr val="tx1"/>
                </a:solidFill>
                <a:latin typeface="+mj-lt"/>
              </a:defRPr>
            </a:lvl1pPr>
          </a:lstStyle>
          <a:p>
            <a:r>
              <a:rPr lang="en-US" dirty="0"/>
              <a:t>Overview: 4 Column, 2 row grid (Option 1)</a:t>
            </a:r>
          </a:p>
        </p:txBody>
      </p:sp>
      <p:sp>
        <p:nvSpPr>
          <p:cNvPr id="3" name="Text Placeholder 2">
            <a:extLst>
              <a:ext uri="{FF2B5EF4-FFF2-40B4-BE49-F238E27FC236}">
                <a16:creationId xmlns:a16="http://schemas.microsoft.com/office/drawing/2014/main" id="{478A3799-02F9-AA4D-8772-FA8A0FA0798C}"/>
              </a:ext>
            </a:extLst>
          </p:cNvPr>
          <p:cNvSpPr>
            <a:spLocks noGrp="1"/>
          </p:cNvSpPr>
          <p:nvPr>
            <p:ph type="body" sz="quarter" idx="19"/>
          </p:nvPr>
        </p:nvSpPr>
        <p:spPr>
          <a:xfrm>
            <a:off x="434975" y="1695460"/>
            <a:ext cx="2847975" cy="1754326"/>
          </a:xfrm>
          <a:noFill/>
        </p:spPr>
        <p:txBody>
          <a:bodyPr lIns="173736" rIns="164592">
            <a:spAutoFit/>
          </a:bodyPr>
          <a:lstStyle>
            <a:lvl1pPr>
              <a:spcBef>
                <a:spcPts val="600"/>
              </a:spcBef>
              <a:spcAft>
                <a:spcPts val="600"/>
              </a:spcAft>
              <a:buClrTx/>
              <a:defRPr sz="1400">
                <a:solidFill>
                  <a:schemeClr val="tx1"/>
                </a:solidFill>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822ACA7-778F-8C45-B6D8-AE0213C19692}"/>
              </a:ext>
            </a:extLst>
          </p:cNvPr>
          <p:cNvSpPr>
            <a:spLocks noGrp="1"/>
          </p:cNvSpPr>
          <p:nvPr>
            <p:ph type="body" sz="quarter" idx="35" hasCustomPrompt="1"/>
          </p:nvPr>
        </p:nvSpPr>
        <p:spPr>
          <a:xfrm>
            <a:off x="3282950" y="1695460"/>
            <a:ext cx="2857500" cy="1815882"/>
          </a:xfrm>
          <a:noFill/>
        </p:spPr>
        <p:txBody>
          <a:bodyPr lIns="173736" rIns="164592">
            <a:spAutoFit/>
          </a:bodyPr>
          <a:lstStyle>
            <a:lvl1pPr>
              <a:spcBef>
                <a:spcPts val="600"/>
              </a:spcBef>
              <a:spcAft>
                <a:spcPts val="600"/>
              </a:spcAft>
              <a:buClrTx/>
              <a:defRPr sz="3200" b="0">
                <a:solidFill>
                  <a:schemeClr val="tx1"/>
                </a:solidFill>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lvl="0"/>
            <a:r>
              <a:rPr lang="en-US" dirty="0"/>
              <a:t>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C63A8F10-0C0D-A94F-A194-2F77B3B55F98}"/>
              </a:ext>
            </a:extLst>
          </p:cNvPr>
          <p:cNvSpPr>
            <a:spLocks noGrp="1"/>
          </p:cNvSpPr>
          <p:nvPr>
            <p:ph type="body" sz="quarter" idx="36" hasCustomPrompt="1"/>
          </p:nvPr>
        </p:nvSpPr>
        <p:spPr>
          <a:xfrm>
            <a:off x="6140451" y="1695460"/>
            <a:ext cx="2844799" cy="1815882"/>
          </a:xfrm>
          <a:noFill/>
        </p:spPr>
        <p:txBody>
          <a:bodyPr lIns="173736" rIns="164592">
            <a:spAutoFit/>
          </a:bodyPr>
          <a:lstStyle>
            <a:lvl1pPr>
              <a:spcBef>
                <a:spcPts val="600"/>
              </a:spcBef>
              <a:spcAft>
                <a:spcPts val="600"/>
              </a:spcAft>
              <a:buClrTx/>
              <a:defRPr lang="en-US" sz="3200" b="0" kern="1200" baseline="0" dirty="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
            <a:extLst>
              <a:ext uri="{FF2B5EF4-FFF2-40B4-BE49-F238E27FC236}">
                <a16:creationId xmlns:a16="http://schemas.microsoft.com/office/drawing/2014/main" id="{07C5F4C1-ADA6-FB4E-A892-AF88E5B6098B}"/>
              </a:ext>
            </a:extLst>
          </p:cNvPr>
          <p:cNvSpPr>
            <a:spLocks noGrp="1"/>
          </p:cNvSpPr>
          <p:nvPr>
            <p:ph type="body" sz="quarter" idx="37" hasCustomPrompt="1"/>
          </p:nvPr>
        </p:nvSpPr>
        <p:spPr>
          <a:xfrm>
            <a:off x="8985250" y="1695460"/>
            <a:ext cx="2768600" cy="1815882"/>
          </a:xfrm>
          <a:noFill/>
        </p:spPr>
        <p:txBody>
          <a:bodyPr lIns="173736" rIns="91440">
            <a:spAutoFit/>
          </a:bodyPr>
          <a:lstStyle>
            <a:lvl1pPr>
              <a:spcBef>
                <a:spcPts val="600"/>
              </a:spcBef>
              <a:spcAft>
                <a:spcPts val="600"/>
              </a:spcAft>
              <a:buClrTx/>
              <a:defRPr lang="en-US" sz="3200" b="0" kern="1200" baseline="0" dirty="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3</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a:extLst>
              <a:ext uri="{FF2B5EF4-FFF2-40B4-BE49-F238E27FC236}">
                <a16:creationId xmlns:a16="http://schemas.microsoft.com/office/drawing/2014/main" id="{5B207F86-D12A-064B-8E58-0CE97F5EAB48}"/>
              </a:ext>
            </a:extLst>
          </p:cNvPr>
          <p:cNvSpPr>
            <a:spLocks noGrp="1"/>
          </p:cNvSpPr>
          <p:nvPr>
            <p:ph type="body" sz="quarter" idx="39" hasCustomPrompt="1"/>
          </p:nvPr>
        </p:nvSpPr>
        <p:spPr>
          <a:xfrm>
            <a:off x="3282950" y="3886200"/>
            <a:ext cx="2857500" cy="1815882"/>
          </a:xfrm>
          <a:noFill/>
        </p:spPr>
        <p:txBody>
          <a:bodyPr lIns="173736" rIns="457200">
            <a:spAutoFit/>
          </a:bodyPr>
          <a:lstStyle>
            <a:lvl1pPr>
              <a:spcBef>
                <a:spcPts val="600"/>
              </a:spcBef>
              <a:spcAft>
                <a:spcPts val="600"/>
              </a:spcAft>
              <a:buClrTx/>
              <a:defRPr lang="en-US" sz="3200" b="0" kern="1200" baseline="0" dirty="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
            <a:extLst>
              <a:ext uri="{FF2B5EF4-FFF2-40B4-BE49-F238E27FC236}">
                <a16:creationId xmlns:a16="http://schemas.microsoft.com/office/drawing/2014/main" id="{A8EA6D08-6991-D642-80D8-F813598762A5}"/>
              </a:ext>
            </a:extLst>
          </p:cNvPr>
          <p:cNvSpPr>
            <a:spLocks noGrp="1"/>
          </p:cNvSpPr>
          <p:nvPr>
            <p:ph type="body" sz="quarter" idx="40" hasCustomPrompt="1"/>
          </p:nvPr>
        </p:nvSpPr>
        <p:spPr>
          <a:xfrm>
            <a:off x="6140451" y="3886200"/>
            <a:ext cx="2844799" cy="1815882"/>
          </a:xfrm>
          <a:noFill/>
        </p:spPr>
        <p:txBody>
          <a:bodyPr lIns="173736" rIns="457200">
            <a:spAutoFit/>
          </a:bodyPr>
          <a:lstStyle>
            <a:lvl1pPr>
              <a:spcBef>
                <a:spcPts val="600"/>
              </a:spcBef>
              <a:spcAft>
                <a:spcPts val="600"/>
              </a:spcAft>
              <a:buClrTx/>
              <a:defRPr lang="en-US" sz="3200" b="0" kern="1200" baseline="0" dirty="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5</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a:extLst>
              <a:ext uri="{FF2B5EF4-FFF2-40B4-BE49-F238E27FC236}">
                <a16:creationId xmlns:a16="http://schemas.microsoft.com/office/drawing/2014/main" id="{4763A1AA-B5F1-EF4F-9995-A42975CA6D61}"/>
              </a:ext>
            </a:extLst>
          </p:cNvPr>
          <p:cNvSpPr>
            <a:spLocks noGrp="1"/>
          </p:cNvSpPr>
          <p:nvPr>
            <p:ph type="body" sz="quarter" idx="41" hasCustomPrompt="1"/>
          </p:nvPr>
        </p:nvSpPr>
        <p:spPr>
          <a:xfrm>
            <a:off x="8985250" y="3886200"/>
            <a:ext cx="2768600" cy="1815882"/>
          </a:xfrm>
          <a:noFill/>
        </p:spPr>
        <p:txBody>
          <a:bodyPr lIns="173736" rIns="91440">
            <a:spAutoFit/>
          </a:bodyPr>
          <a:lstStyle>
            <a:lvl1pPr>
              <a:spcBef>
                <a:spcPts val="600"/>
              </a:spcBef>
              <a:spcAft>
                <a:spcPts val="600"/>
              </a:spcAft>
              <a:buClrTx/>
              <a:defRPr lang="en-US" sz="3200" b="0" kern="1200" baseline="0" dirty="0">
                <a:solidFill>
                  <a:schemeClr val="tx1"/>
                </a:solidFill>
                <a:latin typeface="+mn-lt"/>
                <a:ea typeface="+mn-ea"/>
                <a:cs typeface="+mn-cs"/>
              </a:defRPr>
            </a:lvl1pPr>
            <a:lvl2pPr>
              <a:buClrTx/>
              <a:defRPr sz="1200">
                <a:solidFill>
                  <a:schemeClr val="tx1"/>
                </a:solidFill>
              </a:defRPr>
            </a:lvl2pPr>
            <a:lvl3pPr>
              <a:buClrTx/>
              <a:defRPr sz="1200">
                <a:solidFill>
                  <a:schemeClr val="tx1"/>
                </a:solidFill>
              </a:defRPr>
            </a:lvl3pPr>
            <a:lvl4pPr>
              <a:buClrTx/>
              <a:defRPr sz="1200">
                <a:solidFill>
                  <a:schemeClr val="tx1"/>
                </a:solidFill>
              </a:defRPr>
            </a:lvl4pPr>
            <a:lvl5pPr>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6</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C73DB13E-016C-38BD-802E-CB8A28A5A737}"/>
              </a:ext>
            </a:extLst>
          </p:cNvPr>
          <p:cNvSpPr>
            <a:spLocks noGrp="1"/>
          </p:cNvSpPr>
          <p:nvPr>
            <p:ph type="body" sz="quarter" idx="13" hasCustomPrompt="1"/>
          </p:nvPr>
        </p:nvSpPr>
        <p:spPr>
          <a:xfrm>
            <a:off x="612774" y="856744"/>
            <a:ext cx="11036301" cy="492443"/>
          </a:xfrm>
          <a:ln>
            <a:noFill/>
          </a:ln>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Subheading (delete this box if not using). Accent Color options available by formatting the background’s solid fill color. More graphic shape options can be found in the layout master.</a:t>
            </a:r>
          </a:p>
        </p:txBody>
      </p:sp>
      <p:sp>
        <p:nvSpPr>
          <p:cNvPr id="18" name="Text Placeholder 4">
            <a:extLst>
              <a:ext uri="{FF2B5EF4-FFF2-40B4-BE49-F238E27FC236}">
                <a16:creationId xmlns:a16="http://schemas.microsoft.com/office/drawing/2014/main" id="{D63ADFE7-0EB2-9166-78C1-C514553F6A7D}"/>
              </a:ext>
            </a:extLst>
          </p:cNvPr>
          <p:cNvSpPr>
            <a:spLocks noGrp="1"/>
          </p:cNvSpPr>
          <p:nvPr>
            <p:ph type="body" sz="quarter" idx="16" hasCustomPrompt="1"/>
          </p:nvPr>
        </p:nvSpPr>
        <p:spPr>
          <a:xfrm>
            <a:off x="609600" y="288808"/>
            <a:ext cx="11039475" cy="123111"/>
          </a:xfrm>
        </p:spPr>
        <p:txBody>
          <a:bodyPr lIns="27432" tIns="0" rIns="0" bIns="0"/>
          <a:lstStyle>
            <a:lvl1pPr>
              <a:defRPr sz="800" b="0" cap="all" spc="30" baseline="0">
                <a:solidFill>
                  <a:schemeClr val="tx1"/>
                </a:solidFill>
              </a:defRPr>
            </a:lvl1pPr>
          </a:lstStyle>
          <a:p>
            <a:pPr lvl="0"/>
            <a:r>
              <a:rPr lang="en-US" dirty="0"/>
              <a:t>Pre-heading (delete this box if not using)</a:t>
            </a:r>
          </a:p>
        </p:txBody>
      </p:sp>
      <p:cxnSp>
        <p:nvCxnSpPr>
          <p:cNvPr id="2" name="Straight Connector 1">
            <a:extLst>
              <a:ext uri="{FF2B5EF4-FFF2-40B4-BE49-F238E27FC236}">
                <a16:creationId xmlns:a16="http://schemas.microsoft.com/office/drawing/2014/main" id="{F66A4734-55AC-CD37-2C0A-80E0FCF64210}"/>
              </a:ext>
            </a:extLst>
          </p:cNvPr>
          <p:cNvCxnSpPr>
            <a:cxnSpLocks/>
          </p:cNvCxnSpPr>
          <p:nvPr userDrawn="1"/>
        </p:nvCxnSpPr>
        <p:spPr>
          <a:xfrm flipH="1">
            <a:off x="3282949" y="3886200"/>
            <a:ext cx="8366126"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2EDCBC-26C1-0BA1-C2A6-561B49F678CF}"/>
              </a:ext>
            </a:extLst>
          </p:cNvPr>
          <p:cNvCxnSpPr/>
          <p:nvPr userDrawn="1"/>
        </p:nvCxnSpPr>
        <p:spPr>
          <a:xfrm>
            <a:off x="6140450"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69412B-3CD8-8E0A-2C8E-81AF5C00BE08}"/>
              </a:ext>
            </a:extLst>
          </p:cNvPr>
          <p:cNvCxnSpPr/>
          <p:nvPr userDrawn="1"/>
        </p:nvCxnSpPr>
        <p:spPr>
          <a:xfrm>
            <a:off x="8985813"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EA3679A-0F1A-F267-27BB-79E0E2944A42}"/>
              </a:ext>
            </a:extLst>
          </p:cNvPr>
          <p:cNvSpPr/>
          <p:nvPr userDrawn="1"/>
        </p:nvSpPr>
        <p:spPr bwMode="ltGray">
          <a:xfrm>
            <a:off x="2344380" y="3886199"/>
            <a:ext cx="564596" cy="564596"/>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cxnSp>
        <p:nvCxnSpPr>
          <p:cNvPr id="4" name="Straight Connector 3">
            <a:extLst>
              <a:ext uri="{FF2B5EF4-FFF2-40B4-BE49-F238E27FC236}">
                <a16:creationId xmlns:a16="http://schemas.microsoft.com/office/drawing/2014/main" id="{72BA18C2-50B5-ED83-364A-56568C05D373}"/>
              </a:ext>
            </a:extLst>
          </p:cNvPr>
          <p:cNvCxnSpPr>
            <a:cxnSpLocks/>
          </p:cNvCxnSpPr>
          <p:nvPr userDrawn="1"/>
        </p:nvCxnSpPr>
        <p:spPr>
          <a:xfrm>
            <a:off x="3282949"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355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3868">
          <p15:clr>
            <a:srgbClr val="A4A3A4"/>
          </p15:clr>
        </p15:guide>
        <p15:guide id="6" pos="3744">
          <p15:clr>
            <a:srgbClr val="F26B43"/>
          </p15:clr>
        </p15:guide>
        <p15:guide id="7" pos="3976">
          <p15:clr>
            <a:srgbClr val="F26B43"/>
          </p15:clr>
        </p15:guide>
        <p15:guide id="12" pos="5542">
          <p15:clr>
            <a:srgbClr val="F26B43"/>
          </p15:clr>
        </p15:guide>
        <p15:guide id="13" pos="5772">
          <p15:clr>
            <a:srgbClr val="F26B43"/>
          </p15:clr>
        </p15:guide>
        <p15:guide id="23" pos="5660">
          <p15:clr>
            <a:srgbClr val="A4A3A4"/>
          </p15:clr>
        </p15:guide>
        <p15:guide id="27" pos="2180">
          <p15:clr>
            <a:srgbClr val="F26B43"/>
          </p15:clr>
        </p15:guide>
        <p15:guide id="28" pos="1950">
          <p15:clr>
            <a:srgbClr val="F26B43"/>
          </p15:clr>
        </p15:guide>
        <p15:guide id="46" pos="2068">
          <p15:clr>
            <a:srgbClr val="A4A3A4"/>
          </p15:clr>
        </p15:guide>
        <p15:guide id="47" orient="horz" pos="2352">
          <p15:clr>
            <a:srgbClr val="F26B43"/>
          </p15:clr>
        </p15:guide>
        <p15:guide id="48" orient="horz" pos="2544">
          <p15:clr>
            <a:srgbClr val="F26B43"/>
          </p15:clr>
        </p15:guide>
        <p15:guide id="49" orient="horz" pos="2448">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view: 6 Column grid (Option 2)">
    <p:bg>
      <p:bgPr>
        <a:solidFill>
          <a:schemeClr val="accent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EB4FFD9-CFCE-8809-17A9-B573B4ADBAA6}"/>
              </a:ext>
            </a:extLst>
          </p:cNvPr>
          <p:cNvSpPr/>
          <p:nvPr userDrawn="1"/>
        </p:nvSpPr>
        <p:spPr bwMode="ltGray">
          <a:xfrm>
            <a:off x="0" y="1"/>
            <a:ext cx="12192000" cy="6096000"/>
          </a:xfrm>
          <a:custGeom>
            <a:avLst/>
            <a:gdLst>
              <a:gd name="connsiteX0" fmla="*/ 3356753 w 12192000"/>
              <a:gd name="connsiteY0" fmla="*/ 5061725 h 6096000"/>
              <a:gd name="connsiteX1" fmla="*/ 3356753 w 12192000"/>
              <a:gd name="connsiteY1" fmla="*/ 5943599 h 6096000"/>
              <a:gd name="connsiteX2" fmla="*/ 4238627 w 12192000"/>
              <a:gd name="connsiteY2" fmla="*/ 5943599 h 6096000"/>
              <a:gd name="connsiteX3" fmla="*/ 4238627 w 12192000"/>
              <a:gd name="connsiteY3" fmla="*/ 5061725 h 6096000"/>
              <a:gd name="connsiteX4" fmla="*/ 2864598 w 12192000"/>
              <a:gd name="connsiteY4" fmla="*/ 4569241 h 6096000"/>
              <a:gd name="connsiteX5" fmla="*/ 2864598 w 12192000"/>
              <a:gd name="connsiteY5" fmla="*/ 5061395 h 6096000"/>
              <a:gd name="connsiteX6" fmla="*/ 3356753 w 12192000"/>
              <a:gd name="connsiteY6" fmla="*/ 5061395 h 6096000"/>
              <a:gd name="connsiteX7" fmla="*/ 3356753 w 12192000"/>
              <a:gd name="connsiteY7" fmla="*/ 4569241 h 6096000"/>
              <a:gd name="connsiteX8" fmla="*/ 3749748 w 12192000"/>
              <a:gd name="connsiteY8" fmla="*/ 3886199 h 6096000"/>
              <a:gd name="connsiteX9" fmla="*/ 3749748 w 12192000"/>
              <a:gd name="connsiteY9" fmla="*/ 4175914 h 6096000"/>
              <a:gd name="connsiteX10" fmla="*/ 3356753 w 12192000"/>
              <a:gd name="connsiteY10" fmla="*/ 4175914 h 6096000"/>
              <a:gd name="connsiteX11" fmla="*/ 3356753 w 12192000"/>
              <a:gd name="connsiteY11" fmla="*/ 4568910 h 6096000"/>
              <a:gd name="connsiteX12" fmla="*/ 3749748 w 12192000"/>
              <a:gd name="connsiteY12" fmla="*/ 4568910 h 6096000"/>
              <a:gd name="connsiteX13" fmla="*/ 3749748 w 12192000"/>
              <a:gd name="connsiteY13" fmla="*/ 4175914 h 6096000"/>
              <a:gd name="connsiteX14" fmla="*/ 4039463 w 12192000"/>
              <a:gd name="connsiteY14" fmla="*/ 4175914 h 6096000"/>
              <a:gd name="connsiteX15" fmla="*/ 4039463 w 12192000"/>
              <a:gd name="connsiteY15" fmla="*/ 3886199 h 6096000"/>
              <a:gd name="connsiteX16" fmla="*/ 0 w 12192000"/>
              <a:gd name="connsiteY16" fmla="*/ 0 h 6096000"/>
              <a:gd name="connsiteX17" fmla="*/ 12192000 w 12192000"/>
              <a:gd name="connsiteY17" fmla="*/ 0 h 6096000"/>
              <a:gd name="connsiteX18" fmla="*/ 12192000 w 12192000"/>
              <a:gd name="connsiteY18" fmla="*/ 6096000 h 6096000"/>
              <a:gd name="connsiteX19" fmla="*/ 0 w 12192000"/>
              <a:gd name="connsiteY19" fmla="*/ 60960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096000">
                <a:moveTo>
                  <a:pt x="3356753" y="5061725"/>
                </a:moveTo>
                <a:lnTo>
                  <a:pt x="3356753" y="5943599"/>
                </a:lnTo>
                <a:lnTo>
                  <a:pt x="4238627" y="5943599"/>
                </a:lnTo>
                <a:lnTo>
                  <a:pt x="4238627" y="5061725"/>
                </a:lnTo>
                <a:close/>
                <a:moveTo>
                  <a:pt x="2864598" y="4569241"/>
                </a:moveTo>
                <a:lnTo>
                  <a:pt x="2864598" y="5061395"/>
                </a:lnTo>
                <a:lnTo>
                  <a:pt x="3356753" y="5061395"/>
                </a:lnTo>
                <a:lnTo>
                  <a:pt x="3356753" y="4569241"/>
                </a:lnTo>
                <a:close/>
                <a:moveTo>
                  <a:pt x="3749748" y="3886199"/>
                </a:moveTo>
                <a:lnTo>
                  <a:pt x="3749748" y="4175914"/>
                </a:lnTo>
                <a:lnTo>
                  <a:pt x="3356753" y="4175914"/>
                </a:lnTo>
                <a:lnTo>
                  <a:pt x="3356753" y="4568910"/>
                </a:lnTo>
                <a:lnTo>
                  <a:pt x="3749748" y="4568910"/>
                </a:lnTo>
                <a:lnTo>
                  <a:pt x="3749748" y="4175914"/>
                </a:lnTo>
                <a:lnTo>
                  <a:pt x="4039463" y="4175914"/>
                </a:lnTo>
                <a:lnTo>
                  <a:pt x="4039463" y="3886199"/>
                </a:lnTo>
                <a:close/>
                <a:moveTo>
                  <a:pt x="0" y="0"/>
                </a:moveTo>
                <a:lnTo>
                  <a:pt x="12192000" y="0"/>
                </a:lnTo>
                <a:lnTo>
                  <a:pt x="12192000" y="6096000"/>
                </a:lnTo>
                <a:lnTo>
                  <a:pt x="0" y="6096000"/>
                </a:lnTo>
                <a:close/>
              </a:path>
            </a:pathLst>
          </a:cu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lang="en-US" dirty="0" err="1">
              <a:solidFill>
                <a:schemeClr val="tx1"/>
              </a:solidFill>
            </a:endParaRPr>
          </a:p>
        </p:txBody>
      </p:sp>
      <p:sp>
        <p:nvSpPr>
          <p:cNvPr id="17" name="Title 1">
            <a:extLst>
              <a:ext uri="{FF2B5EF4-FFF2-40B4-BE49-F238E27FC236}">
                <a16:creationId xmlns:a16="http://schemas.microsoft.com/office/drawing/2014/main" id="{32515D25-7A1D-A64D-93F8-60B4CD1D312B}"/>
              </a:ext>
            </a:extLst>
          </p:cNvPr>
          <p:cNvSpPr>
            <a:spLocks noGrp="1"/>
          </p:cNvSpPr>
          <p:nvPr>
            <p:ph type="title" hasCustomPrompt="1"/>
          </p:nvPr>
        </p:nvSpPr>
        <p:spPr>
          <a:xfrm>
            <a:off x="609600" y="521208"/>
            <a:ext cx="11039475" cy="332399"/>
          </a:xfrm>
          <a:ln>
            <a:noFill/>
          </a:ln>
        </p:spPr>
        <p:txBody>
          <a:bodyPr/>
          <a:lstStyle>
            <a:lvl1pPr>
              <a:defRPr sz="2400" b="1" i="0">
                <a:solidFill>
                  <a:schemeClr val="tx1"/>
                </a:solidFill>
                <a:latin typeface="+mj-lt"/>
              </a:defRPr>
            </a:lvl1pPr>
          </a:lstStyle>
          <a:p>
            <a:r>
              <a:rPr lang="en-US" dirty="0"/>
              <a:t>Overview: 6 Column grid (Option 2)</a:t>
            </a:r>
          </a:p>
        </p:txBody>
      </p:sp>
      <p:sp>
        <p:nvSpPr>
          <p:cNvPr id="29" name="Text Placeholder 3">
            <a:extLst>
              <a:ext uri="{FF2B5EF4-FFF2-40B4-BE49-F238E27FC236}">
                <a16:creationId xmlns:a16="http://schemas.microsoft.com/office/drawing/2014/main" id="{AF013FAB-A81F-634C-9448-E01E423B8338}"/>
              </a:ext>
            </a:extLst>
          </p:cNvPr>
          <p:cNvSpPr>
            <a:spLocks noGrp="1"/>
          </p:cNvSpPr>
          <p:nvPr>
            <p:ph type="body" sz="quarter" idx="14"/>
          </p:nvPr>
        </p:nvSpPr>
        <p:spPr>
          <a:xfrm>
            <a:off x="434975" y="1695450"/>
            <a:ext cx="3803650" cy="1538883"/>
          </a:xfrm>
          <a:noFill/>
        </p:spPr>
        <p:txBody>
          <a:bodyPr lIns="173736" tIns="137160" rIns="164592" bIns="137160">
            <a:spAutoFit/>
          </a:bodyPr>
          <a:lstStyle>
            <a:lvl1pPr>
              <a:lnSpc>
                <a:spcPct val="100000"/>
              </a:lnSpc>
              <a:spcBef>
                <a:spcPts val="600"/>
              </a:spcBef>
              <a:spcAft>
                <a:spcPts val="600"/>
              </a:spcAft>
              <a:buClrTx/>
              <a:defRPr sz="1400">
                <a:solidFill>
                  <a:schemeClr val="tx1"/>
                </a:solidFill>
              </a:defRPr>
            </a:lvl1pPr>
            <a:lvl2pPr>
              <a:lnSpc>
                <a:spcPct val="100000"/>
              </a:lnSpc>
              <a:buClrTx/>
              <a:defRPr sz="1200">
                <a:solidFill>
                  <a:schemeClr val="tx1"/>
                </a:solidFill>
              </a:defRPr>
            </a:lvl2pPr>
            <a:lvl3pPr>
              <a:lnSpc>
                <a:spcPct val="100000"/>
              </a:lnSpc>
              <a:buClrTx/>
              <a:defRPr sz="1200">
                <a:solidFill>
                  <a:schemeClr val="tx1"/>
                </a:solidFill>
              </a:defRPr>
            </a:lvl3pPr>
            <a:lvl4pPr>
              <a:lnSpc>
                <a:spcPct val="100000"/>
              </a:lnSpc>
              <a:buClrTx/>
              <a:defRPr sz="1200">
                <a:solidFill>
                  <a:schemeClr val="tx1"/>
                </a:solidFill>
              </a:defRPr>
            </a:lvl4pPr>
            <a:lvl5pPr>
              <a:lnSpc>
                <a:spcPct val="100000"/>
              </a:lnSpc>
              <a:buClrTx/>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FCFD45FF-8CC2-C34D-91BD-E302B78E97E5}"/>
              </a:ext>
            </a:extLst>
          </p:cNvPr>
          <p:cNvSpPr>
            <a:spLocks noGrp="1"/>
          </p:cNvSpPr>
          <p:nvPr>
            <p:ph type="body" sz="quarter" idx="21" hasCustomPrompt="1"/>
          </p:nvPr>
        </p:nvSpPr>
        <p:spPr>
          <a:xfrm>
            <a:off x="4238626" y="1695450"/>
            <a:ext cx="1901824" cy="1815882"/>
          </a:xfrm>
          <a:noFill/>
        </p:spPr>
        <p:txBody>
          <a:bodyPr lIns="173736" tIns="137160" rIns="164592" bIns="137160">
            <a:spAutoFit/>
          </a:bodyPr>
          <a:lstStyle>
            <a:lvl1pPr>
              <a:lnSpc>
                <a:spcPct val="100000"/>
              </a:lnSpc>
              <a:spcBef>
                <a:spcPts val="600"/>
              </a:spcBef>
              <a:spcAft>
                <a:spcPts val="600"/>
              </a:spcAft>
              <a:buClrTx/>
              <a:defRPr sz="3200" b="0">
                <a:solidFill>
                  <a:schemeClr val="tx1"/>
                </a:solidFill>
              </a:defRPr>
            </a:lvl1pPr>
            <a:lvl2pPr>
              <a:lnSpc>
                <a:spcPct val="100000"/>
              </a:lnSpc>
              <a:buClrTx/>
              <a:defRPr sz="1200">
                <a:solidFill>
                  <a:schemeClr val="tx1"/>
                </a:solidFill>
              </a:defRPr>
            </a:lvl2pPr>
            <a:lvl3pPr>
              <a:lnSpc>
                <a:spcPct val="100000"/>
              </a:lnSpc>
              <a:buClrTx/>
              <a:defRPr sz="1200">
                <a:solidFill>
                  <a:schemeClr val="tx1"/>
                </a:solidFill>
              </a:defRPr>
            </a:lvl3pPr>
            <a:lvl4pPr>
              <a:lnSpc>
                <a:spcPct val="100000"/>
              </a:lnSpc>
              <a:buClrTx/>
              <a:defRPr sz="1200">
                <a:solidFill>
                  <a:schemeClr val="tx1"/>
                </a:solidFill>
              </a:defRPr>
            </a:lvl4pPr>
            <a:lvl5pPr>
              <a:lnSpc>
                <a:spcPct val="100000"/>
              </a:lnSpc>
              <a:buClrTx/>
              <a:defRPr sz="1200">
                <a:solidFill>
                  <a:schemeClr val="tx1"/>
                </a:solidFill>
              </a:defRPr>
            </a:lvl5pPr>
          </a:lstStyle>
          <a:p>
            <a:pPr lvl="0"/>
            <a:r>
              <a:rPr lang="en-US" dirty="0"/>
              <a:t>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A914EA42-4421-5C4A-B6E4-80C2A3E77560}"/>
              </a:ext>
            </a:extLst>
          </p:cNvPr>
          <p:cNvSpPr>
            <a:spLocks noGrp="1"/>
          </p:cNvSpPr>
          <p:nvPr>
            <p:ph type="body" sz="quarter" idx="22" hasCustomPrompt="1"/>
          </p:nvPr>
        </p:nvSpPr>
        <p:spPr>
          <a:xfrm>
            <a:off x="6142013" y="1695450"/>
            <a:ext cx="1900262" cy="1815882"/>
          </a:xfrm>
          <a:noFill/>
        </p:spPr>
        <p:txBody>
          <a:bodyPr lIns="173736" tIns="137160" rIns="164592" bIns="137160">
            <a:spAutoFit/>
          </a:bodyPr>
          <a:lstStyle>
            <a:lvl1pPr>
              <a:lnSpc>
                <a:spcPct val="100000"/>
              </a:lnSpc>
              <a:spcBef>
                <a:spcPts val="600"/>
              </a:spcBef>
              <a:spcAft>
                <a:spcPts val="600"/>
              </a:spcAft>
              <a:buClrTx/>
              <a:defRPr lang="en-US" sz="3200" b="0" kern="1200" baseline="0" dirty="0">
                <a:solidFill>
                  <a:schemeClr val="tx1"/>
                </a:solidFill>
                <a:latin typeface="+mn-lt"/>
                <a:ea typeface="+mn-ea"/>
                <a:cs typeface="+mn-cs"/>
              </a:defRPr>
            </a:lvl1pPr>
            <a:lvl2pPr>
              <a:lnSpc>
                <a:spcPct val="100000"/>
              </a:lnSpc>
              <a:buClrTx/>
              <a:defRPr sz="1200">
                <a:solidFill>
                  <a:schemeClr val="tx1"/>
                </a:solidFill>
              </a:defRPr>
            </a:lvl2pPr>
            <a:lvl3pPr>
              <a:lnSpc>
                <a:spcPct val="100000"/>
              </a:lnSpc>
              <a:buClrTx/>
              <a:defRPr sz="1200">
                <a:solidFill>
                  <a:schemeClr val="tx1"/>
                </a:solidFill>
              </a:defRPr>
            </a:lvl3pPr>
            <a:lvl4pPr>
              <a:lnSpc>
                <a:spcPct val="100000"/>
              </a:lnSpc>
              <a:buClrTx/>
              <a:defRPr sz="1200">
                <a:solidFill>
                  <a:schemeClr val="tx1"/>
                </a:solidFill>
              </a:defRPr>
            </a:lvl4pPr>
            <a:lvl5pPr>
              <a:lnSpc>
                <a:spcPct val="100000"/>
              </a:lnSpc>
              <a:buClrTx/>
              <a:defRPr sz="1200">
                <a:solidFill>
                  <a:schemeClr val="tx1"/>
                </a:solidFill>
              </a:defRPr>
            </a:lvl5pPr>
          </a:lstStyle>
          <a:p>
            <a:pPr marL="0" lvl="0" indent="0" algn="l" defTabSz="914377" rtl="0" eaLnBrk="1" latinLnBrk="0" hangingPunct="1">
              <a:lnSpc>
                <a:spcPct val="100000"/>
              </a:lnSpc>
              <a:spcBef>
                <a:spcPts val="600"/>
              </a:spcBef>
              <a:spcAft>
                <a:spcPts val="600"/>
              </a:spcAft>
              <a:buClrTx/>
              <a:buSzPct val="80000"/>
              <a:buFont typeface="Wingdings" charset="2"/>
              <a:buNone/>
            </a:pPr>
            <a:r>
              <a:rPr lang="en-US" dirty="0"/>
              <a:t>2</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66D3A33B-94E5-2F49-81F4-1AF7BEC166CD}"/>
              </a:ext>
            </a:extLst>
          </p:cNvPr>
          <p:cNvSpPr>
            <a:spLocks noGrp="1"/>
          </p:cNvSpPr>
          <p:nvPr>
            <p:ph type="body" sz="quarter" idx="23" hasCustomPrompt="1"/>
          </p:nvPr>
        </p:nvSpPr>
        <p:spPr>
          <a:xfrm>
            <a:off x="8042275" y="1695450"/>
            <a:ext cx="1900263" cy="1815882"/>
          </a:xfrm>
          <a:noFill/>
        </p:spPr>
        <p:txBody>
          <a:bodyPr lIns="173736" tIns="137160" rIns="164592" bIns="137160">
            <a:spAutoFit/>
          </a:bodyPr>
          <a:lstStyle>
            <a:lvl1pPr>
              <a:lnSpc>
                <a:spcPct val="100000"/>
              </a:lnSpc>
              <a:spcBef>
                <a:spcPts val="600"/>
              </a:spcBef>
              <a:spcAft>
                <a:spcPts val="600"/>
              </a:spcAft>
              <a:buClrTx/>
              <a:defRPr lang="en-US" sz="3200" b="0" kern="1200" baseline="0" dirty="0">
                <a:solidFill>
                  <a:schemeClr val="tx1"/>
                </a:solidFill>
                <a:latin typeface="+mn-lt"/>
                <a:ea typeface="+mn-ea"/>
                <a:cs typeface="+mn-cs"/>
              </a:defRPr>
            </a:lvl1pPr>
            <a:lvl2pPr>
              <a:lnSpc>
                <a:spcPct val="100000"/>
              </a:lnSpc>
              <a:buClrTx/>
              <a:defRPr sz="1200">
                <a:solidFill>
                  <a:schemeClr val="tx1"/>
                </a:solidFill>
              </a:defRPr>
            </a:lvl2pPr>
            <a:lvl3pPr>
              <a:lnSpc>
                <a:spcPct val="100000"/>
              </a:lnSpc>
              <a:buClrTx/>
              <a:defRPr sz="1200">
                <a:solidFill>
                  <a:schemeClr val="tx1"/>
                </a:solidFill>
              </a:defRPr>
            </a:lvl3pPr>
            <a:lvl4pPr>
              <a:lnSpc>
                <a:spcPct val="100000"/>
              </a:lnSpc>
              <a:buClrTx/>
              <a:defRPr sz="1200">
                <a:solidFill>
                  <a:schemeClr val="tx1"/>
                </a:solidFill>
              </a:defRPr>
            </a:lvl4pPr>
            <a:lvl5pPr>
              <a:lnSpc>
                <a:spcPct val="100000"/>
              </a:lnSpc>
              <a:buClrTx/>
              <a:defRPr sz="1200">
                <a:solidFill>
                  <a:schemeClr val="tx1"/>
                </a:solidFill>
              </a:defRPr>
            </a:lvl5pPr>
          </a:lstStyle>
          <a:p>
            <a:pPr lvl="0"/>
            <a:r>
              <a:rPr lang="en-US" dirty="0"/>
              <a:t>3</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CD440A7B-7A71-9A42-95C5-8E2C96719F25}"/>
              </a:ext>
            </a:extLst>
          </p:cNvPr>
          <p:cNvSpPr>
            <a:spLocks noGrp="1"/>
          </p:cNvSpPr>
          <p:nvPr>
            <p:ph type="body" sz="quarter" idx="24" hasCustomPrompt="1"/>
          </p:nvPr>
        </p:nvSpPr>
        <p:spPr>
          <a:xfrm>
            <a:off x="9944100" y="1695450"/>
            <a:ext cx="1809750" cy="1815882"/>
          </a:xfrm>
          <a:noFill/>
        </p:spPr>
        <p:txBody>
          <a:bodyPr lIns="173736" tIns="137160" rIns="91440" bIns="137160">
            <a:spAutoFit/>
          </a:bodyPr>
          <a:lstStyle>
            <a:lvl1pPr>
              <a:lnSpc>
                <a:spcPct val="100000"/>
              </a:lnSpc>
              <a:spcBef>
                <a:spcPts val="600"/>
              </a:spcBef>
              <a:spcAft>
                <a:spcPts val="600"/>
              </a:spcAft>
              <a:buClrTx/>
              <a:defRPr lang="en-US" sz="3200" b="0" kern="1200" baseline="0" dirty="0">
                <a:solidFill>
                  <a:schemeClr val="tx1"/>
                </a:solidFill>
                <a:latin typeface="+mn-lt"/>
                <a:ea typeface="+mn-ea"/>
                <a:cs typeface="+mn-cs"/>
              </a:defRPr>
            </a:lvl1pPr>
            <a:lvl2pPr>
              <a:lnSpc>
                <a:spcPct val="100000"/>
              </a:lnSpc>
              <a:buClrTx/>
              <a:defRPr sz="1200">
                <a:solidFill>
                  <a:schemeClr val="tx1"/>
                </a:solidFill>
              </a:defRPr>
            </a:lvl2pPr>
            <a:lvl3pPr>
              <a:lnSpc>
                <a:spcPct val="100000"/>
              </a:lnSpc>
              <a:buClrTx/>
              <a:defRPr sz="1200">
                <a:solidFill>
                  <a:schemeClr val="tx1"/>
                </a:solidFill>
              </a:defRPr>
            </a:lvl3pPr>
            <a:lvl4pPr>
              <a:lnSpc>
                <a:spcPct val="100000"/>
              </a:lnSpc>
              <a:buClrTx/>
              <a:defRPr sz="1200">
                <a:solidFill>
                  <a:schemeClr val="tx1"/>
                </a:solidFill>
              </a:defRPr>
            </a:lvl4pPr>
            <a:lvl5pPr>
              <a:lnSpc>
                <a:spcPct val="100000"/>
              </a:lnSpc>
              <a:buClrTx/>
              <a:defRPr sz="1200">
                <a:solidFill>
                  <a:schemeClr val="tx1"/>
                </a:solidFill>
              </a:defRPr>
            </a:lvl5pPr>
          </a:lstStyle>
          <a:p>
            <a:pPr lvl="0"/>
            <a:r>
              <a:rPr lang="en-US" dirty="0"/>
              <a:t>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a:extLst>
              <a:ext uri="{FF2B5EF4-FFF2-40B4-BE49-F238E27FC236}">
                <a16:creationId xmlns:a16="http://schemas.microsoft.com/office/drawing/2014/main" id="{64360189-BCE4-50C1-04A4-A11F682B7711}"/>
              </a:ext>
            </a:extLst>
          </p:cNvPr>
          <p:cNvSpPr>
            <a:spLocks noGrp="1"/>
          </p:cNvSpPr>
          <p:nvPr>
            <p:ph type="body" sz="quarter" idx="13" hasCustomPrompt="1"/>
          </p:nvPr>
        </p:nvSpPr>
        <p:spPr>
          <a:xfrm>
            <a:off x="612774" y="856744"/>
            <a:ext cx="11036301" cy="492443"/>
          </a:xfrm>
          <a:ln>
            <a:noFill/>
          </a:ln>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baseline="0">
                <a:solidFill>
                  <a:schemeClr val="tx1"/>
                </a:solidFill>
                <a:latin typeface="+mn-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Subheading (delete this box if not using). Accent Color options available by formatting the background’s solid fill color. More graphic shape options can be found in the layout master.</a:t>
            </a:r>
          </a:p>
        </p:txBody>
      </p:sp>
      <p:sp>
        <p:nvSpPr>
          <p:cNvPr id="13" name="Text Placeholder 4">
            <a:extLst>
              <a:ext uri="{FF2B5EF4-FFF2-40B4-BE49-F238E27FC236}">
                <a16:creationId xmlns:a16="http://schemas.microsoft.com/office/drawing/2014/main" id="{9AF3AA02-7B3D-15A3-17DE-BFF969468D11}"/>
              </a:ext>
            </a:extLst>
          </p:cNvPr>
          <p:cNvSpPr>
            <a:spLocks noGrp="1"/>
          </p:cNvSpPr>
          <p:nvPr>
            <p:ph type="body" sz="quarter" idx="16" hasCustomPrompt="1"/>
          </p:nvPr>
        </p:nvSpPr>
        <p:spPr>
          <a:xfrm>
            <a:off x="609600" y="288808"/>
            <a:ext cx="11039475" cy="123111"/>
          </a:xfrm>
        </p:spPr>
        <p:txBody>
          <a:bodyPr lIns="27432" tIns="0" rIns="0" bIns="0"/>
          <a:lstStyle>
            <a:lvl1pPr>
              <a:defRPr sz="800" b="0" cap="all" spc="30" baseline="0">
                <a:solidFill>
                  <a:schemeClr val="tx1"/>
                </a:solidFill>
              </a:defRPr>
            </a:lvl1pPr>
          </a:lstStyle>
          <a:p>
            <a:pPr lvl="0"/>
            <a:r>
              <a:rPr lang="en-US" dirty="0"/>
              <a:t>Pre-heading (delete this box if not using)</a:t>
            </a:r>
          </a:p>
        </p:txBody>
      </p:sp>
      <p:sp>
        <p:nvSpPr>
          <p:cNvPr id="14" name="Text Placeholder 2">
            <a:extLst>
              <a:ext uri="{FF2B5EF4-FFF2-40B4-BE49-F238E27FC236}">
                <a16:creationId xmlns:a16="http://schemas.microsoft.com/office/drawing/2014/main" id="{7C4E67A7-F8E8-702D-F2E8-A6EBFFEA05D1}"/>
              </a:ext>
            </a:extLst>
          </p:cNvPr>
          <p:cNvSpPr>
            <a:spLocks noGrp="1"/>
          </p:cNvSpPr>
          <p:nvPr>
            <p:ph type="body" sz="quarter" idx="20" hasCustomPrompt="1"/>
          </p:nvPr>
        </p:nvSpPr>
        <p:spPr>
          <a:xfrm>
            <a:off x="437933" y="5543490"/>
            <a:ext cx="2323661" cy="400110"/>
          </a:xfrm>
          <a:noFill/>
        </p:spPr>
        <p:txBody>
          <a:bodyPr wrap="square" lIns="173736" rIns="91440" anchor="b">
            <a:spAutoFit/>
          </a:bodyPr>
          <a:lstStyle>
            <a:lvl1pPr>
              <a:spcBef>
                <a:spcPts val="400"/>
              </a:spcBef>
              <a:defRPr sz="800" b="0">
                <a:solidFill>
                  <a:schemeClr val="tx1"/>
                </a:solidFill>
              </a:defRPr>
            </a:lvl1pPr>
            <a:lvl2pPr>
              <a:defRPr sz="2000"/>
            </a:lvl2pPr>
            <a:lvl3pPr>
              <a:defRPr sz="2000"/>
            </a:lvl3pPr>
            <a:lvl4pPr marL="228600" indent="-228600">
              <a:defRPr sz="2000"/>
            </a:lvl4pPr>
            <a:lvl5pPr marL="457200" indent="-228600">
              <a:defRPr sz="2000"/>
            </a:lvl5pPr>
          </a:lstStyle>
          <a:p>
            <a:r>
              <a:rPr lang="en-US" dirty="0"/>
              <a:t>Source: XYZ (delete this box if not using)</a:t>
            </a:r>
          </a:p>
        </p:txBody>
      </p:sp>
      <p:cxnSp>
        <p:nvCxnSpPr>
          <p:cNvPr id="3" name="Straight Connector 2">
            <a:extLst>
              <a:ext uri="{FF2B5EF4-FFF2-40B4-BE49-F238E27FC236}">
                <a16:creationId xmlns:a16="http://schemas.microsoft.com/office/drawing/2014/main" id="{2E9DC392-A439-EE90-A257-FFBAFE0DE37C}"/>
              </a:ext>
            </a:extLst>
          </p:cNvPr>
          <p:cNvCxnSpPr/>
          <p:nvPr userDrawn="1"/>
        </p:nvCxnSpPr>
        <p:spPr>
          <a:xfrm>
            <a:off x="8042275"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FCB305-39AA-D59E-9A8F-2B8D9E90292B}"/>
              </a:ext>
            </a:extLst>
          </p:cNvPr>
          <p:cNvCxnSpPr/>
          <p:nvPr userDrawn="1"/>
        </p:nvCxnSpPr>
        <p:spPr>
          <a:xfrm>
            <a:off x="6140450"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15240F2-762B-D82A-E726-A402EC95B463}"/>
              </a:ext>
            </a:extLst>
          </p:cNvPr>
          <p:cNvCxnSpPr/>
          <p:nvPr userDrawn="1"/>
        </p:nvCxnSpPr>
        <p:spPr>
          <a:xfrm>
            <a:off x="9942538"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242F5BC-9C6D-BFA3-45F1-BC554403B590}"/>
              </a:ext>
            </a:extLst>
          </p:cNvPr>
          <p:cNvCxnSpPr>
            <a:cxnSpLocks/>
          </p:cNvCxnSpPr>
          <p:nvPr userDrawn="1"/>
        </p:nvCxnSpPr>
        <p:spPr>
          <a:xfrm>
            <a:off x="4238624" y="1695451"/>
            <a:ext cx="0" cy="4248149"/>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17B9781-8FB3-DBBC-BF41-EF5426A48AE8}"/>
              </a:ext>
            </a:extLst>
          </p:cNvPr>
          <p:cNvSpPr/>
          <p:nvPr userDrawn="1"/>
        </p:nvSpPr>
        <p:spPr bwMode="ltGray">
          <a:xfrm>
            <a:off x="2863850" y="4568539"/>
            <a:ext cx="492125" cy="49212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a:p>
        </p:txBody>
      </p:sp>
    </p:spTree>
    <p:extLst>
      <p:ext uri="{BB962C8B-B14F-4D97-AF65-F5344CB8AC3E}">
        <p14:creationId xmlns:p14="http://schemas.microsoft.com/office/powerpoint/2010/main" val="3642741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3868">
          <p15:clr>
            <a:srgbClr val="A4A3A4"/>
          </p15:clr>
        </p15:guide>
        <p15:guide id="3" pos="2778">
          <p15:clr>
            <a:srgbClr val="F26B43"/>
          </p15:clr>
        </p15:guide>
        <p15:guide id="6" pos="3746">
          <p15:clr>
            <a:srgbClr val="F26B43"/>
          </p15:clr>
        </p15:guide>
        <p15:guide id="7" pos="3976">
          <p15:clr>
            <a:srgbClr val="F26B43"/>
          </p15:clr>
        </p15:guide>
        <p15:guide id="10" pos="4944">
          <p15:clr>
            <a:srgbClr val="F26B43"/>
          </p15:clr>
        </p15:guide>
        <p15:guide id="11" pos="5172">
          <p15:clr>
            <a:srgbClr val="F26B43"/>
          </p15:clr>
        </p15:guide>
        <p15:guide id="14" pos="6140">
          <p15:clr>
            <a:srgbClr val="F26B43"/>
          </p15:clr>
        </p15:guide>
        <p15:guide id="16" pos="6370">
          <p15:clr>
            <a:srgbClr val="F26B43"/>
          </p15:clr>
        </p15:guide>
        <p15:guide id="21" pos="6264">
          <p15:clr>
            <a:srgbClr val="A4A3A4"/>
          </p15:clr>
        </p15:guide>
        <p15:guide id="23" pos="5066">
          <p15:clr>
            <a:srgbClr val="A4A3A4"/>
          </p15:clr>
        </p15:guide>
        <p15:guide id="24" pos="2670">
          <p15:clr>
            <a:srgbClr val="A4A3A4"/>
          </p15:clr>
        </p15:guide>
        <p15:guide id="26" pos="2548">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BE60-E490-03B6-CE0A-C8F766A8B08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D94EB6-9918-0287-3EA0-BF32C8D6BA7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36B041-3576-4847-A7E2-54936640355F}"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23352D7-772D-C976-B3AB-449D10437E7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C3943468-81F0-5EE1-CB03-C574F5E9718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8CD1-1E66-4EAD-B8A3-A663637B2A9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01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408B9-E374-DD08-E01D-035FE70F35FC}"/>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36B041-3576-4847-A7E2-54936640355F}"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68E0935-4CF4-5139-A1D9-A4B5EAABE9E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503F61C-8199-28B2-89AA-D730244BC3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8CD1-1E66-4EAD-B8A3-A663637B2A9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31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2A71-62AD-93D0-60E2-EC7C528E2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A899958-0BF4-3346-904E-7F6D24F0B6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70854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6CB110E-0462-53DC-C2D3-E5BE3E989671}"/>
              </a:ext>
            </a:extLst>
          </p:cNvPr>
          <p:cNvSpPr>
            <a:spLocks noGrp="1"/>
          </p:cNvSpPr>
          <p:nvPr>
            <p:ph type="body" sz="quarter" idx="13"/>
          </p:nvPr>
        </p:nvSpPr>
        <p:spPr>
          <a:xfrm>
            <a:off x="1139483" y="323628"/>
            <a:ext cx="10168000" cy="713837"/>
          </a:xfrm>
        </p:spPr>
        <p:txBody>
          <a:bodyPr/>
          <a:lstStyle/>
          <a:p>
            <a:r>
              <a:rPr lang="en-IE" b="1" dirty="0"/>
              <a:t>Disclaimer </a:t>
            </a:r>
          </a:p>
        </p:txBody>
      </p:sp>
      <p:sp>
        <p:nvSpPr>
          <p:cNvPr id="8" name="Text Placeholder 1">
            <a:extLst>
              <a:ext uri="{FF2B5EF4-FFF2-40B4-BE49-F238E27FC236}">
                <a16:creationId xmlns:a16="http://schemas.microsoft.com/office/drawing/2014/main" id="{95A61026-5F59-597B-9E40-057ED41050B1}"/>
              </a:ext>
            </a:extLst>
          </p:cNvPr>
          <p:cNvSpPr>
            <a:spLocks noGrp="1"/>
          </p:cNvSpPr>
          <p:nvPr>
            <p:ph type="body" sz="quarter" idx="14"/>
          </p:nvPr>
        </p:nvSpPr>
        <p:spPr>
          <a:xfrm>
            <a:off x="2121160" y="1561881"/>
            <a:ext cx="7800391" cy="3861540"/>
          </a:xfrm>
        </p:spPr>
        <p:txBody>
          <a:bodyPr/>
          <a:lstStyle/>
          <a:p>
            <a:pPr marL="0" indent="0" algn="ctr">
              <a:lnSpc>
                <a:spcPct val="150000"/>
              </a:lnSpc>
              <a:buNone/>
            </a:pPr>
            <a:r>
              <a:rPr lang="en-IE" b="1" dirty="0"/>
              <a:t>The views expressed in this presentation are those of the presenter(s) and not necessarily those of their employer(s) (if any) or the Society of Actuaries in Ireland.</a:t>
            </a:r>
          </a:p>
        </p:txBody>
      </p:sp>
      <p:cxnSp>
        <p:nvCxnSpPr>
          <p:cNvPr id="10" name="Straight Connector 9">
            <a:extLst>
              <a:ext uri="{FF2B5EF4-FFF2-40B4-BE49-F238E27FC236}">
                <a16:creationId xmlns:a16="http://schemas.microsoft.com/office/drawing/2014/main" id="{2DF74A13-BF31-537B-0F8A-04F020D23D35}"/>
              </a:ext>
            </a:extLst>
          </p:cNvPr>
          <p:cNvCxnSpPr/>
          <p:nvPr userDrawn="1"/>
        </p:nvCxnSpPr>
        <p:spPr>
          <a:xfrm>
            <a:off x="1212980" y="895739"/>
            <a:ext cx="10094503" cy="0"/>
          </a:xfrm>
          <a:prstGeom prst="line">
            <a:avLst/>
          </a:prstGeom>
          <a:ln>
            <a:solidFill>
              <a:srgbClr val="2EC7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D811-CB3D-837A-EBC5-F04C33A74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46E4B6B-D50B-BEF7-2554-80D5B8DBB5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B4D64B58-DD7B-E4F8-614B-7F0F20AC8038}"/>
              </a:ext>
            </a:extLst>
          </p:cNvPr>
          <p:cNvCxnSpPr/>
          <p:nvPr userDrawn="1"/>
        </p:nvCxnSpPr>
        <p:spPr>
          <a:xfrm>
            <a:off x="1212980" y="895739"/>
            <a:ext cx="10094503" cy="0"/>
          </a:xfrm>
          <a:prstGeom prst="line">
            <a:avLst/>
          </a:prstGeom>
          <a:ln>
            <a:solidFill>
              <a:srgbClr val="2EC7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36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4A9F-4909-07CD-52D3-F8594485BC9B}"/>
              </a:ext>
            </a:extLst>
          </p:cNvPr>
          <p:cNvSpPr>
            <a:spLocks noGrp="1"/>
          </p:cNvSpPr>
          <p:nvPr>
            <p:ph type="title"/>
          </p:nvPr>
        </p:nvSpPr>
        <p:spPr/>
        <p:txBody>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8B547DAA-B113-199A-1C76-F4634F7FD3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ECAF18F-D35A-C96F-4DC5-60EF1C688F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8" name="Straight Connector 7">
            <a:extLst>
              <a:ext uri="{FF2B5EF4-FFF2-40B4-BE49-F238E27FC236}">
                <a16:creationId xmlns:a16="http://schemas.microsoft.com/office/drawing/2014/main" id="{E2D6BE05-7A40-420B-AE66-AE7CA0870D2B}"/>
              </a:ext>
            </a:extLst>
          </p:cNvPr>
          <p:cNvCxnSpPr/>
          <p:nvPr userDrawn="1"/>
        </p:nvCxnSpPr>
        <p:spPr>
          <a:xfrm>
            <a:off x="1212980" y="895739"/>
            <a:ext cx="10094503" cy="0"/>
          </a:xfrm>
          <a:prstGeom prst="line">
            <a:avLst/>
          </a:prstGeom>
          <a:ln>
            <a:solidFill>
              <a:srgbClr val="2EC7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24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8299-81DD-DD8C-5BCA-8CB8FBA0EDFA}"/>
              </a:ext>
            </a:extLst>
          </p:cNvPr>
          <p:cNvSpPr>
            <a:spLocks noGrp="1"/>
          </p:cNvSpPr>
          <p:nvPr>
            <p:ph type="title"/>
          </p:nvPr>
        </p:nvSpPr>
        <p:spPr>
          <a:xfrm>
            <a:off x="839788" y="365125"/>
            <a:ext cx="10515600" cy="1325563"/>
          </a:xfrm>
        </p:spPr>
        <p:txBody>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51135F53-44B8-B668-3B34-16976A88E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E7460-4119-607C-7F66-77CBB98C67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B505582-B656-07C4-65E3-D79E22DA8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7238-C7D1-184F-5B10-3A83F1636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9D9329BF-8531-8A32-F400-06BB58650025}"/>
              </a:ext>
            </a:extLst>
          </p:cNvPr>
          <p:cNvCxnSpPr/>
          <p:nvPr userDrawn="1"/>
        </p:nvCxnSpPr>
        <p:spPr>
          <a:xfrm>
            <a:off x="1212980" y="895739"/>
            <a:ext cx="10094503" cy="0"/>
          </a:xfrm>
          <a:prstGeom prst="line">
            <a:avLst/>
          </a:prstGeom>
          <a:ln>
            <a:solidFill>
              <a:srgbClr val="2EC7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6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280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A4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706857F-2355-8A62-2DD5-8F85DE36CD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90284" y="52691"/>
            <a:ext cx="7211431" cy="3953427"/>
          </a:xfrm>
          <a:prstGeom prst="rect">
            <a:avLst/>
          </a:prstGeom>
        </p:spPr>
      </p:pic>
      <p:sp>
        <p:nvSpPr>
          <p:cNvPr id="4" name="Date Placeholder 3">
            <a:extLst>
              <a:ext uri="{FF2B5EF4-FFF2-40B4-BE49-F238E27FC236}">
                <a16:creationId xmlns:a16="http://schemas.microsoft.com/office/drawing/2014/main" id="{8E54BDE2-AA08-2491-141E-764D3FC4B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E36B041-3576-4847-A7E2-54936640355F}"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B250AAA-D21F-4B18-9E99-A4AF3E16F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5ABEEF-E769-CA74-184D-3C6596FA47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D998CD1-1E66-4EAD-B8A3-A663637B2A9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2D052F58-D022-F97E-57F4-12FCBD91C6D2}"/>
              </a:ext>
            </a:extLst>
          </p:cNvPr>
          <p:cNvCxnSpPr/>
          <p:nvPr userDrawn="1"/>
        </p:nvCxnSpPr>
        <p:spPr>
          <a:xfrm>
            <a:off x="1170331" y="5229687"/>
            <a:ext cx="9561865" cy="0"/>
          </a:xfrm>
          <a:prstGeom prst="line">
            <a:avLst/>
          </a:prstGeom>
          <a:ln w="6350" cmpd="sng">
            <a:solidFill>
              <a:srgbClr val="00C6D7"/>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3D5F085-B8AC-90F2-2B53-6464744C1F6E}"/>
              </a:ext>
            </a:extLst>
          </p:cNvPr>
          <p:cNvCxnSpPr/>
          <p:nvPr userDrawn="1"/>
        </p:nvCxnSpPr>
        <p:spPr>
          <a:xfrm>
            <a:off x="1170330" y="3429000"/>
            <a:ext cx="9561865" cy="0"/>
          </a:xfrm>
          <a:prstGeom prst="line">
            <a:avLst/>
          </a:prstGeom>
          <a:ln w="6350" cmpd="sng">
            <a:solidFill>
              <a:srgbClr val="00C6D7"/>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C8FCADD-86AF-7F21-0A38-FA339A42DBCF}"/>
              </a:ext>
            </a:extLst>
          </p:cNvPr>
          <p:cNvCxnSpPr/>
          <p:nvPr userDrawn="1"/>
        </p:nvCxnSpPr>
        <p:spPr>
          <a:xfrm>
            <a:off x="1170328" y="5942859"/>
            <a:ext cx="9561865" cy="0"/>
          </a:xfrm>
          <a:prstGeom prst="line">
            <a:avLst/>
          </a:prstGeom>
          <a:ln w="6350" cmpd="sng">
            <a:solidFill>
              <a:srgbClr val="00C6D7"/>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BA9F559-86CA-1A9B-4107-447CCC91C665}"/>
              </a:ext>
            </a:extLst>
          </p:cNvPr>
          <p:cNvSpPr txBox="1"/>
          <p:nvPr userDrawn="1"/>
        </p:nvSpPr>
        <p:spPr>
          <a:xfrm>
            <a:off x="4959642" y="6425197"/>
            <a:ext cx="1983236" cy="461665"/>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IE" sz="1050" b="0" i="0" u="none" strike="noStrike" kern="1200" cap="none" spc="0" normalizeH="0" baseline="0" noProof="0" dirty="0">
                <a:ln>
                  <a:noFill/>
                </a:ln>
                <a:solidFill>
                  <a:prstClr val="white"/>
                </a:solidFill>
                <a:effectLst/>
                <a:uLnTx/>
                <a:uFillTx/>
                <a:latin typeface="Calibri" panose="020F0502020204030204"/>
                <a:ea typeface="+mn-ea"/>
                <a:cs typeface="+mn-cs"/>
              </a:rPr>
              <a:t>© Society of Actuaries in Ireland </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IE"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7867491"/>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12000"/>
            <a:lum/>
          </a:blip>
          <a:srcRect/>
          <a:stretch>
            <a:fillRect l="25000" t="8000" r="25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C978A-DDBC-3BC5-6A92-18E5D41B2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7777E96-6415-D410-2987-537E50AEA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D90440-AB1E-AF22-EC79-B2FB49D92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892CB30-F03F-4EB4-B950-4662F644A99E}" type="datetimeFigureOut">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08/05/2024</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435BB2-52D3-3A30-3B21-EE445EBB4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9CCFE35-FD02-327D-550C-A1C1F675D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30983A1-BDF4-43F5-BB3A-6BE31602C871}"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A244C7F-4448-4F97-34CD-2402ADC7FDF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136525"/>
            <a:ext cx="880034" cy="1037182"/>
          </a:xfrm>
          <a:prstGeom prst="rect">
            <a:avLst/>
          </a:prstGeom>
        </p:spPr>
      </p:pic>
    </p:spTree>
    <p:extLst>
      <p:ext uri="{BB962C8B-B14F-4D97-AF65-F5344CB8AC3E}">
        <p14:creationId xmlns:p14="http://schemas.microsoft.com/office/powerpoint/2010/main" val="1879301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0" r:id="rId7"/>
    <p:sldLayoutId id="2147483682" r:id="rId8"/>
    <p:sldLayoutId id="214748368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hyperlink" Target="https://www.eea.europa.eu/data-and-maps/data/external/global-burden-of-disease-results-tool" TargetMode="External"/><Relationship Id="rId2" Type="http://schemas.openxmlformats.org/officeDocument/2006/relationships/hyperlink" Target="https://www.milliman.com/en/insight/modeling-the-impact-of-climate-risks-on-mortality"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hyperlink" Target="https://www.scor.com/en/expert-views/relevance-climate-change-life-and-health-insurers" TargetMode="Externa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hyperlink" Target="https://www.prudentialplc.com/~/media/Files/P/Prudential-V13/reports/2023/sustainability-report-2023.pdf" TargetMode="External"/><Relationship Id="rId2" Type="http://schemas.openxmlformats.org/officeDocument/2006/relationships/hyperlink" Target="https://www.thephoenixgroup.com/media/pfgccxck/climate-report-2023.pdf" TargetMode="External"/><Relationship Id="rId1" Type="http://schemas.openxmlformats.org/officeDocument/2006/relationships/slideLayout" Target="../slideLayouts/slideLayout5.xml"/><Relationship Id="rId5" Type="http://schemas.openxmlformats.org/officeDocument/2006/relationships/hyperlink" Target="https://www.aviva.com/sustainability/reporting/climate-related-financial-disclosure/" TargetMode="External"/><Relationship Id="rId4" Type="http://schemas.openxmlformats.org/officeDocument/2006/relationships/hyperlink" Target="https://group.legalandgeneral.com/media/ub2ftrm3/climate-report-tcfd-202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0C0D98-B0CA-30A2-67BA-E45AAB88682C}"/>
              </a:ext>
            </a:extLst>
          </p:cNvPr>
          <p:cNvSpPr txBox="1"/>
          <p:nvPr/>
        </p:nvSpPr>
        <p:spPr>
          <a:xfrm>
            <a:off x="1082966" y="5265103"/>
            <a:ext cx="9626599" cy="523220"/>
          </a:xfrm>
          <a:prstGeom prst="rect">
            <a:avLst/>
          </a:prstGeom>
          <a:noFill/>
        </p:spPr>
        <p:txBody>
          <a:bodyPr wrap="square" rtlCol="0">
            <a:spAutoFit/>
          </a:bodyPr>
          <a:lstStyle/>
          <a:p>
            <a:pPr algn="ctr"/>
            <a:r>
              <a:rPr lang="en-IE" sz="2800" dirty="0">
                <a:solidFill>
                  <a:schemeClr val="bg1"/>
                </a:solidFill>
              </a:rPr>
              <a:t>23</a:t>
            </a:r>
            <a:r>
              <a:rPr lang="en-IE" sz="2800" baseline="30000" dirty="0">
                <a:solidFill>
                  <a:schemeClr val="bg1"/>
                </a:solidFill>
              </a:rPr>
              <a:t>rd</a:t>
            </a:r>
            <a:r>
              <a:rPr lang="en-IE" sz="2800" dirty="0">
                <a:solidFill>
                  <a:schemeClr val="bg1"/>
                </a:solidFill>
              </a:rPr>
              <a:t> April 2024</a:t>
            </a:r>
          </a:p>
        </p:txBody>
      </p:sp>
      <p:sp>
        <p:nvSpPr>
          <p:cNvPr id="3" name="TextBox 2">
            <a:extLst>
              <a:ext uri="{FF2B5EF4-FFF2-40B4-BE49-F238E27FC236}">
                <a16:creationId xmlns:a16="http://schemas.microsoft.com/office/drawing/2014/main" id="{0EF39D1B-10EF-F25E-752C-675E4FAD194C}"/>
              </a:ext>
            </a:extLst>
          </p:cNvPr>
          <p:cNvSpPr txBox="1"/>
          <p:nvPr/>
        </p:nvSpPr>
        <p:spPr>
          <a:xfrm>
            <a:off x="1393537" y="3553797"/>
            <a:ext cx="9005455" cy="1077218"/>
          </a:xfrm>
          <a:prstGeom prst="rect">
            <a:avLst/>
          </a:prstGeom>
          <a:noFill/>
        </p:spPr>
        <p:txBody>
          <a:bodyPr wrap="square">
            <a:spAutoFit/>
          </a:bodyPr>
          <a:lstStyle/>
          <a:p>
            <a:pPr algn="ctr"/>
            <a:r>
              <a:rPr lang="en-GB" sz="3600" dirty="0">
                <a:solidFill>
                  <a:schemeClr val="bg1"/>
                </a:solidFill>
              </a:rPr>
              <a:t>Climate Risks and Mortality &amp; Morbidity </a:t>
            </a:r>
            <a:endParaRPr lang="en-GB" sz="2800" dirty="0">
              <a:solidFill>
                <a:schemeClr val="bg1"/>
              </a:solidFill>
            </a:endParaRPr>
          </a:p>
          <a:p>
            <a:pPr algn="ctr"/>
            <a:r>
              <a:rPr lang="en-GB" sz="2800" dirty="0">
                <a:solidFill>
                  <a:schemeClr val="bg1"/>
                </a:solidFill>
              </a:rPr>
              <a:t>Claire Booth, </a:t>
            </a:r>
            <a:r>
              <a:rPr lang="en-GB" sz="2800" dirty="0" err="1">
                <a:solidFill>
                  <a:schemeClr val="bg1"/>
                </a:solidFill>
              </a:rPr>
              <a:t>Milliman</a:t>
            </a:r>
            <a:endParaRPr lang="en-GB" sz="2800" dirty="0">
              <a:solidFill>
                <a:schemeClr val="bg1"/>
              </a:solidFill>
            </a:endParaRPr>
          </a:p>
        </p:txBody>
      </p:sp>
    </p:spTree>
    <p:extLst>
      <p:ext uri="{BB962C8B-B14F-4D97-AF65-F5344CB8AC3E}">
        <p14:creationId xmlns:p14="http://schemas.microsoft.com/office/powerpoint/2010/main" val="60692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Approach 1: Simple Approach</a:t>
            </a:r>
            <a:endParaRPr lang="en-IE" dirty="0"/>
          </a:p>
        </p:txBody>
      </p:sp>
      <p:sp>
        <p:nvSpPr>
          <p:cNvPr id="5" name="Text Placeholder 1">
            <a:extLst>
              <a:ext uri="{FF2B5EF4-FFF2-40B4-BE49-F238E27FC236}">
                <a16:creationId xmlns:a16="http://schemas.microsoft.com/office/drawing/2014/main" id="{596BB2F6-C87B-CE12-2C46-71256B2FFCA1}"/>
              </a:ext>
            </a:extLst>
          </p:cNvPr>
          <p:cNvSpPr txBox="1">
            <a:spLocks/>
          </p:cNvSpPr>
          <p:nvPr/>
        </p:nvSpPr>
        <p:spPr>
          <a:xfrm>
            <a:off x="693271" y="1561880"/>
            <a:ext cx="10614211" cy="4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6" name="Text Placeholder 50">
            <a:extLst>
              <a:ext uri="{FF2B5EF4-FFF2-40B4-BE49-F238E27FC236}">
                <a16:creationId xmlns:a16="http://schemas.microsoft.com/office/drawing/2014/main" id="{02D71EFB-97C7-28E9-D38C-3B4E2182DF31}"/>
              </a:ext>
            </a:extLst>
          </p:cNvPr>
          <p:cNvSpPr>
            <a:spLocks noGrp="1"/>
          </p:cNvSpPr>
          <p:nvPr>
            <p:ph type="body" sz="quarter" idx="4294967295"/>
          </p:nvPr>
        </p:nvSpPr>
        <p:spPr>
          <a:xfrm>
            <a:off x="3282950" y="1695460"/>
            <a:ext cx="2857500" cy="2568908"/>
          </a:xfrm>
          <a:prstGeom prst="rect">
            <a:avLst/>
          </a:prstGeom>
        </p:spPr>
        <p:txBody>
          <a:bodyPr/>
          <a:lstStyle/>
          <a:p>
            <a:pPr marL="0" indent="0">
              <a:buNone/>
            </a:pPr>
            <a:r>
              <a:rPr lang="en-US" dirty="0"/>
              <a:t>1</a:t>
            </a:r>
          </a:p>
          <a:p>
            <a:pPr marL="36000" lvl="1" indent="0">
              <a:buNone/>
            </a:pPr>
            <a:r>
              <a:rPr lang="en-GB" sz="1400" b="1" dirty="0"/>
              <a:t>Describe the link between climate and mortality and morbidity. </a:t>
            </a:r>
          </a:p>
          <a:p>
            <a:pPr marL="378900" lvl="1" indent="-342900"/>
            <a:r>
              <a:rPr lang="en-GB" sz="1400" dirty="0"/>
              <a:t>Identify the main climatic cause of deaths or increased morbidity for relevant geography.</a:t>
            </a:r>
            <a:endParaRPr lang="en-US" sz="1400" dirty="0"/>
          </a:p>
        </p:txBody>
      </p:sp>
      <p:sp>
        <p:nvSpPr>
          <p:cNvPr id="7" name="Text Placeholder 51">
            <a:extLst>
              <a:ext uri="{FF2B5EF4-FFF2-40B4-BE49-F238E27FC236}">
                <a16:creationId xmlns:a16="http://schemas.microsoft.com/office/drawing/2014/main" id="{254B9092-E03F-4B58-02D9-E47011EE0C71}"/>
              </a:ext>
            </a:extLst>
          </p:cNvPr>
          <p:cNvSpPr>
            <a:spLocks noGrp="1"/>
          </p:cNvSpPr>
          <p:nvPr>
            <p:ph type="body" sz="quarter" idx="4294967295"/>
          </p:nvPr>
        </p:nvSpPr>
        <p:spPr>
          <a:xfrm>
            <a:off x="6140451" y="1695460"/>
            <a:ext cx="2844799" cy="3233706"/>
          </a:xfrm>
          <a:prstGeom prst="rect">
            <a:avLst/>
          </a:prstGeom>
        </p:spPr>
        <p:txBody>
          <a:bodyPr/>
          <a:lstStyle/>
          <a:p>
            <a:pPr marL="0" indent="0">
              <a:buNone/>
            </a:pPr>
            <a:r>
              <a:rPr lang="en-US" dirty="0"/>
              <a:t>2</a:t>
            </a:r>
          </a:p>
          <a:p>
            <a:pPr marL="36000" lvl="1" indent="0">
              <a:buNone/>
            </a:pPr>
            <a:r>
              <a:rPr lang="en-GB" sz="1400" b="1" dirty="0"/>
              <a:t>Identify data sources or empirical studies that attempt to quantify the excess deaths or sickness due to the material climate driver. </a:t>
            </a:r>
          </a:p>
          <a:p>
            <a:pPr marL="378900" lvl="1" indent="-342900"/>
            <a:r>
              <a:rPr lang="en-US" sz="1400" dirty="0"/>
              <a:t>E.g. </a:t>
            </a:r>
            <a:r>
              <a:rPr lang="en-GB" sz="1400" dirty="0"/>
              <a:t>data that observes excess mortality / morbidity of x% at various ages when temperatures are above y%. </a:t>
            </a:r>
            <a:endParaRPr lang="en-US" sz="1400" dirty="0"/>
          </a:p>
        </p:txBody>
      </p:sp>
      <p:sp>
        <p:nvSpPr>
          <p:cNvPr id="8" name="Text Placeholder 3">
            <a:extLst>
              <a:ext uri="{FF2B5EF4-FFF2-40B4-BE49-F238E27FC236}">
                <a16:creationId xmlns:a16="http://schemas.microsoft.com/office/drawing/2014/main" id="{0F6EA6E0-78EA-6BB3-F72F-E9BB48CDF537}"/>
              </a:ext>
            </a:extLst>
          </p:cNvPr>
          <p:cNvSpPr>
            <a:spLocks noGrp="1"/>
          </p:cNvSpPr>
          <p:nvPr>
            <p:ph type="body" sz="quarter" idx="4294967295"/>
          </p:nvPr>
        </p:nvSpPr>
        <p:spPr>
          <a:xfrm>
            <a:off x="8985250" y="1695460"/>
            <a:ext cx="2768600" cy="3732304"/>
          </a:xfrm>
          <a:prstGeom prst="rect">
            <a:avLst/>
          </a:prstGeom>
        </p:spPr>
        <p:txBody>
          <a:bodyPr/>
          <a:lstStyle/>
          <a:p>
            <a:pPr marL="0" indent="0">
              <a:buNone/>
            </a:pPr>
            <a:r>
              <a:rPr lang="en-US" dirty="0"/>
              <a:t>3</a:t>
            </a:r>
          </a:p>
          <a:p>
            <a:pPr marL="36000" lvl="1" indent="0">
              <a:buNone/>
            </a:pPr>
            <a:r>
              <a:rPr lang="en-GB" sz="1400" b="1" dirty="0"/>
              <a:t>Split the inforce block into age bands </a:t>
            </a:r>
          </a:p>
          <a:p>
            <a:pPr marL="321750" lvl="1" indent="-285750"/>
            <a:r>
              <a:rPr lang="en-GB" sz="1400" dirty="0"/>
              <a:t>e.g. 5 or 10 year age brackets based on policyholder groups that who are / aren’t materially impacted by the climate driver, according to the data obtained in step 2.</a:t>
            </a:r>
            <a:endParaRPr lang="en-US" sz="1400" dirty="0"/>
          </a:p>
        </p:txBody>
      </p:sp>
      <p:sp>
        <p:nvSpPr>
          <p:cNvPr id="9" name="Text Placeholder 4">
            <a:extLst>
              <a:ext uri="{FF2B5EF4-FFF2-40B4-BE49-F238E27FC236}">
                <a16:creationId xmlns:a16="http://schemas.microsoft.com/office/drawing/2014/main" id="{79FBA75C-CF21-10A8-F315-C3E9F8A7E813}"/>
              </a:ext>
            </a:extLst>
          </p:cNvPr>
          <p:cNvSpPr>
            <a:spLocks noGrp="1"/>
          </p:cNvSpPr>
          <p:nvPr>
            <p:ph type="body" sz="quarter" idx="4294967295"/>
          </p:nvPr>
        </p:nvSpPr>
        <p:spPr>
          <a:xfrm>
            <a:off x="3282950" y="3886200"/>
            <a:ext cx="2857500" cy="1904111"/>
          </a:xfrm>
          <a:prstGeom prst="rect">
            <a:avLst/>
          </a:prstGeom>
        </p:spPr>
        <p:txBody>
          <a:bodyPr/>
          <a:lstStyle/>
          <a:p>
            <a:pPr marL="0" indent="0">
              <a:buNone/>
            </a:pPr>
            <a:r>
              <a:rPr lang="en-US" dirty="0"/>
              <a:t>4</a:t>
            </a:r>
          </a:p>
          <a:p>
            <a:pPr marL="0" indent="0">
              <a:buNone/>
            </a:pPr>
            <a:r>
              <a:rPr lang="en-GB" sz="1400" b="1" dirty="0"/>
              <a:t>Further split the inforce block by major territory or into policyholder with / without pre-existing medical conditions.</a:t>
            </a:r>
          </a:p>
          <a:p>
            <a:r>
              <a:rPr lang="en-US" sz="1400" dirty="0"/>
              <a:t>If data permits</a:t>
            </a:r>
          </a:p>
        </p:txBody>
      </p:sp>
      <p:sp>
        <p:nvSpPr>
          <p:cNvPr id="10" name="Text Placeholder 5">
            <a:extLst>
              <a:ext uri="{FF2B5EF4-FFF2-40B4-BE49-F238E27FC236}">
                <a16:creationId xmlns:a16="http://schemas.microsoft.com/office/drawing/2014/main" id="{341EC99F-985D-55A3-851D-861F95E7189B}"/>
              </a:ext>
            </a:extLst>
          </p:cNvPr>
          <p:cNvSpPr>
            <a:spLocks noGrp="1"/>
          </p:cNvSpPr>
          <p:nvPr>
            <p:ph type="body" sz="quarter" idx="4294967295"/>
          </p:nvPr>
        </p:nvSpPr>
        <p:spPr>
          <a:xfrm>
            <a:off x="6140451" y="3886200"/>
            <a:ext cx="2844799" cy="2172390"/>
          </a:xfrm>
          <a:prstGeom prst="rect">
            <a:avLst/>
          </a:prstGeom>
        </p:spPr>
        <p:txBody>
          <a:bodyPr/>
          <a:lstStyle/>
          <a:p>
            <a:pPr marL="0" indent="0">
              <a:buNone/>
            </a:pPr>
            <a:r>
              <a:rPr lang="en-US" dirty="0"/>
              <a:t>5</a:t>
            </a:r>
          </a:p>
          <a:p>
            <a:pPr marL="36000" lvl="1" indent="0">
              <a:buNone/>
            </a:pPr>
            <a:r>
              <a:rPr lang="en-GB" sz="1400" b="1" dirty="0"/>
              <a:t>Apply the mortality and morbidity stresses, as obtained in point 2, to the groups of policyholders at ages and within geographies that are currently impacted by the climate driver. </a:t>
            </a:r>
            <a:endParaRPr lang="en-US" sz="1400" b="1" dirty="0"/>
          </a:p>
        </p:txBody>
      </p:sp>
      <p:sp>
        <p:nvSpPr>
          <p:cNvPr id="11" name="Text Placeholder 6">
            <a:extLst>
              <a:ext uri="{FF2B5EF4-FFF2-40B4-BE49-F238E27FC236}">
                <a16:creationId xmlns:a16="http://schemas.microsoft.com/office/drawing/2014/main" id="{704313F5-2B54-7519-38F7-010489A73CBA}"/>
              </a:ext>
            </a:extLst>
          </p:cNvPr>
          <p:cNvSpPr>
            <a:spLocks noGrp="1"/>
          </p:cNvSpPr>
          <p:nvPr>
            <p:ph type="body" sz="quarter" idx="4294967295"/>
          </p:nvPr>
        </p:nvSpPr>
        <p:spPr>
          <a:xfrm>
            <a:off x="8985250" y="3886200"/>
            <a:ext cx="2768600" cy="2006190"/>
          </a:xfrm>
          <a:prstGeom prst="rect">
            <a:avLst/>
          </a:prstGeom>
        </p:spPr>
        <p:txBody>
          <a:bodyPr/>
          <a:lstStyle/>
          <a:p>
            <a:pPr marL="0" indent="0">
              <a:buNone/>
            </a:pPr>
            <a:r>
              <a:rPr lang="en-US" dirty="0"/>
              <a:t>6</a:t>
            </a:r>
          </a:p>
          <a:p>
            <a:pPr marL="0" indent="0">
              <a:buNone/>
            </a:pPr>
            <a:r>
              <a:rPr lang="en-GB" sz="1400" b="1" dirty="0"/>
              <a:t>Identify the future climate trajectory according to the chosen scenarios, and then make some simple assumptions around how this might impact mortality and morbidity rates in the future. </a:t>
            </a:r>
            <a:endParaRPr lang="en-US" sz="1400" b="1" dirty="0"/>
          </a:p>
        </p:txBody>
      </p:sp>
      <p:sp>
        <p:nvSpPr>
          <p:cNvPr id="3" name="TextBox 2"/>
          <p:cNvSpPr txBox="1"/>
          <p:nvPr/>
        </p:nvSpPr>
        <p:spPr>
          <a:xfrm>
            <a:off x="415126" y="1817580"/>
            <a:ext cx="2782469" cy="4347608"/>
          </a:xfrm>
          <a:prstGeom prst="rect">
            <a:avLst/>
          </a:prstGeom>
          <a:solidFill>
            <a:schemeClr val="accent3"/>
          </a:solidFill>
        </p:spPr>
        <p:txBody>
          <a:bodyPr wrap="square" rtlCol="0">
            <a:spAutoFit/>
          </a:bodyPr>
          <a:lstStyle/>
          <a:p>
            <a:endParaRPr lang="en-GB" dirty="0"/>
          </a:p>
        </p:txBody>
      </p:sp>
      <p:cxnSp>
        <p:nvCxnSpPr>
          <p:cNvPr id="13" name="Straight Connector 12"/>
          <p:cNvCxnSpPr/>
          <p:nvPr/>
        </p:nvCxnSpPr>
        <p:spPr>
          <a:xfrm>
            <a:off x="6092212" y="1817580"/>
            <a:ext cx="18767" cy="4420535"/>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a:off x="8899894" y="1750263"/>
            <a:ext cx="7131" cy="4438766"/>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Straight Connector 20"/>
          <p:cNvCxnSpPr/>
          <p:nvPr/>
        </p:nvCxnSpPr>
        <p:spPr>
          <a:xfrm flipH="1">
            <a:off x="3197595" y="3853836"/>
            <a:ext cx="8545035" cy="5610"/>
          </a:xfrm>
          <a:prstGeom prst="line">
            <a:avLst/>
          </a:prstGeom>
        </p:spPr>
        <p:style>
          <a:lnRef idx="2">
            <a:schemeClr val="accent3"/>
          </a:lnRef>
          <a:fillRef idx="0">
            <a:schemeClr val="accent3"/>
          </a:fillRef>
          <a:effectRef idx="1">
            <a:schemeClr val="accent3"/>
          </a:effectRef>
          <a:fontRef idx="minor">
            <a:schemeClr val="tx1"/>
          </a:fontRef>
        </p:style>
      </p:cxnSp>
      <p:grpSp>
        <p:nvGrpSpPr>
          <p:cNvPr id="14" name="Group 13">
            <a:extLst>
              <a:ext uri="{FF2B5EF4-FFF2-40B4-BE49-F238E27FC236}">
                <a16:creationId xmlns:a16="http://schemas.microsoft.com/office/drawing/2014/main" id="{E86BF31D-F08F-6600-8075-6F1CA4AFB177}"/>
              </a:ext>
            </a:extLst>
          </p:cNvPr>
          <p:cNvGrpSpPr/>
          <p:nvPr/>
        </p:nvGrpSpPr>
        <p:grpSpPr>
          <a:xfrm>
            <a:off x="895709" y="2175400"/>
            <a:ext cx="1610471" cy="1386212"/>
            <a:chOff x="872584" y="1341455"/>
            <a:chExt cx="762000" cy="660400"/>
          </a:xfrm>
        </p:grpSpPr>
        <p:pic>
          <p:nvPicPr>
            <p:cNvPr id="15" name="Graphic 8">
              <a:extLst>
                <a:ext uri="{FF2B5EF4-FFF2-40B4-BE49-F238E27FC236}">
                  <a16:creationId xmlns:a16="http://schemas.microsoft.com/office/drawing/2014/main" id="{B8874FF2-E349-9E46-1FD4-4C304B3C9B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584" y="1341455"/>
              <a:ext cx="762000" cy="660400"/>
            </a:xfrm>
            <a:prstGeom prst="rect">
              <a:avLst/>
            </a:prstGeom>
          </p:spPr>
        </p:pic>
        <p:pic>
          <p:nvPicPr>
            <p:cNvPr id="17" name="Graphic 10">
              <a:extLst>
                <a:ext uri="{FF2B5EF4-FFF2-40B4-BE49-F238E27FC236}">
                  <a16:creationId xmlns:a16="http://schemas.microsoft.com/office/drawing/2014/main" id="{CBEED0BA-84E9-34FA-A030-5C88F17808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2584" y="1341455"/>
              <a:ext cx="762000" cy="660400"/>
            </a:xfrm>
            <a:prstGeom prst="rect">
              <a:avLst/>
            </a:prstGeom>
          </p:spPr>
        </p:pic>
      </p:grpSp>
    </p:spTree>
    <p:extLst>
      <p:ext uri="{BB962C8B-B14F-4D97-AF65-F5344CB8AC3E}">
        <p14:creationId xmlns:p14="http://schemas.microsoft.com/office/powerpoint/2010/main" val="145985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202" y="1690942"/>
            <a:ext cx="3453275" cy="4654862"/>
          </a:xfrm>
          <a:prstGeom prst="rect">
            <a:avLst/>
          </a:prstGeom>
          <a:solidFill>
            <a:schemeClr val="accent1">
              <a:lumMod val="75000"/>
            </a:schemeClr>
          </a:solidFill>
        </p:spPr>
        <p:txBody>
          <a:bodyPr wrap="square" rtlCol="0">
            <a:spAutoFit/>
          </a:bodyPr>
          <a:lstStyle/>
          <a:p>
            <a:endParaRPr lang="en-GB" dirty="0"/>
          </a:p>
        </p:txBody>
      </p:sp>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Approach 2: data driven approach</a:t>
            </a:r>
          </a:p>
        </p:txBody>
      </p:sp>
      <p:sp>
        <p:nvSpPr>
          <p:cNvPr id="5" name="Text Placeholder 1">
            <a:extLst>
              <a:ext uri="{FF2B5EF4-FFF2-40B4-BE49-F238E27FC236}">
                <a16:creationId xmlns:a16="http://schemas.microsoft.com/office/drawing/2014/main" id="{596BB2F6-C87B-CE12-2C46-71256B2FFCA1}"/>
              </a:ext>
            </a:extLst>
          </p:cNvPr>
          <p:cNvSpPr txBox="1">
            <a:spLocks/>
          </p:cNvSpPr>
          <p:nvPr/>
        </p:nvSpPr>
        <p:spPr>
          <a:xfrm>
            <a:off x="693271" y="1561880"/>
            <a:ext cx="10614211" cy="4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6" name="Text Placeholder 21">
            <a:extLst>
              <a:ext uri="{FF2B5EF4-FFF2-40B4-BE49-F238E27FC236}">
                <a16:creationId xmlns:a16="http://schemas.microsoft.com/office/drawing/2014/main" id="{1C1D043C-D6C9-61EF-D8C2-1CDC5C4B869D}"/>
              </a:ext>
            </a:extLst>
          </p:cNvPr>
          <p:cNvSpPr>
            <a:spLocks noGrp="1"/>
          </p:cNvSpPr>
          <p:nvPr>
            <p:ph type="body" sz="quarter" idx="13"/>
          </p:nvPr>
        </p:nvSpPr>
        <p:spPr>
          <a:xfrm>
            <a:off x="1139483" y="977105"/>
            <a:ext cx="11036301" cy="492443"/>
          </a:xfrm>
        </p:spPr>
        <p:txBody>
          <a:bodyPr/>
          <a:lstStyle/>
          <a:p>
            <a:pPr marL="0" indent="0">
              <a:buNone/>
            </a:pPr>
            <a:r>
              <a:rPr lang="en-GB" sz="2000" dirty="0"/>
              <a:t>A climate-adapted Lee-Carter model</a:t>
            </a:r>
            <a:endParaRPr lang="en-US" sz="2000" dirty="0"/>
          </a:p>
          <a:p>
            <a:endParaRPr lang="en-US" dirty="0"/>
          </a:p>
        </p:txBody>
      </p:sp>
      <p:sp>
        <p:nvSpPr>
          <p:cNvPr id="7" name="Text Placeholder 59">
            <a:extLst>
              <a:ext uri="{FF2B5EF4-FFF2-40B4-BE49-F238E27FC236}">
                <a16:creationId xmlns:a16="http://schemas.microsoft.com/office/drawing/2014/main" id="{E3ECF1B4-C890-8024-CC68-52BD468C7CD4}"/>
              </a:ext>
            </a:extLst>
          </p:cNvPr>
          <p:cNvSpPr>
            <a:spLocks noGrp="1"/>
          </p:cNvSpPr>
          <p:nvPr>
            <p:ph type="body" sz="quarter" idx="14"/>
          </p:nvPr>
        </p:nvSpPr>
        <p:spPr>
          <a:xfrm>
            <a:off x="693271" y="1695450"/>
            <a:ext cx="3289182" cy="1077218"/>
          </a:xfrm>
        </p:spPr>
        <p:txBody>
          <a:bodyPr>
            <a:normAutofit/>
          </a:bodyPr>
          <a:lstStyle/>
          <a:p>
            <a:pPr marL="0" indent="0">
              <a:buNone/>
            </a:pPr>
            <a:r>
              <a:rPr lang="en-US" sz="1600" b="1" dirty="0" err="1">
                <a:solidFill>
                  <a:schemeClr val="bg1"/>
                </a:solidFill>
              </a:rPr>
              <a:t>Milliman</a:t>
            </a:r>
            <a:r>
              <a:rPr lang="en-US" sz="1600" b="1" dirty="0">
                <a:solidFill>
                  <a:schemeClr val="bg1"/>
                </a:solidFill>
              </a:rPr>
              <a:t> White Paper:</a:t>
            </a:r>
          </a:p>
          <a:p>
            <a:pPr marL="0" indent="0">
              <a:buNone/>
            </a:pPr>
            <a:r>
              <a:rPr lang="en-GB" sz="1600" b="1" dirty="0">
                <a:solidFill>
                  <a:schemeClr val="bg1"/>
                </a:solidFill>
              </a:rPr>
              <a:t>“</a:t>
            </a:r>
            <a:r>
              <a:rPr lang="en-GB" sz="1600" b="1" dirty="0" err="1">
                <a:solidFill>
                  <a:schemeClr val="bg1"/>
                </a:solidFill>
              </a:rPr>
              <a:t>Modeling</a:t>
            </a:r>
            <a:r>
              <a:rPr lang="en-GB" sz="1600" b="1" dirty="0">
                <a:solidFill>
                  <a:schemeClr val="bg1"/>
                </a:solidFill>
              </a:rPr>
              <a:t> the impact of climate risks on mortality”</a:t>
            </a:r>
            <a:endParaRPr lang="en-US" sz="1600" b="1" dirty="0">
              <a:solidFill>
                <a:schemeClr val="bg1"/>
              </a:solidFill>
            </a:endParaRPr>
          </a:p>
        </p:txBody>
      </p:sp>
      <p:sp>
        <p:nvSpPr>
          <p:cNvPr id="8" name="Text Placeholder 23">
            <a:extLst>
              <a:ext uri="{FF2B5EF4-FFF2-40B4-BE49-F238E27FC236}">
                <a16:creationId xmlns:a16="http://schemas.microsoft.com/office/drawing/2014/main" id="{91072D8A-322B-5D3A-12C1-117D3B303ABC}"/>
              </a:ext>
            </a:extLst>
          </p:cNvPr>
          <p:cNvSpPr txBox="1">
            <a:spLocks/>
          </p:cNvSpPr>
          <p:nvPr/>
        </p:nvSpPr>
        <p:spPr>
          <a:xfrm>
            <a:off x="645754" y="6412456"/>
            <a:ext cx="10709244" cy="2509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Source: “</a:t>
            </a:r>
            <a:r>
              <a:rPr lang="en-GB" sz="1200" dirty="0" err="1">
                <a:hlinkClick r:id="rId2"/>
              </a:rPr>
              <a:t>Modeling</a:t>
            </a:r>
            <a:r>
              <a:rPr lang="en-GB" sz="1200" dirty="0">
                <a:hlinkClick r:id="rId2"/>
              </a:rPr>
              <a:t> the impact of climate risks on mortality</a:t>
            </a:r>
            <a:r>
              <a:rPr lang="en-GB" sz="1200" dirty="0"/>
              <a:t>” by A </a:t>
            </a:r>
            <a:r>
              <a:rPr lang="en-GB" sz="1200" dirty="0" err="1"/>
              <a:t>Boumezoued</a:t>
            </a:r>
            <a:r>
              <a:rPr lang="en-GB" sz="1200" dirty="0"/>
              <a:t>, A </a:t>
            </a:r>
            <a:r>
              <a:rPr lang="en-GB" sz="1200" dirty="0" err="1"/>
              <a:t>Elfassihi</a:t>
            </a:r>
            <a:r>
              <a:rPr lang="en-GB" sz="1200" dirty="0"/>
              <a:t>, V </a:t>
            </a:r>
            <a:r>
              <a:rPr lang="en-GB" sz="1200" dirty="0" err="1"/>
              <a:t>Germain</a:t>
            </a:r>
            <a:r>
              <a:rPr lang="en-GB" sz="1200" dirty="0"/>
              <a:t>, E </a:t>
            </a:r>
            <a:r>
              <a:rPr lang="en-GB" sz="1200" dirty="0" err="1"/>
              <a:t>Titon</a:t>
            </a:r>
            <a:r>
              <a:rPr lang="en-GB" sz="1200" dirty="0">
                <a:solidFill>
                  <a:schemeClr val="bg1"/>
                </a:solidFill>
              </a:rPr>
              <a:t>.</a:t>
            </a:r>
            <a:endParaRPr lang="en-US" sz="1200" dirty="0">
              <a:solidFill>
                <a:schemeClr val="bg1"/>
              </a:solidFill>
            </a:endParaRPr>
          </a:p>
        </p:txBody>
      </p:sp>
      <p:sp>
        <p:nvSpPr>
          <p:cNvPr id="11" name="Text Placeholder 31">
            <a:extLst>
              <a:ext uri="{FF2B5EF4-FFF2-40B4-BE49-F238E27FC236}">
                <a16:creationId xmlns:a16="http://schemas.microsoft.com/office/drawing/2014/main" id="{06F1C839-CCAB-0E43-93A8-E96D764248B8}"/>
              </a:ext>
            </a:extLst>
          </p:cNvPr>
          <p:cNvSpPr txBox="1">
            <a:spLocks/>
          </p:cNvSpPr>
          <p:nvPr/>
        </p:nvSpPr>
        <p:spPr>
          <a:xfrm>
            <a:off x="4238626" y="1695450"/>
            <a:ext cx="1901824" cy="14455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a:t>
            </a:r>
          </a:p>
          <a:p>
            <a:pPr marL="0" indent="0">
              <a:buFont typeface="Arial" panose="020B0604020202020204" pitchFamily="34" charset="0"/>
              <a:buNone/>
            </a:pPr>
            <a:r>
              <a:rPr lang="en-GB" sz="1400" b="1" dirty="0"/>
              <a:t>Identify the main climatic risks e.g. the risk of heat waves, cold waves, pollution etc. </a:t>
            </a:r>
          </a:p>
          <a:p>
            <a:r>
              <a:rPr lang="en-GB" sz="1400" dirty="0"/>
              <a:t>Can be identified through the study of mortality series by cause of death data.</a:t>
            </a:r>
          </a:p>
          <a:p>
            <a:r>
              <a:rPr lang="en-GB" sz="1400" dirty="0"/>
              <a:t>E.g. </a:t>
            </a:r>
            <a:r>
              <a:rPr lang="en-GB" sz="1400" dirty="0">
                <a:hlinkClick r:id="rId3"/>
              </a:rPr>
              <a:t>Global Health Data (GHD) published by the Institute for Health Metrics and Evaluation (IHME). </a:t>
            </a:r>
            <a:endParaRPr lang="en-US" sz="1400" dirty="0"/>
          </a:p>
        </p:txBody>
      </p:sp>
      <p:sp>
        <p:nvSpPr>
          <p:cNvPr id="12" name="Text Placeholder 32">
            <a:extLst>
              <a:ext uri="{FF2B5EF4-FFF2-40B4-BE49-F238E27FC236}">
                <a16:creationId xmlns:a16="http://schemas.microsoft.com/office/drawing/2014/main" id="{BEC74723-E59F-DC47-838F-934F9BE4B74B}"/>
              </a:ext>
            </a:extLst>
          </p:cNvPr>
          <p:cNvSpPr txBox="1">
            <a:spLocks/>
          </p:cNvSpPr>
          <p:nvPr/>
        </p:nvSpPr>
        <p:spPr>
          <a:xfrm>
            <a:off x="6142013" y="1695450"/>
            <a:ext cx="1900262" cy="21103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2</a:t>
            </a:r>
          </a:p>
          <a:p>
            <a:pPr marL="0" indent="0">
              <a:buFont typeface="Arial" panose="020B0604020202020204" pitchFamily="34" charset="0"/>
              <a:buNone/>
            </a:pPr>
            <a:r>
              <a:rPr lang="en-GB" sz="1400" b="1" dirty="0"/>
              <a:t>Identify the appropriate data and type of modelling</a:t>
            </a:r>
          </a:p>
          <a:p>
            <a:r>
              <a:rPr lang="en-GB" sz="1400" dirty="0"/>
              <a:t>For heat waves/air pollution, climate variables are available that can be correlated with climate mortality or morbidity.</a:t>
            </a:r>
            <a:endParaRPr lang="en-US" sz="1400" dirty="0"/>
          </a:p>
        </p:txBody>
      </p:sp>
      <p:sp>
        <p:nvSpPr>
          <p:cNvPr id="13" name="Text Placeholder 150">
            <a:extLst>
              <a:ext uri="{FF2B5EF4-FFF2-40B4-BE49-F238E27FC236}">
                <a16:creationId xmlns:a16="http://schemas.microsoft.com/office/drawing/2014/main" id="{6190FE84-4C97-3A71-531F-A1E3502CC5D5}"/>
              </a:ext>
            </a:extLst>
          </p:cNvPr>
          <p:cNvSpPr txBox="1">
            <a:spLocks/>
          </p:cNvSpPr>
          <p:nvPr/>
        </p:nvSpPr>
        <p:spPr>
          <a:xfrm>
            <a:off x="8042275" y="1695450"/>
            <a:ext cx="1900263" cy="218418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3</a:t>
            </a:r>
          </a:p>
          <a:p>
            <a:pPr marL="0" indent="0">
              <a:buFont typeface="Arial" panose="020B0604020202020204" pitchFamily="34" charset="0"/>
              <a:buNone/>
            </a:pPr>
            <a:r>
              <a:rPr lang="en-GB" sz="1400" b="1" dirty="0"/>
              <a:t>Apply a Lee-Carter model adapted to capture the impact of a specific cause on overall mortality rates</a:t>
            </a:r>
          </a:p>
          <a:p>
            <a:r>
              <a:rPr lang="en-GB" sz="1400" dirty="0"/>
              <a:t>The paper considers exposure to high temperatures in France and the US. </a:t>
            </a:r>
          </a:p>
          <a:p>
            <a:r>
              <a:rPr lang="en-GB" sz="1400" dirty="0"/>
              <a:t>The paper finds that the climatic variables within the models explain the observed peaks in deaths due to summer heat waves. </a:t>
            </a:r>
            <a:endParaRPr lang="en-US" sz="1400" dirty="0"/>
          </a:p>
        </p:txBody>
      </p:sp>
      <p:sp>
        <p:nvSpPr>
          <p:cNvPr id="14" name="Text Placeholder 3">
            <a:extLst>
              <a:ext uri="{FF2B5EF4-FFF2-40B4-BE49-F238E27FC236}">
                <a16:creationId xmlns:a16="http://schemas.microsoft.com/office/drawing/2014/main" id="{E0D5A881-B103-AA96-6F13-41A810E906CE}"/>
              </a:ext>
            </a:extLst>
          </p:cNvPr>
          <p:cNvSpPr txBox="1">
            <a:spLocks/>
          </p:cNvSpPr>
          <p:nvPr/>
        </p:nvSpPr>
        <p:spPr>
          <a:xfrm>
            <a:off x="9929374" y="1695450"/>
            <a:ext cx="1824476" cy="8730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4</a:t>
            </a:r>
          </a:p>
          <a:p>
            <a:pPr marL="0" indent="0">
              <a:buFont typeface="Arial" panose="020B0604020202020204" pitchFamily="34" charset="0"/>
              <a:buNone/>
            </a:pPr>
            <a:r>
              <a:rPr lang="en-GB" sz="1400" b="1" dirty="0"/>
              <a:t>Derive an age-specific climate impact </a:t>
            </a:r>
          </a:p>
          <a:p>
            <a:r>
              <a:rPr lang="en-GB" sz="1400" dirty="0"/>
              <a:t>Apply to the age structure of the portfolio.</a:t>
            </a:r>
            <a:endParaRPr lang="en-US" sz="1400" dirty="0"/>
          </a:p>
        </p:txBody>
      </p:sp>
      <p:cxnSp>
        <p:nvCxnSpPr>
          <p:cNvPr id="16" name="Straight Connector 15"/>
          <p:cNvCxnSpPr/>
          <p:nvPr/>
        </p:nvCxnSpPr>
        <p:spPr>
          <a:xfrm>
            <a:off x="6138887" y="1622845"/>
            <a:ext cx="0" cy="461527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004787" y="1622845"/>
            <a:ext cx="420" cy="46321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9940973" y="1731906"/>
            <a:ext cx="4761" cy="449886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47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Approach 3: Causal modelling</a:t>
            </a:r>
          </a:p>
        </p:txBody>
      </p:sp>
      <p:sp>
        <p:nvSpPr>
          <p:cNvPr id="5" name="Text Placeholder 1">
            <a:extLst>
              <a:ext uri="{FF2B5EF4-FFF2-40B4-BE49-F238E27FC236}">
                <a16:creationId xmlns:a16="http://schemas.microsoft.com/office/drawing/2014/main" id="{596BB2F6-C87B-CE12-2C46-71256B2FFCA1}"/>
              </a:ext>
            </a:extLst>
          </p:cNvPr>
          <p:cNvSpPr txBox="1">
            <a:spLocks/>
          </p:cNvSpPr>
          <p:nvPr/>
        </p:nvSpPr>
        <p:spPr>
          <a:xfrm>
            <a:off x="693271" y="1561880"/>
            <a:ext cx="10614211" cy="4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TextBox 1"/>
          <p:cNvSpPr txBox="1"/>
          <p:nvPr/>
        </p:nvSpPr>
        <p:spPr>
          <a:xfrm>
            <a:off x="842211" y="1408922"/>
            <a:ext cx="10465271" cy="4501232"/>
          </a:xfrm>
          <a:prstGeom prst="rect">
            <a:avLst/>
          </a:prstGeom>
          <a:noFill/>
        </p:spPr>
        <p:txBody>
          <a:bodyPr wrap="square" rtlCol="0">
            <a:spAutoFit/>
          </a:bodyPr>
          <a:lstStyle/>
          <a:p>
            <a:pPr>
              <a:lnSpc>
                <a:spcPct val="150000"/>
              </a:lnSpc>
            </a:pPr>
            <a:r>
              <a:rPr lang="en-GB" b="1" dirty="0"/>
              <a:t>Causal modelling </a:t>
            </a:r>
            <a:r>
              <a:rPr lang="en-GB" dirty="0"/>
              <a:t>is a model that can quantitatively assess the complex system by modelling causal factors and how they interact. </a:t>
            </a:r>
          </a:p>
          <a:p>
            <a:pPr>
              <a:lnSpc>
                <a:spcPct val="150000"/>
              </a:lnSpc>
            </a:pPr>
            <a:endParaRPr lang="en-GB" dirty="0"/>
          </a:p>
          <a:p>
            <a:pPr>
              <a:lnSpc>
                <a:spcPct val="150000"/>
              </a:lnSpc>
            </a:pPr>
            <a:r>
              <a:rPr lang="en-GB" dirty="0"/>
              <a:t>Benefits include:</a:t>
            </a:r>
          </a:p>
          <a:p>
            <a:pPr marL="285750" indent="-285750">
              <a:lnSpc>
                <a:spcPct val="150000"/>
              </a:lnSpc>
              <a:buFont typeface="Wingdings" panose="05000000000000000000" pitchFamily="2" charset="2"/>
              <a:buChar char="Ø"/>
            </a:pPr>
            <a:r>
              <a:rPr lang="en-GB" dirty="0"/>
              <a:t>Reflect interconnected nature of the risks; climate risks are characterised by non-linear dynamics, multi-factor relationships, and the onset of sudden tipping points.</a:t>
            </a:r>
          </a:p>
          <a:p>
            <a:pPr marL="285750" indent="-285750">
              <a:lnSpc>
                <a:spcPct val="150000"/>
              </a:lnSpc>
              <a:buFont typeface="Wingdings" panose="05000000000000000000" pitchFamily="2" charset="2"/>
              <a:buChar char="Ø"/>
            </a:pPr>
            <a:r>
              <a:rPr lang="en-GB" dirty="0"/>
              <a:t>Ability to model multiple climate drivers.</a:t>
            </a:r>
          </a:p>
          <a:p>
            <a:pPr marL="285750" indent="-285750">
              <a:lnSpc>
                <a:spcPct val="150000"/>
              </a:lnSpc>
              <a:buFont typeface="Wingdings" panose="05000000000000000000" pitchFamily="2" charset="2"/>
              <a:buChar char="Ø"/>
            </a:pPr>
            <a:r>
              <a:rPr lang="en-GB" dirty="0"/>
              <a:t>Constant evolution of risks; update model to reflect.</a:t>
            </a:r>
          </a:p>
          <a:p>
            <a:pPr marL="285750" indent="-285750">
              <a:lnSpc>
                <a:spcPct val="150000"/>
              </a:lnSpc>
              <a:buFont typeface="Wingdings" panose="05000000000000000000" pitchFamily="2" charset="2"/>
              <a:buChar char="Ø"/>
            </a:pPr>
            <a:r>
              <a:rPr lang="en-GB" dirty="0"/>
              <a:t>Ongoing learning: understanding of the most important climate risk drivers and of the risk interactions which may drive particular outcomes and pathways. </a:t>
            </a:r>
          </a:p>
          <a:p>
            <a:pPr marL="285750" indent="-285750">
              <a:lnSpc>
                <a:spcPct val="150000"/>
              </a:lnSpc>
              <a:buFont typeface="Wingdings" panose="05000000000000000000" pitchFamily="2" charset="2"/>
              <a:buChar char="Ø"/>
            </a:pPr>
            <a:endParaRPr lang="en-GB" sz="1100" dirty="0"/>
          </a:p>
        </p:txBody>
      </p:sp>
      <p:grpSp>
        <p:nvGrpSpPr>
          <p:cNvPr id="7" name="Group 6">
            <a:extLst>
              <a:ext uri="{FF2B5EF4-FFF2-40B4-BE49-F238E27FC236}">
                <a16:creationId xmlns:a16="http://schemas.microsoft.com/office/drawing/2014/main" id="{E87D7E01-025E-7EC7-5D1D-D957E968A456}"/>
              </a:ext>
            </a:extLst>
          </p:cNvPr>
          <p:cNvGrpSpPr/>
          <p:nvPr/>
        </p:nvGrpSpPr>
        <p:grpSpPr>
          <a:xfrm>
            <a:off x="10034337" y="5269832"/>
            <a:ext cx="1792705" cy="1417497"/>
            <a:chOff x="8946816" y="2578595"/>
            <a:chExt cx="762000" cy="660400"/>
          </a:xfrm>
        </p:grpSpPr>
        <p:pic>
          <p:nvPicPr>
            <p:cNvPr id="8" name="Graphic 112672">
              <a:extLst>
                <a:ext uri="{FF2B5EF4-FFF2-40B4-BE49-F238E27FC236}">
                  <a16:creationId xmlns:a16="http://schemas.microsoft.com/office/drawing/2014/main" id="{975F46F6-068B-21EE-30F2-3BD9F9C45E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6816" y="2578595"/>
              <a:ext cx="762000" cy="660400"/>
            </a:xfrm>
            <a:prstGeom prst="rect">
              <a:avLst/>
            </a:prstGeom>
          </p:spPr>
        </p:pic>
        <p:pic>
          <p:nvPicPr>
            <p:cNvPr id="9" name="Graphic 67">
              <a:extLst>
                <a:ext uri="{FF2B5EF4-FFF2-40B4-BE49-F238E27FC236}">
                  <a16:creationId xmlns:a16="http://schemas.microsoft.com/office/drawing/2014/main" id="{0132103E-F079-1BB8-2852-A67B9C7C0F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6816" y="2578595"/>
              <a:ext cx="762000" cy="660400"/>
            </a:xfrm>
            <a:prstGeom prst="rect">
              <a:avLst/>
            </a:prstGeom>
          </p:spPr>
        </p:pic>
      </p:grpSp>
    </p:spTree>
    <p:extLst>
      <p:ext uri="{BB962C8B-B14F-4D97-AF65-F5344CB8AC3E}">
        <p14:creationId xmlns:p14="http://schemas.microsoft.com/office/powerpoint/2010/main" val="269773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Benefits and Limitations</a:t>
            </a:r>
          </a:p>
        </p:txBody>
      </p:sp>
      <p:sp>
        <p:nvSpPr>
          <p:cNvPr id="5" name="Text Placeholder 1">
            <a:extLst>
              <a:ext uri="{FF2B5EF4-FFF2-40B4-BE49-F238E27FC236}">
                <a16:creationId xmlns:a16="http://schemas.microsoft.com/office/drawing/2014/main" id="{596BB2F6-C87B-CE12-2C46-71256B2FFCA1}"/>
              </a:ext>
            </a:extLst>
          </p:cNvPr>
          <p:cNvSpPr txBox="1">
            <a:spLocks/>
          </p:cNvSpPr>
          <p:nvPr/>
        </p:nvSpPr>
        <p:spPr>
          <a:xfrm>
            <a:off x="693271" y="1561880"/>
            <a:ext cx="10614211" cy="4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graphicFrame>
        <p:nvGraphicFramePr>
          <p:cNvPr id="3" name="Table 2"/>
          <p:cNvGraphicFramePr>
            <a:graphicFrameLocks noGrp="1"/>
          </p:cNvGraphicFramePr>
          <p:nvPr/>
        </p:nvGraphicFramePr>
        <p:xfrm>
          <a:off x="1139483" y="1168451"/>
          <a:ext cx="9109095" cy="4674172"/>
        </p:xfrm>
        <a:graphic>
          <a:graphicData uri="http://schemas.openxmlformats.org/drawingml/2006/table">
            <a:tbl>
              <a:tblPr firstRow="1" bandRow="1">
                <a:tableStyleId>{616DA210-FB5B-4158-B5E0-FEB733F419BA}</a:tableStyleId>
              </a:tblPr>
              <a:tblGrid>
                <a:gridCol w="3036365">
                  <a:extLst>
                    <a:ext uri="{9D8B030D-6E8A-4147-A177-3AD203B41FA5}">
                      <a16:colId xmlns:a16="http://schemas.microsoft.com/office/drawing/2014/main" val="2131031807"/>
                    </a:ext>
                  </a:extLst>
                </a:gridCol>
                <a:gridCol w="3036365">
                  <a:extLst>
                    <a:ext uri="{9D8B030D-6E8A-4147-A177-3AD203B41FA5}">
                      <a16:colId xmlns:a16="http://schemas.microsoft.com/office/drawing/2014/main" val="3634625923"/>
                    </a:ext>
                  </a:extLst>
                </a:gridCol>
                <a:gridCol w="3036365">
                  <a:extLst>
                    <a:ext uri="{9D8B030D-6E8A-4147-A177-3AD203B41FA5}">
                      <a16:colId xmlns:a16="http://schemas.microsoft.com/office/drawing/2014/main" val="1395328735"/>
                    </a:ext>
                  </a:extLst>
                </a:gridCol>
              </a:tblGrid>
              <a:tr h="559372">
                <a:tc>
                  <a:txBody>
                    <a:bodyPr/>
                    <a:lstStyle/>
                    <a:p>
                      <a:r>
                        <a:rPr lang="en-GB" dirty="0"/>
                        <a:t>Approach</a:t>
                      </a:r>
                    </a:p>
                  </a:txBody>
                  <a:tcPr/>
                </a:tc>
                <a:tc>
                  <a:txBody>
                    <a:bodyPr/>
                    <a:lstStyle/>
                    <a:p>
                      <a:r>
                        <a:rPr lang="en-GB" dirty="0"/>
                        <a:t>Benefits</a:t>
                      </a:r>
                    </a:p>
                  </a:txBody>
                  <a:tcPr/>
                </a:tc>
                <a:tc>
                  <a:txBody>
                    <a:bodyPr/>
                    <a:lstStyle/>
                    <a:p>
                      <a:r>
                        <a:rPr lang="en-GB" dirty="0"/>
                        <a:t>Limitations</a:t>
                      </a:r>
                    </a:p>
                  </a:txBody>
                  <a:tcPr/>
                </a:tc>
                <a:extLst>
                  <a:ext uri="{0D108BD9-81ED-4DB2-BD59-A6C34878D82A}">
                    <a16:rowId xmlns:a16="http://schemas.microsoft.com/office/drawing/2014/main" val="1006285520"/>
                  </a:ext>
                </a:extLst>
              </a:tr>
              <a:tr h="1027596">
                <a:tc>
                  <a:txBody>
                    <a:bodyPr/>
                    <a:lstStyle/>
                    <a:p>
                      <a:r>
                        <a:rPr lang="en-GB" dirty="0"/>
                        <a:t>Simple</a:t>
                      </a:r>
                      <a:r>
                        <a:rPr lang="en-GB" baseline="0" dirty="0"/>
                        <a:t> approach</a:t>
                      </a:r>
                      <a:endParaRPr lang="en-GB" dirty="0"/>
                    </a:p>
                  </a:txBody>
                  <a:tcPr/>
                </a:tc>
                <a:tc>
                  <a:txBody>
                    <a:bodyPr/>
                    <a:lstStyle/>
                    <a:p>
                      <a:pPr marL="342900" indent="-342900">
                        <a:buFont typeface="+mj-lt"/>
                        <a:buAutoNum type="arabicPeriod"/>
                      </a:pPr>
                      <a:r>
                        <a:rPr lang="en-GB" dirty="0"/>
                        <a:t>Simple approach;</a:t>
                      </a:r>
                      <a:r>
                        <a:rPr lang="en-GB" baseline="0" dirty="0"/>
                        <a:t> good starting point.</a:t>
                      </a:r>
                      <a:endParaRPr lang="en-GB" dirty="0"/>
                    </a:p>
                    <a:p>
                      <a:pPr marL="342900" indent="-342900">
                        <a:buFont typeface="+mj-lt"/>
                        <a:buAutoNum type="arabicPeriod"/>
                      </a:pPr>
                      <a:r>
                        <a:rPr lang="en-GB" dirty="0"/>
                        <a:t>Doesn’t require large volumes of data.</a:t>
                      </a:r>
                    </a:p>
                    <a:p>
                      <a:endParaRPr lang="en-GB" dirty="0"/>
                    </a:p>
                  </a:txBody>
                  <a:tcPr/>
                </a:tc>
                <a:tc>
                  <a:txBody>
                    <a:bodyPr/>
                    <a:lstStyle/>
                    <a:p>
                      <a:pPr marL="342900" indent="-342900">
                        <a:buFont typeface="+mj-lt"/>
                        <a:buAutoNum type="arabicPeriod"/>
                      </a:pPr>
                      <a:r>
                        <a:rPr lang="en-GB" sz="1800" kern="1200" dirty="0">
                          <a:solidFill>
                            <a:schemeClr val="tx1"/>
                          </a:solidFill>
                          <a:effectLst/>
                          <a:latin typeface="+mn-lt"/>
                          <a:ea typeface="+mn-ea"/>
                          <a:cs typeface="+mn-cs"/>
                        </a:rPr>
                        <a:t>Does not jointly model the impact of several climatic causes.</a:t>
                      </a:r>
                    </a:p>
                    <a:p>
                      <a:pPr marL="342900" indent="-342900">
                        <a:buFont typeface="+mj-lt"/>
                        <a:buAutoNum type="arabicPeriod"/>
                      </a:pPr>
                      <a:r>
                        <a:rPr lang="en-GB" sz="1800" kern="1200" dirty="0">
                          <a:solidFill>
                            <a:schemeClr val="tx1"/>
                          </a:solidFill>
                          <a:effectLst/>
                          <a:latin typeface="+mn-lt"/>
                          <a:ea typeface="+mn-ea"/>
                          <a:cs typeface="+mn-cs"/>
                        </a:rPr>
                        <a:t>May require an assumption</a:t>
                      </a:r>
                      <a:r>
                        <a:rPr lang="en-GB" sz="1800" kern="1200" baseline="0" dirty="0">
                          <a:solidFill>
                            <a:schemeClr val="tx1"/>
                          </a:solidFill>
                          <a:effectLst/>
                          <a:latin typeface="+mn-lt"/>
                          <a:ea typeface="+mn-ea"/>
                          <a:cs typeface="+mn-cs"/>
                        </a:rPr>
                        <a:t> of </a:t>
                      </a:r>
                      <a:r>
                        <a:rPr lang="en-GB" sz="1800" kern="1200" dirty="0">
                          <a:solidFill>
                            <a:schemeClr val="tx1"/>
                          </a:solidFill>
                          <a:effectLst/>
                          <a:latin typeface="+mn-lt"/>
                          <a:ea typeface="+mn-ea"/>
                          <a:cs typeface="+mn-cs"/>
                        </a:rPr>
                        <a:t>linearity</a:t>
                      </a:r>
                      <a:endParaRPr lang="en-GB" dirty="0"/>
                    </a:p>
                  </a:txBody>
                  <a:tcPr/>
                </a:tc>
                <a:extLst>
                  <a:ext uri="{0D108BD9-81ED-4DB2-BD59-A6C34878D82A}">
                    <a16:rowId xmlns:a16="http://schemas.microsoft.com/office/drawing/2014/main" val="2481862120"/>
                  </a:ext>
                </a:extLst>
              </a:tr>
              <a:tr h="1027596">
                <a:tc>
                  <a:txBody>
                    <a:bodyPr/>
                    <a:lstStyle/>
                    <a:p>
                      <a:r>
                        <a:rPr lang="en-GB" sz="1800" dirty="0"/>
                        <a:t>Climate-adapted Lee-Carter model</a:t>
                      </a:r>
                      <a:endParaRPr lang="en-GB" dirty="0"/>
                    </a:p>
                  </a:txBody>
                  <a:tcPr/>
                </a:tc>
                <a:tc>
                  <a:txBody>
                    <a:bodyPr/>
                    <a:lstStyle/>
                    <a:p>
                      <a:r>
                        <a:rPr lang="en-GB" dirty="0"/>
                        <a:t>1. Statistical data driven approach</a:t>
                      </a:r>
                    </a:p>
                  </a:txBody>
                  <a:tcPr/>
                </a:tc>
                <a:tc>
                  <a:txBody>
                    <a:bodyPr/>
                    <a:lstStyle/>
                    <a:p>
                      <a:pPr marL="342900" indent="-342900">
                        <a:buFont typeface="+mj-lt"/>
                        <a:buAutoNum type="arabicPeriod"/>
                      </a:pPr>
                      <a:r>
                        <a:rPr lang="en-GB" dirty="0"/>
                        <a:t>Requires statistically significant volumes of data to apply the methodology. </a:t>
                      </a:r>
                    </a:p>
                    <a:p>
                      <a:pPr marL="342900" indent="-342900">
                        <a:buFont typeface="+mj-lt"/>
                        <a:buAutoNum type="arabicPeriod"/>
                      </a:pPr>
                      <a:r>
                        <a:rPr lang="en-GB" dirty="0"/>
                        <a:t>Derived from past data</a:t>
                      </a:r>
                    </a:p>
                  </a:txBody>
                  <a:tcPr/>
                </a:tc>
                <a:extLst>
                  <a:ext uri="{0D108BD9-81ED-4DB2-BD59-A6C34878D82A}">
                    <a16:rowId xmlns:a16="http://schemas.microsoft.com/office/drawing/2014/main" val="79059195"/>
                  </a:ext>
                </a:extLst>
              </a:tr>
              <a:tr h="1027596">
                <a:tc>
                  <a:txBody>
                    <a:bodyPr/>
                    <a:lstStyle/>
                    <a:p>
                      <a:r>
                        <a:rPr lang="en-GB" dirty="0"/>
                        <a:t>Causal</a:t>
                      </a:r>
                      <a:r>
                        <a:rPr lang="en-GB" baseline="0" dirty="0"/>
                        <a:t> model</a:t>
                      </a:r>
                      <a:endParaRPr lang="en-GB" dirty="0"/>
                    </a:p>
                  </a:txBody>
                  <a:tcPr/>
                </a:tc>
                <a:tc>
                  <a:txBody>
                    <a:bodyPr/>
                    <a:lstStyle/>
                    <a:p>
                      <a:pPr marL="342900" indent="-342900">
                        <a:buAutoNum type="arabicPeriod"/>
                      </a:pPr>
                      <a:r>
                        <a:rPr lang="en-GB" dirty="0"/>
                        <a:t>Develops an understanding of the complex system</a:t>
                      </a:r>
                    </a:p>
                    <a:p>
                      <a:pPr marL="342900" indent="-342900">
                        <a:buAutoNum type="arabicPeriod"/>
                      </a:pPr>
                      <a:r>
                        <a:rPr lang="en-GB" baseline="0" dirty="0"/>
                        <a:t>Model multiple climate drivers</a:t>
                      </a:r>
                      <a:endParaRPr lang="en-GB" dirty="0"/>
                    </a:p>
                  </a:txBody>
                  <a:tcPr/>
                </a:tc>
                <a:tc>
                  <a:txBody>
                    <a:bodyPr/>
                    <a:lstStyle/>
                    <a:p>
                      <a:r>
                        <a:rPr lang="en-GB" dirty="0"/>
                        <a:t>1. Require data on the relationships</a:t>
                      </a:r>
                      <a:r>
                        <a:rPr lang="en-GB" baseline="0" dirty="0"/>
                        <a:t> between variables in order to calibrate.</a:t>
                      </a:r>
                      <a:endParaRPr lang="en-GB" dirty="0"/>
                    </a:p>
                  </a:txBody>
                  <a:tcPr/>
                </a:tc>
                <a:extLst>
                  <a:ext uri="{0D108BD9-81ED-4DB2-BD59-A6C34878D82A}">
                    <a16:rowId xmlns:a16="http://schemas.microsoft.com/office/drawing/2014/main" val="3932472395"/>
                  </a:ext>
                </a:extLst>
              </a:tr>
            </a:tbl>
          </a:graphicData>
        </a:graphic>
      </p:graphicFrame>
    </p:spTree>
    <p:extLst>
      <p:ext uri="{BB962C8B-B14F-4D97-AF65-F5344CB8AC3E}">
        <p14:creationId xmlns:p14="http://schemas.microsoft.com/office/powerpoint/2010/main" val="215894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0C0D98-B0CA-30A2-67BA-E45AAB88682C}"/>
              </a:ext>
            </a:extLst>
          </p:cNvPr>
          <p:cNvSpPr txBox="1"/>
          <p:nvPr/>
        </p:nvSpPr>
        <p:spPr>
          <a:xfrm>
            <a:off x="1082966" y="5265103"/>
            <a:ext cx="9626599" cy="523220"/>
          </a:xfrm>
          <a:prstGeom prst="rect">
            <a:avLst/>
          </a:prstGeom>
          <a:noFill/>
        </p:spPr>
        <p:txBody>
          <a:bodyPr wrap="square" rtlCol="0">
            <a:spAutoFit/>
          </a:bodyPr>
          <a:lstStyle/>
          <a:p>
            <a:pPr algn="ctr"/>
            <a:r>
              <a:rPr lang="en-IE" sz="2800" dirty="0">
                <a:solidFill>
                  <a:schemeClr val="bg1"/>
                </a:solidFill>
              </a:rPr>
              <a:t>23</a:t>
            </a:r>
            <a:r>
              <a:rPr lang="en-IE" sz="2800" baseline="30000" dirty="0">
                <a:solidFill>
                  <a:schemeClr val="bg1"/>
                </a:solidFill>
              </a:rPr>
              <a:t>rd</a:t>
            </a:r>
            <a:r>
              <a:rPr lang="en-IE" sz="2800" dirty="0">
                <a:solidFill>
                  <a:schemeClr val="bg1"/>
                </a:solidFill>
              </a:rPr>
              <a:t> April 2024</a:t>
            </a:r>
          </a:p>
        </p:txBody>
      </p:sp>
      <p:sp>
        <p:nvSpPr>
          <p:cNvPr id="3" name="TextBox 2">
            <a:extLst>
              <a:ext uri="{FF2B5EF4-FFF2-40B4-BE49-F238E27FC236}">
                <a16:creationId xmlns:a16="http://schemas.microsoft.com/office/drawing/2014/main" id="{0EF39D1B-10EF-F25E-752C-675E4FAD194C}"/>
              </a:ext>
            </a:extLst>
          </p:cNvPr>
          <p:cNvSpPr txBox="1"/>
          <p:nvPr/>
        </p:nvSpPr>
        <p:spPr>
          <a:xfrm>
            <a:off x="1373333" y="3429000"/>
            <a:ext cx="9045863" cy="1631216"/>
          </a:xfrm>
          <a:prstGeom prst="rect">
            <a:avLst/>
          </a:prstGeom>
          <a:noFill/>
        </p:spPr>
        <p:txBody>
          <a:bodyPr wrap="square">
            <a:spAutoFit/>
          </a:bodyPr>
          <a:lstStyle/>
          <a:p>
            <a:pPr algn="ctr"/>
            <a:r>
              <a:rPr lang="en-US" sz="3600" dirty="0">
                <a:solidFill>
                  <a:schemeClr val="bg1"/>
                </a:solidFill>
              </a:rPr>
              <a:t>Climate change and </a:t>
            </a:r>
            <a:br>
              <a:rPr lang="en-US" sz="3600" dirty="0">
                <a:solidFill>
                  <a:schemeClr val="bg1"/>
                </a:solidFill>
              </a:rPr>
            </a:br>
            <a:r>
              <a:rPr lang="en-US" sz="3600" dirty="0">
                <a:solidFill>
                  <a:schemeClr val="bg1"/>
                </a:solidFill>
              </a:rPr>
              <a:t>life and health insurance</a:t>
            </a:r>
            <a:endParaRPr lang="en-GB" sz="2800" dirty="0">
              <a:solidFill>
                <a:schemeClr val="bg1"/>
              </a:solidFill>
            </a:endParaRPr>
          </a:p>
          <a:p>
            <a:pPr algn="ctr"/>
            <a:r>
              <a:rPr lang="en-GB" sz="2800" dirty="0">
                <a:solidFill>
                  <a:schemeClr val="bg1"/>
                </a:solidFill>
              </a:rPr>
              <a:t>Gao Xiao, SCOR</a:t>
            </a:r>
            <a:endParaRPr lang="en-IE" sz="2800" dirty="0">
              <a:solidFill>
                <a:schemeClr val="bg1"/>
              </a:solidFill>
            </a:endParaRPr>
          </a:p>
        </p:txBody>
      </p:sp>
    </p:spTree>
    <p:extLst>
      <p:ext uri="{BB962C8B-B14F-4D97-AF65-F5344CB8AC3E}">
        <p14:creationId xmlns:p14="http://schemas.microsoft.com/office/powerpoint/2010/main" val="20382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4D0F860-7F21-2F35-12E6-D98CE5AA5B5A}"/>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b="1" dirty="0"/>
              <a:t>Disclaimer </a:t>
            </a:r>
          </a:p>
        </p:txBody>
      </p:sp>
      <p:sp>
        <p:nvSpPr>
          <p:cNvPr id="6" name="Text Placeholder 1">
            <a:extLst>
              <a:ext uri="{FF2B5EF4-FFF2-40B4-BE49-F238E27FC236}">
                <a16:creationId xmlns:a16="http://schemas.microsoft.com/office/drawing/2014/main" id="{F6F4A0D0-6AA4-6726-2C33-1A67B187A0D6}"/>
              </a:ext>
            </a:extLst>
          </p:cNvPr>
          <p:cNvSpPr txBox="1">
            <a:spLocks/>
          </p:cNvSpPr>
          <p:nvPr/>
        </p:nvSpPr>
        <p:spPr>
          <a:xfrm>
            <a:off x="2121160" y="1561881"/>
            <a:ext cx="7800391" cy="3861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IE" b="1"/>
              <a:t>The views expressed in this presentation are those of the presenter(s) and not necessarily those of their employer(s) (if any) or the Society of Actuaries in Ireland.</a:t>
            </a:r>
            <a:endParaRPr lang="en-IE" b="1" dirty="0"/>
          </a:p>
        </p:txBody>
      </p:sp>
    </p:spTree>
    <p:extLst>
      <p:ext uri="{BB962C8B-B14F-4D97-AF65-F5344CB8AC3E}">
        <p14:creationId xmlns:p14="http://schemas.microsoft.com/office/powerpoint/2010/main" val="355180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77D3F39-CE77-01B2-FF25-1933B9496D98}"/>
              </a:ext>
            </a:extLst>
          </p:cNvPr>
          <p:cNvSpPr txBox="1">
            <a:spLocks/>
          </p:cNvSpPr>
          <p:nvPr/>
        </p:nvSpPr>
        <p:spPr>
          <a:xfrm>
            <a:off x="1139483" y="35858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Competency Framework Wheel</a:t>
            </a:r>
            <a:endParaRPr lang="en-IE" dirty="0"/>
          </a:p>
        </p:txBody>
      </p:sp>
      <p:pic>
        <p:nvPicPr>
          <p:cNvPr id="2" name="Picture 1">
            <a:extLst>
              <a:ext uri="{FF2B5EF4-FFF2-40B4-BE49-F238E27FC236}">
                <a16:creationId xmlns:a16="http://schemas.microsoft.com/office/drawing/2014/main" id="{BDB19002-9085-B461-2E0B-00C18E47182E}"/>
              </a:ext>
            </a:extLst>
          </p:cNvPr>
          <p:cNvPicPr>
            <a:picLocks noChangeAspect="1"/>
          </p:cNvPicPr>
          <p:nvPr/>
        </p:nvPicPr>
        <p:blipFill>
          <a:blip r:embed="rId2"/>
          <a:stretch>
            <a:fillRect/>
          </a:stretch>
        </p:blipFill>
        <p:spPr>
          <a:xfrm>
            <a:off x="2524608" y="1072425"/>
            <a:ext cx="6852498" cy="5718544"/>
          </a:xfrm>
          <a:prstGeom prst="rect">
            <a:avLst/>
          </a:prstGeom>
        </p:spPr>
      </p:pic>
    </p:spTree>
    <p:extLst>
      <p:ext uri="{BB962C8B-B14F-4D97-AF65-F5344CB8AC3E}">
        <p14:creationId xmlns:p14="http://schemas.microsoft.com/office/powerpoint/2010/main" val="136392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F6807-ECDC-F099-1F9B-1B5B0926B809}"/>
              </a:ext>
            </a:extLst>
          </p:cNvPr>
          <p:cNvSpPr>
            <a:spLocks noGrp="1"/>
          </p:cNvSpPr>
          <p:nvPr>
            <p:ph type="body" sz="quarter" idx="13"/>
          </p:nvPr>
        </p:nvSpPr>
        <p:spPr/>
        <p:txBody>
          <a:bodyPr>
            <a:normAutofit fontScale="92500"/>
          </a:bodyPr>
          <a:lstStyle/>
          <a:p>
            <a:pPr marL="0" indent="0">
              <a:buNone/>
            </a:pPr>
            <a:r>
              <a:rPr lang="en-US" sz="3200" dirty="0"/>
              <a:t>Expert views on climate change and life and health insurance</a:t>
            </a:r>
            <a:endParaRPr lang="fr-FR" sz="3200" dirty="0"/>
          </a:p>
        </p:txBody>
      </p:sp>
      <p:sp>
        <p:nvSpPr>
          <p:cNvPr id="4" name="Title 45">
            <a:extLst>
              <a:ext uri="{FF2B5EF4-FFF2-40B4-BE49-F238E27FC236}">
                <a16:creationId xmlns:a16="http://schemas.microsoft.com/office/drawing/2014/main" id="{75DE7623-446D-BDDF-F96D-473AE5D9CDB8}"/>
              </a:ext>
            </a:extLst>
          </p:cNvPr>
          <p:cNvSpPr txBox="1">
            <a:spLocks/>
          </p:cNvSpPr>
          <p:nvPr/>
        </p:nvSpPr>
        <p:spPr>
          <a:xfrm>
            <a:off x="371477" y="388800"/>
            <a:ext cx="11449049" cy="7201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p>
        </p:txBody>
      </p:sp>
      <p:sp>
        <p:nvSpPr>
          <p:cNvPr id="5" name="Slide Number Placeholder 189">
            <a:extLst>
              <a:ext uri="{FF2B5EF4-FFF2-40B4-BE49-F238E27FC236}">
                <a16:creationId xmlns:a16="http://schemas.microsoft.com/office/drawing/2014/main" id="{76F80D00-6B70-AA6B-EB3B-96CB7E02733C}"/>
              </a:ext>
            </a:extLst>
          </p:cNvPr>
          <p:cNvSpPr txBox="1">
            <a:spLocks/>
          </p:cNvSpPr>
          <p:nvPr/>
        </p:nvSpPr>
        <p:spPr>
          <a:xfrm>
            <a:off x="263354" y="6349531"/>
            <a:ext cx="301335" cy="1538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0150FD-603F-44AF-ADBB-D2D9D0B3C68D}" type="slidenum">
              <a:rPr lang="fr-BE" smtClean="0"/>
              <a:pPr/>
              <a:t>17</a:t>
            </a:fld>
            <a:endParaRPr lang="fr-BE"/>
          </a:p>
        </p:txBody>
      </p:sp>
      <p:pic>
        <p:nvPicPr>
          <p:cNvPr id="6" name="Picture 5">
            <a:extLst>
              <a:ext uri="{FF2B5EF4-FFF2-40B4-BE49-F238E27FC236}">
                <a16:creationId xmlns:a16="http://schemas.microsoft.com/office/drawing/2014/main" id="{93C2D73D-6080-979B-696D-B9026159D881}"/>
              </a:ext>
            </a:extLst>
          </p:cNvPr>
          <p:cNvPicPr>
            <a:picLocks noChangeAspect="1"/>
          </p:cNvPicPr>
          <p:nvPr/>
        </p:nvPicPr>
        <p:blipFill>
          <a:blip r:embed="rId2"/>
          <a:stretch>
            <a:fillRect/>
          </a:stretch>
        </p:blipFill>
        <p:spPr>
          <a:xfrm>
            <a:off x="2085770" y="1657023"/>
            <a:ext cx="2312059" cy="2978014"/>
          </a:xfrm>
          <a:prstGeom prst="rect">
            <a:avLst/>
          </a:prstGeom>
        </p:spPr>
      </p:pic>
      <p:pic>
        <p:nvPicPr>
          <p:cNvPr id="7" name="Picture 6">
            <a:extLst>
              <a:ext uri="{FF2B5EF4-FFF2-40B4-BE49-F238E27FC236}">
                <a16:creationId xmlns:a16="http://schemas.microsoft.com/office/drawing/2014/main" id="{1FCC1305-DFD8-DECC-A124-1FD39D9898B2}"/>
              </a:ext>
            </a:extLst>
          </p:cNvPr>
          <p:cNvPicPr>
            <a:picLocks noChangeAspect="1"/>
          </p:cNvPicPr>
          <p:nvPr/>
        </p:nvPicPr>
        <p:blipFill>
          <a:blip r:embed="rId3"/>
          <a:stretch>
            <a:fillRect/>
          </a:stretch>
        </p:blipFill>
        <p:spPr>
          <a:xfrm>
            <a:off x="4855029" y="1648998"/>
            <a:ext cx="2297325" cy="2978014"/>
          </a:xfrm>
          <a:prstGeom prst="rect">
            <a:avLst/>
          </a:prstGeom>
        </p:spPr>
      </p:pic>
      <p:pic>
        <p:nvPicPr>
          <p:cNvPr id="8" name="Picture 7">
            <a:extLst>
              <a:ext uri="{FF2B5EF4-FFF2-40B4-BE49-F238E27FC236}">
                <a16:creationId xmlns:a16="http://schemas.microsoft.com/office/drawing/2014/main" id="{0586E854-C34A-CD60-F613-F082940D5F9A}"/>
              </a:ext>
            </a:extLst>
          </p:cNvPr>
          <p:cNvPicPr>
            <a:picLocks noChangeAspect="1"/>
          </p:cNvPicPr>
          <p:nvPr/>
        </p:nvPicPr>
        <p:blipFill rotWithShape="1">
          <a:blip r:embed="rId4"/>
          <a:srcRect l="20626" t="18806" r="55624" b="25555"/>
          <a:stretch/>
        </p:blipFill>
        <p:spPr>
          <a:xfrm>
            <a:off x="7522029" y="1616915"/>
            <a:ext cx="2297325" cy="3027268"/>
          </a:xfrm>
          <a:prstGeom prst="rect">
            <a:avLst/>
          </a:prstGeom>
        </p:spPr>
      </p:pic>
      <p:sp>
        <p:nvSpPr>
          <p:cNvPr id="10" name="TextBox 9">
            <a:extLst>
              <a:ext uri="{FF2B5EF4-FFF2-40B4-BE49-F238E27FC236}">
                <a16:creationId xmlns:a16="http://schemas.microsoft.com/office/drawing/2014/main" id="{9A259F7A-AE6A-4305-63C8-B00EB3CC0ABF}"/>
              </a:ext>
            </a:extLst>
          </p:cNvPr>
          <p:cNvSpPr txBox="1"/>
          <p:nvPr/>
        </p:nvSpPr>
        <p:spPr>
          <a:xfrm>
            <a:off x="2085770" y="4735831"/>
            <a:ext cx="2119747" cy="830997"/>
          </a:xfrm>
          <a:prstGeom prst="rect">
            <a:avLst/>
          </a:prstGeom>
          <a:noFill/>
        </p:spPr>
        <p:txBody>
          <a:bodyPr wrap="none" rtlCol="0">
            <a:spAutoFit/>
          </a:bodyPr>
          <a:lstStyle/>
          <a:p>
            <a:pPr algn="ctr"/>
            <a:r>
              <a:rPr lang="en-US" sz="2400" b="1" dirty="0"/>
              <a:t>The manager’s </a:t>
            </a:r>
          </a:p>
          <a:p>
            <a:pPr algn="ctr"/>
            <a:r>
              <a:rPr lang="en-US" sz="2400" b="1" dirty="0"/>
              <a:t>view</a:t>
            </a:r>
            <a:endParaRPr lang="fr-FR" sz="2400" b="1" dirty="0"/>
          </a:p>
        </p:txBody>
      </p:sp>
      <p:sp>
        <p:nvSpPr>
          <p:cNvPr id="11" name="TextBox 10">
            <a:extLst>
              <a:ext uri="{FF2B5EF4-FFF2-40B4-BE49-F238E27FC236}">
                <a16:creationId xmlns:a16="http://schemas.microsoft.com/office/drawing/2014/main" id="{FEF36A72-D9C6-B727-A51B-7BDD3E9E0C53}"/>
              </a:ext>
            </a:extLst>
          </p:cNvPr>
          <p:cNvSpPr txBox="1"/>
          <p:nvPr/>
        </p:nvSpPr>
        <p:spPr>
          <a:xfrm>
            <a:off x="4855029" y="4735832"/>
            <a:ext cx="2063835" cy="830997"/>
          </a:xfrm>
          <a:prstGeom prst="rect">
            <a:avLst/>
          </a:prstGeom>
          <a:noFill/>
        </p:spPr>
        <p:txBody>
          <a:bodyPr wrap="none" rtlCol="0">
            <a:spAutoFit/>
          </a:bodyPr>
          <a:lstStyle/>
          <a:p>
            <a:pPr algn="ctr"/>
            <a:r>
              <a:rPr lang="en-US" sz="2400" b="1" dirty="0"/>
              <a:t>The medical </a:t>
            </a:r>
          </a:p>
          <a:p>
            <a:pPr algn="ctr"/>
            <a:r>
              <a:rPr lang="en-US" sz="2400" b="1" dirty="0"/>
              <a:t>director’s view</a:t>
            </a:r>
            <a:endParaRPr lang="fr-FR" sz="2400" b="1" dirty="0"/>
          </a:p>
        </p:txBody>
      </p:sp>
      <p:sp>
        <p:nvSpPr>
          <p:cNvPr id="12" name="TextBox 11">
            <a:extLst>
              <a:ext uri="{FF2B5EF4-FFF2-40B4-BE49-F238E27FC236}">
                <a16:creationId xmlns:a16="http://schemas.microsoft.com/office/drawing/2014/main" id="{A66A2AB8-571F-933C-E2C0-09DFEB9F5F71}"/>
              </a:ext>
            </a:extLst>
          </p:cNvPr>
          <p:cNvSpPr txBox="1"/>
          <p:nvPr/>
        </p:nvSpPr>
        <p:spPr>
          <a:xfrm>
            <a:off x="7371910" y="4736602"/>
            <a:ext cx="2817118" cy="830997"/>
          </a:xfrm>
          <a:prstGeom prst="rect">
            <a:avLst/>
          </a:prstGeom>
          <a:noFill/>
        </p:spPr>
        <p:txBody>
          <a:bodyPr wrap="none" rtlCol="0">
            <a:spAutoFit/>
          </a:bodyPr>
          <a:lstStyle/>
          <a:p>
            <a:pPr algn="ctr"/>
            <a:r>
              <a:rPr lang="en-US" sz="2400" b="1" dirty="0"/>
              <a:t>The epidemiologist’s</a:t>
            </a:r>
          </a:p>
          <a:p>
            <a:pPr algn="ctr"/>
            <a:r>
              <a:rPr lang="en-US" sz="2400" b="1" dirty="0"/>
              <a:t>view</a:t>
            </a:r>
            <a:endParaRPr lang="fr-FR" sz="2400" b="1" dirty="0"/>
          </a:p>
        </p:txBody>
      </p:sp>
      <p:sp>
        <p:nvSpPr>
          <p:cNvPr id="14" name="TextBox 13">
            <a:extLst>
              <a:ext uri="{FF2B5EF4-FFF2-40B4-BE49-F238E27FC236}">
                <a16:creationId xmlns:a16="http://schemas.microsoft.com/office/drawing/2014/main" id="{C5EEEC54-0D2F-5732-4E92-4FECF08C223E}"/>
              </a:ext>
            </a:extLst>
          </p:cNvPr>
          <p:cNvSpPr txBox="1"/>
          <p:nvPr/>
        </p:nvSpPr>
        <p:spPr>
          <a:xfrm>
            <a:off x="2085770" y="5790285"/>
            <a:ext cx="9165771" cy="369332"/>
          </a:xfrm>
          <a:prstGeom prst="rect">
            <a:avLst/>
          </a:prstGeom>
          <a:noFill/>
        </p:spPr>
        <p:txBody>
          <a:bodyPr wrap="square">
            <a:spAutoFit/>
          </a:bodyPr>
          <a:lstStyle/>
          <a:p>
            <a:r>
              <a:rPr lang="en-US" dirty="0">
                <a:hlinkClick r:id="rId5"/>
              </a:rPr>
              <a:t>The relevance of climate change for life and health insurers | SCOR</a:t>
            </a:r>
            <a:endParaRPr lang="fr-FR" dirty="0"/>
          </a:p>
        </p:txBody>
      </p:sp>
    </p:spTree>
    <p:extLst>
      <p:ext uri="{BB962C8B-B14F-4D97-AF65-F5344CB8AC3E}">
        <p14:creationId xmlns:p14="http://schemas.microsoft.com/office/powerpoint/2010/main" val="341854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9B0318-9AA4-559B-7E12-605CAF092A59}"/>
              </a:ext>
            </a:extLst>
          </p:cNvPr>
          <p:cNvSpPr>
            <a:spLocks noGrp="1"/>
          </p:cNvSpPr>
          <p:nvPr>
            <p:ph type="body" sz="quarter" idx="13"/>
          </p:nvPr>
        </p:nvSpPr>
        <p:spPr/>
        <p:txBody>
          <a:bodyPr>
            <a:normAutofit/>
          </a:bodyPr>
          <a:lstStyle/>
          <a:p>
            <a:pPr marL="0" indent="0">
              <a:buNone/>
            </a:pPr>
            <a:r>
              <a:rPr lang="en-US" sz="3200" dirty="0"/>
              <a:t>Climate change and infectious diseases</a:t>
            </a:r>
            <a:endParaRPr lang="fr-FR" sz="3200" dirty="0"/>
          </a:p>
        </p:txBody>
      </p:sp>
      <p:sp>
        <p:nvSpPr>
          <p:cNvPr id="3" name="Text Placeholder 2">
            <a:extLst>
              <a:ext uri="{FF2B5EF4-FFF2-40B4-BE49-F238E27FC236}">
                <a16:creationId xmlns:a16="http://schemas.microsoft.com/office/drawing/2014/main" id="{3C2D0273-A62A-897C-5B16-258581A05304}"/>
              </a:ext>
            </a:extLst>
          </p:cNvPr>
          <p:cNvSpPr>
            <a:spLocks noGrp="1"/>
          </p:cNvSpPr>
          <p:nvPr>
            <p:ph type="body" sz="quarter" idx="14"/>
          </p:nvPr>
        </p:nvSpPr>
        <p:spPr/>
        <p:txBody>
          <a:bodyPr>
            <a:normAutofit/>
          </a:bodyPr>
          <a:lstStyle/>
          <a:p>
            <a:pPr marL="514350" indent="-514350">
              <a:buAutoNum type="arabicPeriod"/>
            </a:pPr>
            <a:r>
              <a:rPr lang="en-US" sz="3600" dirty="0"/>
              <a:t>The pathways of interaction between climate change and infectious diseases </a:t>
            </a:r>
          </a:p>
          <a:p>
            <a:pPr marL="514350" indent="-514350">
              <a:buAutoNum type="arabicPeriod"/>
            </a:pPr>
            <a:r>
              <a:rPr lang="en-US" sz="3600" dirty="0"/>
              <a:t>The relevance for Life and Health insurance</a:t>
            </a:r>
          </a:p>
          <a:p>
            <a:pPr marL="514350" indent="-514350">
              <a:buAutoNum type="arabicPeriod"/>
            </a:pPr>
            <a:r>
              <a:rPr lang="fr-FR" sz="3600" dirty="0"/>
              <a:t>Intervention avenues</a:t>
            </a:r>
          </a:p>
        </p:txBody>
      </p:sp>
    </p:spTree>
    <p:extLst>
      <p:ext uri="{BB962C8B-B14F-4D97-AF65-F5344CB8AC3E}">
        <p14:creationId xmlns:p14="http://schemas.microsoft.com/office/powerpoint/2010/main" val="69565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C6BB-5656-58C3-50D8-8F5A472CF9C1}"/>
              </a:ext>
            </a:extLst>
          </p:cNvPr>
          <p:cNvSpPr>
            <a:spLocks noGrp="1"/>
          </p:cNvSpPr>
          <p:nvPr>
            <p:ph type="title"/>
          </p:nvPr>
        </p:nvSpPr>
        <p:spPr/>
        <p:txBody>
          <a:bodyPr>
            <a:normAutofit/>
          </a:bodyPr>
          <a:lstStyle/>
          <a:p>
            <a:r>
              <a:rPr lang="en-US" sz="6000" dirty="0"/>
              <a:t>The pathways of interaction between climate change and infectious diseases </a:t>
            </a:r>
            <a:endParaRPr lang="fr-FR" dirty="0"/>
          </a:p>
        </p:txBody>
      </p:sp>
      <p:sp>
        <p:nvSpPr>
          <p:cNvPr id="3" name="Text Placeholder 2">
            <a:extLst>
              <a:ext uri="{FF2B5EF4-FFF2-40B4-BE49-F238E27FC236}">
                <a16:creationId xmlns:a16="http://schemas.microsoft.com/office/drawing/2014/main" id="{15E0694F-B8A1-A069-3CDA-6D7194E3A10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90591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4D0F860-7F21-2F35-12E6-D98CE5AA5B5A}"/>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b="1" dirty="0"/>
              <a:t>Disclaimer </a:t>
            </a:r>
          </a:p>
        </p:txBody>
      </p:sp>
      <p:sp>
        <p:nvSpPr>
          <p:cNvPr id="6" name="Text Placeholder 1">
            <a:extLst>
              <a:ext uri="{FF2B5EF4-FFF2-40B4-BE49-F238E27FC236}">
                <a16:creationId xmlns:a16="http://schemas.microsoft.com/office/drawing/2014/main" id="{F6F4A0D0-6AA4-6726-2C33-1A67B187A0D6}"/>
              </a:ext>
            </a:extLst>
          </p:cNvPr>
          <p:cNvSpPr txBox="1">
            <a:spLocks/>
          </p:cNvSpPr>
          <p:nvPr/>
        </p:nvSpPr>
        <p:spPr>
          <a:xfrm>
            <a:off x="2121160" y="1561881"/>
            <a:ext cx="7800391" cy="3861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IE" b="1"/>
              <a:t>The views expressed in this presentation are those of the presenter(s) and not necessarily those of their employer(s) (if any) or the Society of Actuaries in Ireland.</a:t>
            </a:r>
            <a:endParaRPr lang="en-IE" b="1" dirty="0"/>
          </a:p>
        </p:txBody>
      </p:sp>
    </p:spTree>
    <p:extLst>
      <p:ext uri="{BB962C8B-B14F-4D97-AF65-F5344CB8AC3E}">
        <p14:creationId xmlns:p14="http://schemas.microsoft.com/office/powerpoint/2010/main" val="131650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95A324-5C72-FBC2-892F-A19045A2D3BD}"/>
              </a:ext>
            </a:extLst>
          </p:cNvPr>
          <p:cNvSpPr>
            <a:spLocks noGrp="1"/>
          </p:cNvSpPr>
          <p:nvPr>
            <p:ph type="body" sz="quarter" idx="13"/>
          </p:nvPr>
        </p:nvSpPr>
        <p:spPr/>
        <p:txBody>
          <a:bodyPr>
            <a:normAutofit/>
          </a:bodyPr>
          <a:lstStyle/>
          <a:p>
            <a:pPr marL="0" indent="0">
              <a:buNone/>
            </a:pPr>
            <a:r>
              <a:rPr lang="en-US" sz="3600" dirty="0"/>
              <a:t>Infectious diseases</a:t>
            </a:r>
            <a:endParaRPr lang="fr-FR" sz="3600" dirty="0"/>
          </a:p>
        </p:txBody>
      </p:sp>
      <p:sp>
        <p:nvSpPr>
          <p:cNvPr id="3" name="Text Placeholder 2">
            <a:extLst>
              <a:ext uri="{FF2B5EF4-FFF2-40B4-BE49-F238E27FC236}">
                <a16:creationId xmlns:a16="http://schemas.microsoft.com/office/drawing/2014/main" id="{C84A718F-E241-0ECF-7437-CE333141798C}"/>
              </a:ext>
            </a:extLst>
          </p:cNvPr>
          <p:cNvSpPr>
            <a:spLocks noGrp="1"/>
          </p:cNvSpPr>
          <p:nvPr>
            <p:ph type="body" sz="quarter" idx="14"/>
          </p:nvPr>
        </p:nvSpPr>
        <p:spPr/>
        <p:txBody>
          <a:bodyPr>
            <a:normAutofit/>
          </a:bodyPr>
          <a:lstStyle/>
          <a:p>
            <a:r>
              <a:rPr lang="en-US" dirty="0"/>
              <a:t>Infectious diseases are caused by pathogens: viruses, bacteria, fungi, and parasites</a:t>
            </a:r>
          </a:p>
          <a:p>
            <a:r>
              <a:rPr lang="en-US" dirty="0"/>
              <a:t>Infectious diseases can affect human, animals and plants.</a:t>
            </a:r>
          </a:p>
          <a:p>
            <a:r>
              <a:rPr lang="en-US" dirty="0"/>
              <a:t>Infectious diseases can be transmitted via bodily fluids, air, water, or food. </a:t>
            </a:r>
          </a:p>
          <a:p>
            <a:r>
              <a:rPr lang="en-US" dirty="0"/>
              <a:t>Vector-borne diseases are transmitted through an intermediate host like mosquito or tick. </a:t>
            </a:r>
            <a:endParaRPr lang="fr-FR" dirty="0"/>
          </a:p>
        </p:txBody>
      </p:sp>
    </p:spTree>
    <p:extLst>
      <p:ext uri="{BB962C8B-B14F-4D97-AF65-F5344CB8AC3E}">
        <p14:creationId xmlns:p14="http://schemas.microsoft.com/office/powerpoint/2010/main" val="296193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3ABB0-0733-EEA9-7833-A9BA0AD3F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A3773-AA6A-D7B3-870D-971CF91EF6E5}"/>
              </a:ext>
            </a:extLst>
          </p:cNvPr>
          <p:cNvSpPr>
            <a:spLocks noGrp="1"/>
          </p:cNvSpPr>
          <p:nvPr>
            <p:ph type="title"/>
          </p:nvPr>
        </p:nvSpPr>
        <p:spPr>
          <a:xfrm>
            <a:off x="1045028" y="18255"/>
            <a:ext cx="10515600" cy="1325563"/>
          </a:xfrm>
        </p:spPr>
        <p:txBody>
          <a:bodyPr/>
          <a:lstStyle/>
          <a:p>
            <a:r>
              <a:rPr lang="fr-FR" sz="3600" dirty="0">
                <a:latin typeface="+mn-lt"/>
                <a:ea typeface="+mn-ea"/>
                <a:cs typeface="+mn-cs"/>
              </a:rPr>
              <a:t>Changes in </a:t>
            </a:r>
            <a:r>
              <a:rPr lang="fr-FR" sz="3600" dirty="0" err="1">
                <a:latin typeface="+mn-lt"/>
                <a:ea typeface="+mn-ea"/>
                <a:cs typeface="+mn-cs"/>
              </a:rPr>
              <a:t>spatiotemporal</a:t>
            </a:r>
            <a:r>
              <a:rPr lang="fr-FR" sz="3600" dirty="0">
                <a:latin typeface="+mn-lt"/>
                <a:ea typeface="+mn-ea"/>
                <a:cs typeface="+mn-cs"/>
              </a:rPr>
              <a:t> distribution</a:t>
            </a:r>
          </a:p>
        </p:txBody>
      </p:sp>
      <p:sp>
        <p:nvSpPr>
          <p:cNvPr id="3" name="Content Placeholder 2">
            <a:extLst>
              <a:ext uri="{FF2B5EF4-FFF2-40B4-BE49-F238E27FC236}">
                <a16:creationId xmlns:a16="http://schemas.microsoft.com/office/drawing/2014/main" id="{54F6B55B-6300-1CA9-6EBE-14B10C110CD4}"/>
              </a:ext>
            </a:extLst>
          </p:cNvPr>
          <p:cNvSpPr>
            <a:spLocks noGrp="1"/>
          </p:cNvSpPr>
          <p:nvPr>
            <p:ph sz="half" idx="1"/>
          </p:nvPr>
        </p:nvSpPr>
        <p:spPr/>
        <p:txBody>
          <a:bodyPr/>
          <a:lstStyle/>
          <a:p>
            <a:r>
              <a:rPr lang="en-US" dirty="0"/>
              <a:t>Warmer world with shorter and milder winters </a:t>
            </a:r>
          </a:p>
          <a:p>
            <a:r>
              <a:rPr lang="en-US" dirty="0"/>
              <a:t>More vectors and pathogens to survive at higher latitudes and altitudes</a:t>
            </a:r>
          </a:p>
          <a:p>
            <a:r>
              <a:rPr lang="en-US" dirty="0"/>
              <a:t>This increases the geographic distribution of infections, the duration of the transmission season as well as its intensity</a:t>
            </a:r>
          </a:p>
          <a:p>
            <a:endParaRPr lang="fr-FR" dirty="0"/>
          </a:p>
        </p:txBody>
      </p:sp>
      <p:pic>
        <p:nvPicPr>
          <p:cNvPr id="5" name="Content Placeholder 4">
            <a:extLst>
              <a:ext uri="{FF2B5EF4-FFF2-40B4-BE49-F238E27FC236}">
                <a16:creationId xmlns:a16="http://schemas.microsoft.com/office/drawing/2014/main" id="{352DB1FE-9C22-BF30-A014-4E1655A1E3C8}"/>
              </a:ext>
            </a:extLst>
          </p:cNvPr>
          <p:cNvPicPr>
            <a:picLocks noGrp="1" noChangeAspect="1"/>
          </p:cNvPicPr>
          <p:nvPr>
            <p:ph sz="half" idx="2"/>
          </p:nvPr>
        </p:nvPicPr>
        <p:blipFill>
          <a:blip r:embed="rId2"/>
          <a:stretch>
            <a:fillRect/>
          </a:stretch>
        </p:blipFill>
        <p:spPr>
          <a:xfrm>
            <a:off x="7229475" y="1905794"/>
            <a:ext cx="3067050" cy="4191000"/>
          </a:xfrm>
          <a:prstGeom prst="rect">
            <a:avLst/>
          </a:prstGeom>
        </p:spPr>
      </p:pic>
    </p:spTree>
    <p:extLst>
      <p:ext uri="{BB962C8B-B14F-4D97-AF65-F5344CB8AC3E}">
        <p14:creationId xmlns:p14="http://schemas.microsoft.com/office/powerpoint/2010/main" val="216407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50DF-0780-2503-2961-47884F0CD645}"/>
              </a:ext>
            </a:extLst>
          </p:cNvPr>
          <p:cNvSpPr>
            <a:spLocks noGrp="1"/>
          </p:cNvSpPr>
          <p:nvPr>
            <p:ph type="title"/>
          </p:nvPr>
        </p:nvSpPr>
        <p:spPr>
          <a:xfrm>
            <a:off x="1045028" y="18255"/>
            <a:ext cx="10515600" cy="1325563"/>
          </a:xfrm>
        </p:spPr>
        <p:txBody>
          <a:bodyPr/>
          <a:lstStyle/>
          <a:p>
            <a:r>
              <a:rPr lang="fr-FR" sz="3600" dirty="0">
                <a:latin typeface="+mn-lt"/>
                <a:ea typeface="+mn-ea"/>
                <a:cs typeface="+mn-cs"/>
              </a:rPr>
              <a:t>Changes in </a:t>
            </a:r>
            <a:r>
              <a:rPr lang="fr-FR" sz="3600" dirty="0" err="1">
                <a:latin typeface="+mn-lt"/>
                <a:ea typeface="+mn-ea"/>
                <a:cs typeface="+mn-cs"/>
              </a:rPr>
              <a:t>spatiotemporal</a:t>
            </a:r>
            <a:r>
              <a:rPr lang="fr-FR" sz="3600" dirty="0">
                <a:latin typeface="+mn-lt"/>
                <a:ea typeface="+mn-ea"/>
                <a:cs typeface="+mn-cs"/>
              </a:rPr>
              <a:t> distribution</a:t>
            </a:r>
          </a:p>
        </p:txBody>
      </p:sp>
      <p:sp>
        <p:nvSpPr>
          <p:cNvPr id="3" name="Content Placeholder 2">
            <a:extLst>
              <a:ext uri="{FF2B5EF4-FFF2-40B4-BE49-F238E27FC236}">
                <a16:creationId xmlns:a16="http://schemas.microsoft.com/office/drawing/2014/main" id="{3C007C58-DB64-D55A-DCBD-F21EC9329A19}"/>
              </a:ext>
            </a:extLst>
          </p:cNvPr>
          <p:cNvSpPr>
            <a:spLocks noGrp="1"/>
          </p:cNvSpPr>
          <p:nvPr>
            <p:ph sz="half" idx="1"/>
          </p:nvPr>
        </p:nvSpPr>
        <p:spPr/>
        <p:txBody>
          <a:bodyPr>
            <a:normAutofit lnSpcReduction="10000"/>
          </a:bodyPr>
          <a:lstStyle/>
          <a:p>
            <a:r>
              <a:rPr lang="fr-FR" dirty="0" err="1"/>
              <a:t>Warmer</a:t>
            </a:r>
            <a:r>
              <a:rPr lang="fr-FR" dirty="0"/>
              <a:t> </a:t>
            </a:r>
            <a:r>
              <a:rPr lang="fr-FR" dirty="0" err="1"/>
              <a:t>is</a:t>
            </a:r>
            <a:r>
              <a:rPr lang="fr-FR" dirty="0"/>
              <a:t> not </a:t>
            </a:r>
            <a:r>
              <a:rPr lang="fr-FR" dirty="0" err="1"/>
              <a:t>always</a:t>
            </a:r>
            <a:r>
              <a:rPr lang="fr-FR" dirty="0"/>
              <a:t> </a:t>
            </a:r>
            <a:r>
              <a:rPr lang="fr-FR" dirty="0" err="1"/>
              <a:t>better</a:t>
            </a:r>
            <a:endParaRPr lang="fr-FR" dirty="0"/>
          </a:p>
          <a:p>
            <a:r>
              <a:rPr lang="en-US" dirty="0"/>
              <a:t>Malaria transmission increases with temperature, peaks at a specific temperature, and then decreases</a:t>
            </a:r>
          </a:p>
          <a:p>
            <a:r>
              <a:rPr lang="en-US" dirty="0"/>
              <a:t>Some regions would become less favorable for certain diseases: plague, human sleeping sickness</a:t>
            </a:r>
          </a:p>
          <a:p>
            <a:r>
              <a:rPr lang="en-US" dirty="0"/>
              <a:t>Shorter epidemics of seasonal flu and respiratory syncytial virus</a:t>
            </a:r>
            <a:endParaRPr lang="fr-FR" dirty="0"/>
          </a:p>
          <a:p>
            <a:endParaRPr lang="en-US" dirty="0"/>
          </a:p>
          <a:p>
            <a:endParaRPr lang="en-US" dirty="0"/>
          </a:p>
          <a:p>
            <a:endParaRPr lang="fr-FR" dirty="0"/>
          </a:p>
        </p:txBody>
      </p:sp>
      <p:sp>
        <p:nvSpPr>
          <p:cNvPr id="4" name="Content Placeholder 3">
            <a:extLst>
              <a:ext uri="{FF2B5EF4-FFF2-40B4-BE49-F238E27FC236}">
                <a16:creationId xmlns:a16="http://schemas.microsoft.com/office/drawing/2014/main" id="{54D13F7D-04CA-AEB2-80E6-6989AC840E72}"/>
              </a:ext>
            </a:extLst>
          </p:cNvPr>
          <p:cNvSpPr>
            <a:spLocks noGrp="1"/>
          </p:cNvSpPr>
          <p:nvPr>
            <p:ph sz="half" idx="2"/>
          </p:nvPr>
        </p:nvSpPr>
        <p:spPr/>
        <p:txBody>
          <a:bodyPr>
            <a:normAutofit lnSpcReduction="10000"/>
          </a:bodyPr>
          <a:lstStyle/>
          <a:p>
            <a:r>
              <a:rPr lang="en-US" dirty="0"/>
              <a:t>Climate change is not the only driver of mosquito distribution</a:t>
            </a:r>
          </a:p>
          <a:p>
            <a:r>
              <a:rPr lang="en-US" dirty="0"/>
              <a:t>Urbanization, changes in land use and human mobility play important roles</a:t>
            </a:r>
          </a:p>
          <a:p>
            <a:r>
              <a:rPr lang="en-US" dirty="0"/>
              <a:t>Mosquito’s physiological plasticity: survive in various temperate, laying winter-resistant eggs and a wide range of breeding habitats</a:t>
            </a:r>
            <a:endParaRPr lang="fr-FR" dirty="0"/>
          </a:p>
        </p:txBody>
      </p:sp>
    </p:spTree>
    <p:extLst>
      <p:ext uri="{BB962C8B-B14F-4D97-AF65-F5344CB8AC3E}">
        <p14:creationId xmlns:p14="http://schemas.microsoft.com/office/powerpoint/2010/main" val="3050922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7B391-6081-6EF9-F987-E1BCABF50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D5A2D5-76FD-4B91-CB0A-4E0A1B49E764}"/>
              </a:ext>
            </a:extLst>
          </p:cNvPr>
          <p:cNvSpPr>
            <a:spLocks noGrp="1"/>
          </p:cNvSpPr>
          <p:nvPr>
            <p:ph type="title"/>
          </p:nvPr>
        </p:nvSpPr>
        <p:spPr>
          <a:xfrm>
            <a:off x="1045028" y="18255"/>
            <a:ext cx="10515600" cy="1325563"/>
          </a:xfrm>
        </p:spPr>
        <p:txBody>
          <a:bodyPr/>
          <a:lstStyle/>
          <a:p>
            <a:r>
              <a:rPr lang="en-US" sz="3600" dirty="0">
                <a:latin typeface="+mn-lt"/>
                <a:ea typeface="+mn-ea"/>
                <a:cs typeface="+mn-cs"/>
              </a:rPr>
              <a:t>Changes in pathogen and vector lifecycle</a:t>
            </a:r>
            <a:endParaRPr lang="fr-FR" sz="3600" dirty="0">
              <a:latin typeface="+mn-lt"/>
              <a:ea typeface="+mn-ea"/>
              <a:cs typeface="+mn-cs"/>
            </a:endParaRPr>
          </a:p>
        </p:txBody>
      </p:sp>
      <p:sp>
        <p:nvSpPr>
          <p:cNvPr id="3" name="Content Placeholder 2">
            <a:extLst>
              <a:ext uri="{FF2B5EF4-FFF2-40B4-BE49-F238E27FC236}">
                <a16:creationId xmlns:a16="http://schemas.microsoft.com/office/drawing/2014/main" id="{62E3C425-4569-5101-9755-1F31FF658D56}"/>
              </a:ext>
            </a:extLst>
          </p:cNvPr>
          <p:cNvSpPr>
            <a:spLocks noGrp="1"/>
          </p:cNvSpPr>
          <p:nvPr>
            <p:ph sz="half" idx="1"/>
          </p:nvPr>
        </p:nvSpPr>
        <p:spPr/>
        <p:txBody>
          <a:bodyPr>
            <a:normAutofit/>
          </a:bodyPr>
          <a:lstStyle/>
          <a:p>
            <a:pPr marL="0" indent="0">
              <a:buNone/>
            </a:pPr>
            <a:r>
              <a:rPr lang="en-US" dirty="0"/>
              <a:t>Under higher (but not too high) temperature:</a:t>
            </a:r>
          </a:p>
          <a:p>
            <a:r>
              <a:rPr lang="en-US" dirty="0"/>
              <a:t>Mosquitos can reach maturation faster, leading to more generations.</a:t>
            </a:r>
          </a:p>
          <a:p>
            <a:r>
              <a:rPr lang="en-US" dirty="0"/>
              <a:t>Malaria-causing </a:t>
            </a:r>
            <a:r>
              <a:rPr lang="en-US" i="1" dirty="0"/>
              <a:t>Plasmodium</a:t>
            </a:r>
            <a:r>
              <a:rPr lang="en-US" dirty="0"/>
              <a:t> parasite has shorter incubation period.</a:t>
            </a:r>
          </a:p>
          <a:p>
            <a:r>
              <a:rPr lang="en-US" dirty="0"/>
              <a:t>Mosquitoes' resistance to insecticides increases</a:t>
            </a:r>
          </a:p>
          <a:p>
            <a:endParaRPr lang="en-US" dirty="0"/>
          </a:p>
          <a:p>
            <a:endParaRPr lang="fr-FR" dirty="0"/>
          </a:p>
        </p:txBody>
      </p:sp>
      <p:pic>
        <p:nvPicPr>
          <p:cNvPr id="8" name="Content Placeholder 7">
            <a:extLst>
              <a:ext uri="{FF2B5EF4-FFF2-40B4-BE49-F238E27FC236}">
                <a16:creationId xmlns:a16="http://schemas.microsoft.com/office/drawing/2014/main" id="{B32108EF-2001-6179-1345-3AE432E54E83}"/>
              </a:ext>
            </a:extLst>
          </p:cNvPr>
          <p:cNvPicPr>
            <a:picLocks noGrp="1" noChangeAspect="1"/>
          </p:cNvPicPr>
          <p:nvPr>
            <p:ph sz="half" idx="2"/>
          </p:nvPr>
        </p:nvPicPr>
        <p:blipFill>
          <a:blip r:embed="rId2"/>
          <a:stretch>
            <a:fillRect/>
          </a:stretch>
        </p:blipFill>
        <p:spPr>
          <a:xfrm>
            <a:off x="6172200" y="1936842"/>
            <a:ext cx="5181600" cy="4128904"/>
          </a:xfrm>
        </p:spPr>
      </p:pic>
    </p:spTree>
    <p:extLst>
      <p:ext uri="{BB962C8B-B14F-4D97-AF65-F5344CB8AC3E}">
        <p14:creationId xmlns:p14="http://schemas.microsoft.com/office/powerpoint/2010/main" val="357037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87E3-E877-0A36-0C76-AAEA5B231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71DCE-2FB7-7875-7778-EBE3BC2A6A12}"/>
              </a:ext>
            </a:extLst>
          </p:cNvPr>
          <p:cNvSpPr>
            <a:spLocks noGrp="1"/>
          </p:cNvSpPr>
          <p:nvPr>
            <p:ph type="title"/>
          </p:nvPr>
        </p:nvSpPr>
        <p:spPr>
          <a:xfrm>
            <a:off x="1045028" y="18255"/>
            <a:ext cx="10515600" cy="1325563"/>
          </a:xfrm>
        </p:spPr>
        <p:txBody>
          <a:bodyPr/>
          <a:lstStyle/>
          <a:p>
            <a:r>
              <a:rPr lang="en-US" sz="3600" dirty="0">
                <a:latin typeface="+mn-lt"/>
                <a:ea typeface="+mn-ea"/>
                <a:cs typeface="+mn-cs"/>
              </a:rPr>
              <a:t>Changes in pathogen and vector lifecycle</a:t>
            </a:r>
            <a:endParaRPr lang="fr-FR" sz="3600" dirty="0">
              <a:latin typeface="+mn-lt"/>
              <a:ea typeface="+mn-ea"/>
              <a:cs typeface="+mn-cs"/>
            </a:endParaRPr>
          </a:p>
        </p:txBody>
      </p:sp>
      <p:sp>
        <p:nvSpPr>
          <p:cNvPr id="9" name="Text Placeholder 2">
            <a:extLst>
              <a:ext uri="{FF2B5EF4-FFF2-40B4-BE49-F238E27FC236}">
                <a16:creationId xmlns:a16="http://schemas.microsoft.com/office/drawing/2014/main" id="{614053B5-CE42-4AEA-956D-4998FD36E717}"/>
              </a:ext>
            </a:extLst>
          </p:cNvPr>
          <p:cNvSpPr txBox="1">
            <a:spLocks/>
          </p:cNvSpPr>
          <p:nvPr/>
        </p:nvSpPr>
        <p:spPr>
          <a:xfrm>
            <a:off x="2121160" y="1561881"/>
            <a:ext cx="7800391" cy="38615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Climate change impacts some common infectious diseases: </a:t>
            </a:r>
            <a:r>
              <a:rPr lang="en-US" sz="2000" i="1" dirty="0">
                <a:solidFill>
                  <a:srgbClr val="000000"/>
                </a:solidFill>
                <a:effectLst/>
                <a:latin typeface="Arial" panose="020B0604020202020204" pitchFamily="34" charset="0"/>
                <a:ea typeface="Arial" panose="020B0604020202020204" pitchFamily="34" charset="0"/>
              </a:rPr>
              <a:t>Escherichia coli, Streptococcus pneumoniae, Salmonella</a:t>
            </a:r>
            <a:r>
              <a:rPr lang="en-US" sz="3200" dirty="0"/>
              <a:t> </a:t>
            </a:r>
            <a:endParaRPr lang="en-US" dirty="0"/>
          </a:p>
          <a:p>
            <a:r>
              <a:rPr lang="en-US" dirty="0"/>
              <a:t>Warmer environment increases bacterial growth rates </a:t>
            </a:r>
          </a:p>
          <a:p>
            <a:r>
              <a:rPr lang="en-US" dirty="0"/>
              <a:t>Increases antibiotic resistance through horizontal gene transfer </a:t>
            </a:r>
            <a:endParaRPr lang="fr-FR" dirty="0"/>
          </a:p>
        </p:txBody>
      </p:sp>
    </p:spTree>
    <p:extLst>
      <p:ext uri="{BB962C8B-B14F-4D97-AF65-F5344CB8AC3E}">
        <p14:creationId xmlns:p14="http://schemas.microsoft.com/office/powerpoint/2010/main" val="144856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7820-D024-7FCA-3F89-7EBADFE73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F8C90-F5FD-5115-E98C-151F4FFA7E5B}"/>
              </a:ext>
            </a:extLst>
          </p:cNvPr>
          <p:cNvSpPr>
            <a:spLocks noGrp="1"/>
          </p:cNvSpPr>
          <p:nvPr>
            <p:ph type="title"/>
          </p:nvPr>
        </p:nvSpPr>
        <p:spPr>
          <a:xfrm>
            <a:off x="1045028" y="18255"/>
            <a:ext cx="10515600" cy="1325563"/>
          </a:xfrm>
        </p:spPr>
        <p:txBody>
          <a:bodyPr/>
          <a:lstStyle/>
          <a:p>
            <a:r>
              <a:rPr lang="fr-FR" sz="3600" dirty="0">
                <a:latin typeface="+mn-lt"/>
                <a:ea typeface="+mn-ea"/>
                <a:cs typeface="+mn-cs"/>
              </a:rPr>
              <a:t>Changes in </a:t>
            </a:r>
            <a:r>
              <a:rPr lang="fr-FR" sz="3600" dirty="0" err="1">
                <a:latin typeface="+mn-lt"/>
                <a:ea typeface="+mn-ea"/>
                <a:cs typeface="+mn-cs"/>
              </a:rPr>
              <a:t>human</a:t>
            </a:r>
            <a:r>
              <a:rPr lang="fr-FR" sz="3600" dirty="0">
                <a:latin typeface="+mn-lt"/>
                <a:ea typeface="+mn-ea"/>
                <a:cs typeface="+mn-cs"/>
              </a:rPr>
              <a:t>-animal interactions</a:t>
            </a:r>
          </a:p>
        </p:txBody>
      </p:sp>
      <p:sp>
        <p:nvSpPr>
          <p:cNvPr id="3" name="Content Placeholder 2">
            <a:extLst>
              <a:ext uri="{FF2B5EF4-FFF2-40B4-BE49-F238E27FC236}">
                <a16:creationId xmlns:a16="http://schemas.microsoft.com/office/drawing/2014/main" id="{A1E34980-0FC6-66F3-FF8B-E3AC9E91496A}"/>
              </a:ext>
            </a:extLst>
          </p:cNvPr>
          <p:cNvSpPr>
            <a:spLocks noGrp="1"/>
          </p:cNvSpPr>
          <p:nvPr>
            <p:ph sz="half" idx="1"/>
          </p:nvPr>
        </p:nvSpPr>
        <p:spPr/>
        <p:txBody>
          <a:bodyPr>
            <a:normAutofit fontScale="92500" lnSpcReduction="20000"/>
          </a:bodyPr>
          <a:lstStyle/>
          <a:p>
            <a:r>
              <a:rPr lang="en-US" dirty="0"/>
              <a:t>Environmental changes are causing increased physical proximity of pathogens, vectors, and humans. </a:t>
            </a:r>
          </a:p>
          <a:p>
            <a:r>
              <a:rPr lang="en-US" dirty="0"/>
              <a:t>Droughts could intensify animal interactions.</a:t>
            </a:r>
          </a:p>
          <a:p>
            <a:r>
              <a:rPr lang="en-US" dirty="0"/>
              <a:t>Floods and storms lead to foodborne diseases.</a:t>
            </a:r>
          </a:p>
          <a:p>
            <a:r>
              <a:rPr lang="en-US" dirty="0"/>
              <a:t>Reduced food availability could increase human contacts with wildlife and risk of zoonoses</a:t>
            </a:r>
          </a:p>
          <a:p>
            <a:r>
              <a:rPr lang="en-US" dirty="0"/>
              <a:t>Thawing of permafrost in the Artic region could expose frozen pathogens.</a:t>
            </a:r>
            <a:endParaRPr lang="fr-FR" dirty="0"/>
          </a:p>
        </p:txBody>
      </p:sp>
      <p:pic>
        <p:nvPicPr>
          <p:cNvPr id="7" name="Content Placeholder 6">
            <a:extLst>
              <a:ext uri="{FF2B5EF4-FFF2-40B4-BE49-F238E27FC236}">
                <a16:creationId xmlns:a16="http://schemas.microsoft.com/office/drawing/2014/main" id="{6122634C-0DCA-EE82-7DF2-B2DB2E2802E3}"/>
              </a:ext>
            </a:extLst>
          </p:cNvPr>
          <p:cNvPicPr>
            <a:picLocks noGrp="1" noChangeAspect="1"/>
          </p:cNvPicPr>
          <p:nvPr>
            <p:ph sz="half" idx="2"/>
          </p:nvPr>
        </p:nvPicPr>
        <p:blipFill>
          <a:blip r:embed="rId2"/>
          <a:stretch>
            <a:fillRect/>
          </a:stretch>
        </p:blipFill>
        <p:spPr>
          <a:xfrm>
            <a:off x="6705599" y="2096519"/>
            <a:ext cx="4256315" cy="2894921"/>
          </a:xfrm>
          <a:prstGeom prst="roundRect">
            <a:avLst>
              <a:gd name="adj" fmla="val 7903"/>
            </a:avLst>
          </a:prstGeom>
          <a:noFill/>
          <a:effectLst>
            <a:outerShdw blurRad="228600" dist="50800" algn="l" rotWithShape="0">
              <a:schemeClr val="accent1">
                <a:alpha val="70000"/>
              </a:schemeClr>
            </a:outerShdw>
          </a:effectLst>
        </p:spPr>
      </p:pic>
    </p:spTree>
    <p:extLst>
      <p:ext uri="{BB962C8B-B14F-4D97-AF65-F5344CB8AC3E}">
        <p14:creationId xmlns:p14="http://schemas.microsoft.com/office/powerpoint/2010/main" val="53424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1B772-3255-F4E4-D14A-CD3E97366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9A6D0-9D95-3E44-506D-A8C5F18019DC}"/>
              </a:ext>
            </a:extLst>
          </p:cNvPr>
          <p:cNvSpPr>
            <a:spLocks noGrp="1"/>
          </p:cNvSpPr>
          <p:nvPr>
            <p:ph type="title"/>
          </p:nvPr>
        </p:nvSpPr>
        <p:spPr>
          <a:xfrm>
            <a:off x="1045028" y="18255"/>
            <a:ext cx="10515600" cy="1325563"/>
          </a:xfrm>
        </p:spPr>
        <p:txBody>
          <a:bodyPr/>
          <a:lstStyle/>
          <a:p>
            <a:r>
              <a:rPr lang="en-US" sz="3600" dirty="0">
                <a:latin typeface="+mn-lt"/>
                <a:ea typeface="+mn-ea"/>
                <a:cs typeface="+mn-cs"/>
              </a:rPr>
              <a:t>Changes in human vulnerability</a:t>
            </a:r>
            <a:endParaRPr lang="fr-FR" sz="3600" dirty="0">
              <a:latin typeface="+mn-lt"/>
              <a:ea typeface="+mn-ea"/>
              <a:cs typeface="+mn-cs"/>
            </a:endParaRPr>
          </a:p>
        </p:txBody>
      </p:sp>
      <p:sp>
        <p:nvSpPr>
          <p:cNvPr id="3" name="Content Placeholder 2">
            <a:extLst>
              <a:ext uri="{FF2B5EF4-FFF2-40B4-BE49-F238E27FC236}">
                <a16:creationId xmlns:a16="http://schemas.microsoft.com/office/drawing/2014/main" id="{855D5BA8-14A2-8C8E-3CE9-3D06F10364EF}"/>
              </a:ext>
            </a:extLst>
          </p:cNvPr>
          <p:cNvSpPr>
            <a:spLocks noGrp="1"/>
          </p:cNvSpPr>
          <p:nvPr>
            <p:ph sz="half" idx="1"/>
          </p:nvPr>
        </p:nvSpPr>
        <p:spPr/>
        <p:txBody>
          <a:bodyPr>
            <a:normAutofit fontScale="92500"/>
          </a:bodyPr>
          <a:lstStyle/>
          <a:p>
            <a:r>
              <a:rPr lang="en-US" dirty="0"/>
              <a:t>Climate change impacts human habitats: buildings, protective gear, access to health care, education, food quality and availability, and workplace conditions </a:t>
            </a:r>
          </a:p>
          <a:p>
            <a:r>
              <a:rPr lang="en-US" dirty="0"/>
              <a:t>Leads to population displacements: over-crowding, unsafe water and food favors disease transmission</a:t>
            </a:r>
          </a:p>
          <a:p>
            <a:r>
              <a:rPr lang="en-US" dirty="0"/>
              <a:t>Climate migrants could be exposed to new diseases</a:t>
            </a:r>
            <a:endParaRPr lang="fr-FR" dirty="0"/>
          </a:p>
        </p:txBody>
      </p:sp>
      <p:graphicFrame>
        <p:nvGraphicFramePr>
          <p:cNvPr id="6" name="Content Placeholder 5">
            <a:extLst>
              <a:ext uri="{FF2B5EF4-FFF2-40B4-BE49-F238E27FC236}">
                <a16:creationId xmlns:a16="http://schemas.microsoft.com/office/drawing/2014/main" id="{C59A459D-8C53-5AF6-2283-D58795DCE40C}"/>
              </a:ext>
            </a:extLst>
          </p:cNvPr>
          <p:cNvGraphicFramePr>
            <a:graphicFrameLocks noGrp="1"/>
          </p:cNvGraphicFramePr>
          <p:nvPr>
            <p:ph sz="half" idx="2"/>
          </p:nvPr>
        </p:nvGraphicFramePr>
        <p:xfrm>
          <a:off x="6172202" y="1623559"/>
          <a:ext cx="5573486" cy="455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92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AE9E-084B-72F1-7D18-B2EA6C707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A15C0-1392-B021-79B7-891A95F2EF2B}"/>
              </a:ext>
            </a:extLst>
          </p:cNvPr>
          <p:cNvSpPr>
            <a:spLocks noGrp="1"/>
          </p:cNvSpPr>
          <p:nvPr>
            <p:ph type="title"/>
          </p:nvPr>
        </p:nvSpPr>
        <p:spPr/>
        <p:txBody>
          <a:bodyPr>
            <a:normAutofit/>
          </a:bodyPr>
          <a:lstStyle/>
          <a:p>
            <a:r>
              <a:rPr lang="en-US" sz="6000" dirty="0"/>
              <a:t>The relevance for Life and Health insurance</a:t>
            </a:r>
            <a:endParaRPr lang="fr-FR" dirty="0"/>
          </a:p>
        </p:txBody>
      </p:sp>
      <p:sp>
        <p:nvSpPr>
          <p:cNvPr id="3" name="Text Placeholder 2">
            <a:extLst>
              <a:ext uri="{FF2B5EF4-FFF2-40B4-BE49-F238E27FC236}">
                <a16:creationId xmlns:a16="http://schemas.microsoft.com/office/drawing/2014/main" id="{B38D09BC-CD58-7F2A-F97C-EEA15D03321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0387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8641-3962-EA56-437E-551ED64A9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CD2A4-8350-6EFE-9A98-CD175FDF5A58}"/>
              </a:ext>
            </a:extLst>
          </p:cNvPr>
          <p:cNvSpPr>
            <a:spLocks noGrp="1"/>
          </p:cNvSpPr>
          <p:nvPr>
            <p:ph type="title"/>
          </p:nvPr>
        </p:nvSpPr>
        <p:spPr>
          <a:xfrm>
            <a:off x="1045028" y="18255"/>
            <a:ext cx="10515600" cy="1325563"/>
          </a:xfrm>
        </p:spPr>
        <p:txBody>
          <a:bodyPr/>
          <a:lstStyle/>
          <a:p>
            <a:r>
              <a:rPr lang="en-US" sz="3600" dirty="0">
                <a:latin typeface="+mn-lt"/>
                <a:ea typeface="+mn-ea"/>
                <a:cs typeface="+mn-cs"/>
              </a:rPr>
              <a:t>The relevance for Life and Health insurance</a:t>
            </a:r>
            <a:endParaRPr lang="fr-FR" sz="3600" dirty="0">
              <a:latin typeface="+mn-lt"/>
              <a:ea typeface="+mn-ea"/>
              <a:cs typeface="+mn-cs"/>
            </a:endParaRPr>
          </a:p>
        </p:txBody>
      </p:sp>
      <p:sp>
        <p:nvSpPr>
          <p:cNvPr id="3" name="Content Placeholder 2">
            <a:extLst>
              <a:ext uri="{FF2B5EF4-FFF2-40B4-BE49-F238E27FC236}">
                <a16:creationId xmlns:a16="http://schemas.microsoft.com/office/drawing/2014/main" id="{CE54FDB3-BD12-77C9-8F50-F4B7439CD242}"/>
              </a:ext>
            </a:extLst>
          </p:cNvPr>
          <p:cNvSpPr>
            <a:spLocks noGrp="1"/>
          </p:cNvSpPr>
          <p:nvPr>
            <p:ph sz="half" idx="1"/>
          </p:nvPr>
        </p:nvSpPr>
        <p:spPr>
          <a:xfrm>
            <a:off x="1590554" y="1640430"/>
            <a:ext cx="8548868" cy="4351338"/>
          </a:xfrm>
        </p:spPr>
        <p:txBody>
          <a:bodyPr>
            <a:normAutofit/>
          </a:bodyPr>
          <a:lstStyle/>
          <a:p>
            <a:r>
              <a:rPr lang="en-US" dirty="0"/>
              <a:t>Distinguish between morbidity risk and mortality risk.</a:t>
            </a:r>
          </a:p>
          <a:p>
            <a:r>
              <a:rPr lang="en-US" dirty="0"/>
              <a:t>High fatality is due to limited access to healthcare among the vulnerable population</a:t>
            </a:r>
          </a:p>
          <a:p>
            <a:pPr lvl="1"/>
            <a:r>
              <a:rPr lang="en-US" dirty="0"/>
              <a:t>95% of malaria cases and 96% of malaria deaths in 2021 were in the African Region</a:t>
            </a:r>
          </a:p>
          <a:p>
            <a:r>
              <a:rPr lang="en-US" dirty="0"/>
              <a:t>Mitigation measures and effective treatment could significantly reduce disease severity and mortality risk</a:t>
            </a:r>
          </a:p>
          <a:p>
            <a:r>
              <a:rPr lang="en-US" dirty="0"/>
              <a:t>WHO report estimates excess deaths from malaria and dengue close to zero in high-income countries between 2030 and 2050 .</a:t>
            </a:r>
            <a:endParaRPr lang="fr-FR" dirty="0"/>
          </a:p>
        </p:txBody>
      </p:sp>
    </p:spTree>
    <p:extLst>
      <p:ext uri="{BB962C8B-B14F-4D97-AF65-F5344CB8AC3E}">
        <p14:creationId xmlns:p14="http://schemas.microsoft.com/office/powerpoint/2010/main" val="407775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CFE38-B943-DB6D-CB5D-6A92319C4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1A497-97BA-50BA-3BF2-55D47C0637A7}"/>
              </a:ext>
            </a:extLst>
          </p:cNvPr>
          <p:cNvSpPr>
            <a:spLocks noGrp="1"/>
          </p:cNvSpPr>
          <p:nvPr>
            <p:ph type="title"/>
          </p:nvPr>
        </p:nvSpPr>
        <p:spPr>
          <a:xfrm>
            <a:off x="1045028" y="18255"/>
            <a:ext cx="10515600" cy="1325563"/>
          </a:xfrm>
        </p:spPr>
        <p:txBody>
          <a:bodyPr/>
          <a:lstStyle/>
          <a:p>
            <a:r>
              <a:rPr lang="en-US" sz="3600" dirty="0">
                <a:latin typeface="+mn-lt"/>
                <a:ea typeface="+mn-ea"/>
                <a:cs typeface="+mn-cs"/>
              </a:rPr>
              <a:t>The relevance for Life and Health insurance</a:t>
            </a:r>
            <a:endParaRPr lang="fr-FR" sz="3600" dirty="0">
              <a:latin typeface="+mn-lt"/>
              <a:ea typeface="+mn-ea"/>
              <a:cs typeface="+mn-cs"/>
            </a:endParaRPr>
          </a:p>
        </p:txBody>
      </p:sp>
      <p:pic>
        <p:nvPicPr>
          <p:cNvPr id="8" name="Picture 4" descr="Price Tag, PNG, 755x528px, Price, Blue, Cobalt Blue, Electric Blue, Flat  Design Download Free">
            <a:extLst>
              <a:ext uri="{FF2B5EF4-FFF2-40B4-BE49-F238E27FC236}">
                <a16:creationId xmlns:a16="http://schemas.microsoft.com/office/drawing/2014/main" id="{E8953F51-4CE2-F01E-9760-D84F4B36B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646" y="2142661"/>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0C34A77-58BB-E588-4761-EA36877F7D2F}"/>
              </a:ext>
            </a:extLst>
          </p:cNvPr>
          <p:cNvSpPr txBox="1"/>
          <p:nvPr/>
        </p:nvSpPr>
        <p:spPr>
          <a:xfrm rot="686855">
            <a:off x="8558422" y="2942588"/>
            <a:ext cx="2178513" cy="369332"/>
          </a:xfrm>
          <a:prstGeom prst="rect">
            <a:avLst/>
          </a:prstGeom>
          <a:noFill/>
        </p:spPr>
        <p:txBody>
          <a:bodyPr wrap="square">
            <a:spAutoFit/>
          </a:bodyPr>
          <a:lstStyle/>
          <a:p>
            <a:r>
              <a:rPr lang="en-US" sz="1800" b="1" i="0" u="none" strike="noStrike" baseline="0" dirty="0">
                <a:solidFill>
                  <a:schemeClr val="bg1"/>
                </a:solidFill>
                <a:latin typeface="Avenir LT Std 45 Book" panose="020B0502020203020204" pitchFamily="34" charset="0"/>
              </a:rPr>
              <a:t>USD 27,642 </a:t>
            </a:r>
            <a:endParaRPr lang="de-DE" b="1" dirty="0">
              <a:solidFill>
                <a:schemeClr val="bg1"/>
              </a:solidFill>
            </a:endParaRPr>
          </a:p>
        </p:txBody>
      </p:sp>
      <p:sp>
        <p:nvSpPr>
          <p:cNvPr id="10" name="TextBox 9">
            <a:extLst>
              <a:ext uri="{FF2B5EF4-FFF2-40B4-BE49-F238E27FC236}">
                <a16:creationId xmlns:a16="http://schemas.microsoft.com/office/drawing/2014/main" id="{F337C441-7BE4-C42D-77FB-B1E753C44E3C}"/>
              </a:ext>
            </a:extLst>
          </p:cNvPr>
          <p:cNvSpPr txBox="1"/>
          <p:nvPr/>
        </p:nvSpPr>
        <p:spPr>
          <a:xfrm>
            <a:off x="7415280" y="4493842"/>
            <a:ext cx="3177732" cy="523220"/>
          </a:xfrm>
          <a:prstGeom prst="rect">
            <a:avLst/>
          </a:prstGeom>
          <a:noFill/>
        </p:spPr>
        <p:txBody>
          <a:bodyPr wrap="square">
            <a:spAutoFit/>
          </a:bodyPr>
          <a:lstStyle/>
          <a:p>
            <a:r>
              <a:rPr lang="en-US" sz="1400" b="0" i="0" u="none" strike="noStrike" baseline="0" dirty="0">
                <a:solidFill>
                  <a:srgbClr val="211D1E"/>
                </a:solidFill>
                <a:latin typeface="Avenir LT Std 45 Book" panose="020B0502020203020204" pitchFamily="34" charset="0"/>
              </a:rPr>
              <a:t>mean cost per hospitalized malaria patient in the US</a:t>
            </a:r>
            <a:endParaRPr lang="de-DE" sz="1400" dirty="0"/>
          </a:p>
        </p:txBody>
      </p:sp>
      <p:sp>
        <p:nvSpPr>
          <p:cNvPr id="6" name="Content Placeholder 5">
            <a:extLst>
              <a:ext uri="{FF2B5EF4-FFF2-40B4-BE49-F238E27FC236}">
                <a16:creationId xmlns:a16="http://schemas.microsoft.com/office/drawing/2014/main" id="{619D3BDF-35AD-FD0F-E28D-F8CC10668416}"/>
              </a:ext>
            </a:extLst>
          </p:cNvPr>
          <p:cNvSpPr>
            <a:spLocks noGrp="1"/>
          </p:cNvSpPr>
          <p:nvPr>
            <p:ph sz="half" idx="1"/>
          </p:nvPr>
        </p:nvSpPr>
        <p:spPr>
          <a:xfrm>
            <a:off x="838199" y="1825625"/>
            <a:ext cx="6418175" cy="4351338"/>
          </a:xfrm>
        </p:spPr>
        <p:txBody>
          <a:bodyPr/>
          <a:lstStyle/>
          <a:p>
            <a:r>
              <a:rPr lang="en-US" dirty="0"/>
              <a:t>Mosquito-borne tropical diseases are expected to become endemic in Europe and North America.</a:t>
            </a:r>
          </a:p>
          <a:p>
            <a:r>
              <a:rPr lang="en-US" dirty="0"/>
              <a:t>Morbidity could be significant due to their high treatment costs and durations.</a:t>
            </a:r>
          </a:p>
          <a:p>
            <a:r>
              <a:rPr lang="en-US" dirty="0"/>
              <a:t>Severe cases suffer from long-term neurologic deficits and organ damages.</a:t>
            </a:r>
          </a:p>
          <a:p>
            <a:r>
              <a:rPr lang="en-US" dirty="0"/>
              <a:t>Insurance products on medical expenses, disability and long-term care are more likely to be impacted.</a:t>
            </a:r>
            <a:endParaRPr lang="fr-FR" dirty="0"/>
          </a:p>
          <a:p>
            <a:endParaRPr lang="fr-FR" dirty="0"/>
          </a:p>
        </p:txBody>
      </p:sp>
    </p:spTree>
    <p:extLst>
      <p:ext uri="{BB962C8B-B14F-4D97-AF65-F5344CB8AC3E}">
        <p14:creationId xmlns:p14="http://schemas.microsoft.com/office/powerpoint/2010/main" val="328610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77D3F39-CE77-01B2-FF25-1933B9496D98}"/>
              </a:ext>
            </a:extLst>
          </p:cNvPr>
          <p:cNvSpPr txBox="1">
            <a:spLocks/>
          </p:cNvSpPr>
          <p:nvPr/>
        </p:nvSpPr>
        <p:spPr>
          <a:xfrm>
            <a:off x="1139483" y="35858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Competency Framework Wheel</a:t>
            </a:r>
            <a:endParaRPr lang="en-IE" dirty="0"/>
          </a:p>
        </p:txBody>
      </p:sp>
      <p:pic>
        <p:nvPicPr>
          <p:cNvPr id="2" name="Picture 1">
            <a:extLst>
              <a:ext uri="{FF2B5EF4-FFF2-40B4-BE49-F238E27FC236}">
                <a16:creationId xmlns:a16="http://schemas.microsoft.com/office/drawing/2014/main" id="{C25F492D-ECC6-AFDA-80AC-33C26804AF81}"/>
              </a:ext>
            </a:extLst>
          </p:cNvPr>
          <p:cNvPicPr>
            <a:picLocks noChangeAspect="1"/>
          </p:cNvPicPr>
          <p:nvPr/>
        </p:nvPicPr>
        <p:blipFill>
          <a:blip r:embed="rId2"/>
          <a:stretch>
            <a:fillRect/>
          </a:stretch>
        </p:blipFill>
        <p:spPr>
          <a:xfrm>
            <a:off x="2551764" y="1072425"/>
            <a:ext cx="6852498" cy="5718544"/>
          </a:xfrm>
          <a:prstGeom prst="rect">
            <a:avLst/>
          </a:prstGeom>
        </p:spPr>
      </p:pic>
    </p:spTree>
    <p:extLst>
      <p:ext uri="{BB962C8B-B14F-4D97-AF65-F5344CB8AC3E}">
        <p14:creationId xmlns:p14="http://schemas.microsoft.com/office/powerpoint/2010/main" val="535285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627CB-436A-F6C6-561E-0B4B4D877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7CB60-0A84-0B5B-1646-51D3E99305EC}"/>
              </a:ext>
            </a:extLst>
          </p:cNvPr>
          <p:cNvSpPr>
            <a:spLocks noGrp="1"/>
          </p:cNvSpPr>
          <p:nvPr>
            <p:ph type="title"/>
          </p:nvPr>
        </p:nvSpPr>
        <p:spPr/>
        <p:txBody>
          <a:bodyPr>
            <a:normAutofit/>
          </a:bodyPr>
          <a:lstStyle/>
          <a:p>
            <a:r>
              <a:rPr lang="fr-FR" sz="6000" dirty="0"/>
              <a:t>Intervention avenues</a:t>
            </a:r>
            <a:endParaRPr lang="fr-FR" dirty="0"/>
          </a:p>
        </p:txBody>
      </p:sp>
      <p:sp>
        <p:nvSpPr>
          <p:cNvPr id="3" name="Text Placeholder 2">
            <a:extLst>
              <a:ext uri="{FF2B5EF4-FFF2-40B4-BE49-F238E27FC236}">
                <a16:creationId xmlns:a16="http://schemas.microsoft.com/office/drawing/2014/main" id="{00F44684-AD67-F254-86AA-28CB57A6676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0264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27F77-E2C6-F7FB-55BA-E56FF440A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3D4D8-982F-6DC7-D488-50B143BE357D}"/>
              </a:ext>
            </a:extLst>
          </p:cNvPr>
          <p:cNvSpPr>
            <a:spLocks noGrp="1"/>
          </p:cNvSpPr>
          <p:nvPr>
            <p:ph type="title"/>
          </p:nvPr>
        </p:nvSpPr>
        <p:spPr>
          <a:xfrm>
            <a:off x="1045028" y="18255"/>
            <a:ext cx="10515600" cy="1325563"/>
          </a:xfrm>
        </p:spPr>
        <p:txBody>
          <a:bodyPr/>
          <a:lstStyle/>
          <a:p>
            <a:r>
              <a:rPr lang="en-US" sz="3600" dirty="0">
                <a:latin typeface="+mn-lt"/>
                <a:ea typeface="+mn-ea"/>
                <a:cs typeface="+mn-cs"/>
              </a:rPr>
              <a:t>Intervention avenues</a:t>
            </a:r>
            <a:endParaRPr lang="fr-FR" sz="3600" dirty="0">
              <a:latin typeface="+mn-lt"/>
              <a:ea typeface="+mn-ea"/>
              <a:cs typeface="+mn-cs"/>
            </a:endParaRPr>
          </a:p>
        </p:txBody>
      </p:sp>
      <p:sp>
        <p:nvSpPr>
          <p:cNvPr id="3" name="Content Placeholder 2">
            <a:extLst>
              <a:ext uri="{FF2B5EF4-FFF2-40B4-BE49-F238E27FC236}">
                <a16:creationId xmlns:a16="http://schemas.microsoft.com/office/drawing/2014/main" id="{913A3BD7-F20C-462F-4DE6-EC7BD6D06EA8}"/>
              </a:ext>
            </a:extLst>
          </p:cNvPr>
          <p:cNvSpPr>
            <a:spLocks noGrp="1"/>
          </p:cNvSpPr>
          <p:nvPr>
            <p:ph sz="half" idx="1"/>
          </p:nvPr>
        </p:nvSpPr>
        <p:spPr/>
        <p:txBody>
          <a:bodyPr>
            <a:normAutofit/>
          </a:bodyPr>
          <a:lstStyle/>
          <a:p>
            <a:r>
              <a:rPr lang="en-US" dirty="0"/>
              <a:t>Reduce vulnerabilities: targeting comorbidities like obesity and smoking</a:t>
            </a:r>
          </a:p>
          <a:p>
            <a:r>
              <a:rPr lang="en-US" dirty="0"/>
              <a:t>Reduce exposure: health education campaigns on prevention and </a:t>
            </a:r>
            <a:r>
              <a:rPr lang="en-US"/>
              <a:t>parasite control</a:t>
            </a:r>
            <a:endParaRPr lang="en-US" dirty="0"/>
          </a:p>
          <a:p>
            <a:r>
              <a:rPr lang="en-US" dirty="0"/>
              <a:t>Combat deprivation and improve access to health services</a:t>
            </a:r>
          </a:p>
          <a:p>
            <a:r>
              <a:rPr lang="en-US" dirty="0"/>
              <a:t>Durable and global solution: One Health</a:t>
            </a:r>
            <a:endParaRPr lang="fr-FR" dirty="0"/>
          </a:p>
        </p:txBody>
      </p:sp>
      <p:pic>
        <p:nvPicPr>
          <p:cNvPr id="8" name="Content Placeholder 7">
            <a:extLst>
              <a:ext uri="{FF2B5EF4-FFF2-40B4-BE49-F238E27FC236}">
                <a16:creationId xmlns:a16="http://schemas.microsoft.com/office/drawing/2014/main" id="{47A4DA73-1F0E-D4EB-01FE-704D0DF3DD25}"/>
              </a:ext>
            </a:extLst>
          </p:cNvPr>
          <p:cNvPicPr>
            <a:picLocks noGrp="1" noChangeAspect="1"/>
          </p:cNvPicPr>
          <p:nvPr>
            <p:ph sz="half" idx="2"/>
          </p:nvPr>
        </p:nvPicPr>
        <p:blipFill>
          <a:blip r:embed="rId2"/>
          <a:stretch>
            <a:fillRect/>
          </a:stretch>
        </p:blipFill>
        <p:spPr>
          <a:xfrm>
            <a:off x="7013936" y="2159699"/>
            <a:ext cx="3606985" cy="3683189"/>
          </a:xfrm>
        </p:spPr>
      </p:pic>
    </p:spTree>
    <p:extLst>
      <p:ext uri="{BB962C8B-B14F-4D97-AF65-F5344CB8AC3E}">
        <p14:creationId xmlns:p14="http://schemas.microsoft.com/office/powerpoint/2010/main" val="1771461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C9B2F-175A-C728-7E97-E5462E49C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3128C-7266-4B40-5B41-4CDCF88BE4DA}"/>
              </a:ext>
            </a:extLst>
          </p:cNvPr>
          <p:cNvSpPr>
            <a:spLocks noGrp="1"/>
          </p:cNvSpPr>
          <p:nvPr>
            <p:ph type="title"/>
          </p:nvPr>
        </p:nvSpPr>
        <p:spPr>
          <a:xfrm>
            <a:off x="1045028" y="18255"/>
            <a:ext cx="10515600" cy="1325563"/>
          </a:xfrm>
        </p:spPr>
        <p:txBody>
          <a:bodyPr/>
          <a:lstStyle/>
          <a:p>
            <a:r>
              <a:rPr lang="en-US" sz="3600" dirty="0">
                <a:latin typeface="+mn-lt"/>
                <a:ea typeface="+mn-ea"/>
                <a:cs typeface="+mn-cs"/>
              </a:rPr>
              <a:t>Intervention avenues</a:t>
            </a:r>
            <a:endParaRPr lang="fr-FR" sz="3600" dirty="0">
              <a:latin typeface="+mn-lt"/>
              <a:ea typeface="+mn-ea"/>
              <a:cs typeface="+mn-cs"/>
            </a:endParaRPr>
          </a:p>
        </p:txBody>
      </p:sp>
      <p:graphicFrame>
        <p:nvGraphicFramePr>
          <p:cNvPr id="6" name="Content Placeholder 5">
            <a:extLst>
              <a:ext uri="{FF2B5EF4-FFF2-40B4-BE49-F238E27FC236}">
                <a16:creationId xmlns:a16="http://schemas.microsoft.com/office/drawing/2014/main" id="{261C45B2-B506-85BA-67C6-89085C8F1721}"/>
              </a:ext>
            </a:extLst>
          </p:cNvPr>
          <p:cNvGraphicFramePr>
            <a:graphicFrameLocks noGrp="1"/>
          </p:cNvGraphicFramePr>
          <p:nvPr>
            <p:ph sz="half" idx="2"/>
          </p:nvPr>
        </p:nvGraphicFramePr>
        <p:xfrm>
          <a:off x="1148443" y="1343818"/>
          <a:ext cx="9895114" cy="452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960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12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700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3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Agenda</a:t>
            </a:r>
          </a:p>
        </p:txBody>
      </p:sp>
      <p:sp>
        <p:nvSpPr>
          <p:cNvPr id="5" name="Text Placeholder 1">
            <a:extLst>
              <a:ext uri="{FF2B5EF4-FFF2-40B4-BE49-F238E27FC236}">
                <a16:creationId xmlns:a16="http://schemas.microsoft.com/office/drawing/2014/main" id="{596BB2F6-C87B-CE12-2C46-71256B2FFCA1}"/>
              </a:ext>
            </a:extLst>
          </p:cNvPr>
          <p:cNvSpPr txBox="1">
            <a:spLocks/>
          </p:cNvSpPr>
          <p:nvPr/>
        </p:nvSpPr>
        <p:spPr>
          <a:xfrm>
            <a:off x="693271" y="1561880"/>
            <a:ext cx="10614211" cy="4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Aim of this session: cover some considerations for, and potential approaches to, producing climate-related mortality and morbidity stresses.</a:t>
            </a:r>
          </a:p>
          <a:p>
            <a:endParaRPr lang="en-US" dirty="0"/>
          </a:p>
          <a:p>
            <a:pPr marL="0" indent="0">
              <a:buNone/>
            </a:pPr>
            <a:r>
              <a:rPr lang="en-US" dirty="0"/>
              <a:t>Agenda:</a:t>
            </a:r>
          </a:p>
          <a:p>
            <a:pPr lvl="1"/>
            <a:r>
              <a:rPr lang="en-US" dirty="0"/>
              <a:t>Why stress liability risks under climate scenarios?</a:t>
            </a:r>
          </a:p>
          <a:p>
            <a:pPr lvl="1"/>
            <a:r>
              <a:rPr lang="en-US" dirty="0"/>
              <a:t>Key climate risk drivers</a:t>
            </a:r>
          </a:p>
          <a:p>
            <a:pPr lvl="1"/>
            <a:r>
              <a:rPr lang="en-US" dirty="0"/>
              <a:t>Challenges</a:t>
            </a:r>
          </a:p>
          <a:p>
            <a:pPr lvl="1"/>
            <a:r>
              <a:rPr lang="en-US" dirty="0"/>
              <a:t>Market practice</a:t>
            </a:r>
          </a:p>
          <a:p>
            <a:pPr lvl="1"/>
            <a:r>
              <a:rPr lang="en-US" dirty="0"/>
              <a:t>Initial considerations</a:t>
            </a:r>
          </a:p>
          <a:p>
            <a:pPr lvl="1"/>
            <a:r>
              <a:rPr lang="en-US" dirty="0"/>
              <a:t>Potential approaches</a:t>
            </a:r>
          </a:p>
        </p:txBody>
      </p:sp>
    </p:spTree>
    <p:extLst>
      <p:ext uri="{BB962C8B-B14F-4D97-AF65-F5344CB8AC3E}">
        <p14:creationId xmlns:p14="http://schemas.microsoft.com/office/powerpoint/2010/main" val="338380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8612" y="1751444"/>
            <a:ext cx="2952523" cy="3929972"/>
          </a:xfrm>
          <a:prstGeom prst="rect">
            <a:avLst/>
          </a:prstGeom>
          <a:solidFill>
            <a:schemeClr val="accent1">
              <a:lumMod val="75000"/>
            </a:schemeClr>
          </a:solidFill>
          <a:ln>
            <a:solidFill>
              <a:schemeClr val="accent1">
                <a:lumMod val="75000"/>
              </a:schemeClr>
            </a:solidFill>
          </a:ln>
        </p:spPr>
        <p:txBody>
          <a:bodyPr wrap="square" rtlCol="0">
            <a:spAutoFit/>
          </a:bodyPr>
          <a:lstStyle/>
          <a:p>
            <a:endParaRPr lang="en-GB" dirty="0"/>
          </a:p>
        </p:txBody>
      </p:sp>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The Why</a:t>
            </a:r>
          </a:p>
        </p:txBody>
      </p:sp>
      <p:sp>
        <p:nvSpPr>
          <p:cNvPr id="6" name="Text Placeholder 4">
            <a:extLst>
              <a:ext uri="{FF2B5EF4-FFF2-40B4-BE49-F238E27FC236}">
                <a16:creationId xmlns:a16="http://schemas.microsoft.com/office/drawing/2014/main" id="{D1180196-F4AE-5E4A-A03E-4F636E39181E}"/>
              </a:ext>
            </a:extLst>
          </p:cNvPr>
          <p:cNvSpPr>
            <a:spLocks noGrp="1"/>
          </p:cNvSpPr>
          <p:nvPr>
            <p:ph type="body" sz="quarter" idx="4294967295"/>
          </p:nvPr>
        </p:nvSpPr>
        <p:spPr>
          <a:xfrm>
            <a:off x="387083" y="1832876"/>
            <a:ext cx="2847975" cy="923330"/>
          </a:xfrm>
          <a:prstGeom prst="rect">
            <a:avLst/>
          </a:prstGeom>
        </p:spPr>
        <p:txBody>
          <a:bodyPr>
            <a:normAutofit/>
          </a:bodyPr>
          <a:lstStyle/>
          <a:p>
            <a:pPr marL="0" indent="0">
              <a:buNone/>
            </a:pPr>
            <a:r>
              <a:rPr lang="en-US" sz="2000" b="1" dirty="0">
                <a:solidFill>
                  <a:schemeClr val="bg1"/>
                </a:solidFill>
              </a:rPr>
              <a:t>Why is stressing mortality and morbidity important?</a:t>
            </a:r>
          </a:p>
        </p:txBody>
      </p:sp>
      <p:sp>
        <p:nvSpPr>
          <p:cNvPr id="7" name="Text Placeholder 3">
            <a:extLst>
              <a:ext uri="{FF2B5EF4-FFF2-40B4-BE49-F238E27FC236}">
                <a16:creationId xmlns:a16="http://schemas.microsoft.com/office/drawing/2014/main" id="{09C3B135-C2CC-8B49-8F7A-3FDFF637C4A7}"/>
              </a:ext>
            </a:extLst>
          </p:cNvPr>
          <p:cNvSpPr>
            <a:spLocks noGrp="1"/>
          </p:cNvSpPr>
          <p:nvPr>
            <p:ph type="body" sz="quarter" idx="4294967295"/>
          </p:nvPr>
        </p:nvSpPr>
        <p:spPr>
          <a:xfrm>
            <a:off x="3282950" y="1695460"/>
            <a:ext cx="2857500" cy="757130"/>
          </a:xfrm>
          <a:prstGeom prst="rect">
            <a:avLst/>
          </a:prstGeom>
        </p:spPr>
        <p:txBody>
          <a:bodyPr/>
          <a:lstStyle/>
          <a:p>
            <a:pPr marL="0" indent="0">
              <a:buNone/>
            </a:pPr>
            <a:r>
              <a:rPr lang="en-US" sz="2000" dirty="0"/>
              <a:t>Understanding of Risk Dynamics</a:t>
            </a:r>
          </a:p>
        </p:txBody>
      </p:sp>
      <p:sp>
        <p:nvSpPr>
          <p:cNvPr id="8" name="Text Placeholder 5">
            <a:extLst>
              <a:ext uri="{FF2B5EF4-FFF2-40B4-BE49-F238E27FC236}">
                <a16:creationId xmlns:a16="http://schemas.microsoft.com/office/drawing/2014/main" id="{9771DAE0-0E46-914A-AE55-4D6DB470B54B}"/>
              </a:ext>
            </a:extLst>
          </p:cNvPr>
          <p:cNvSpPr>
            <a:spLocks noGrp="1"/>
          </p:cNvSpPr>
          <p:nvPr>
            <p:ph type="body" sz="quarter" idx="4294967295"/>
          </p:nvPr>
        </p:nvSpPr>
        <p:spPr>
          <a:xfrm>
            <a:off x="6140451" y="1695460"/>
            <a:ext cx="2844799" cy="1243417"/>
          </a:xfrm>
          <a:prstGeom prst="rect">
            <a:avLst/>
          </a:prstGeom>
        </p:spPr>
        <p:txBody>
          <a:bodyPr/>
          <a:lstStyle/>
          <a:p>
            <a:pPr marL="0" indent="0">
              <a:buNone/>
            </a:pPr>
            <a:r>
              <a:rPr lang="en-US" sz="2000" dirty="0"/>
              <a:t>Strategy and Product Design</a:t>
            </a:r>
          </a:p>
          <a:p>
            <a:pPr marL="0" indent="0">
              <a:buNone/>
            </a:pPr>
            <a:endParaRPr lang="en-US" sz="2400" b="0" dirty="0"/>
          </a:p>
        </p:txBody>
      </p:sp>
      <p:sp>
        <p:nvSpPr>
          <p:cNvPr id="9" name="Text Placeholder 6">
            <a:extLst>
              <a:ext uri="{FF2B5EF4-FFF2-40B4-BE49-F238E27FC236}">
                <a16:creationId xmlns:a16="http://schemas.microsoft.com/office/drawing/2014/main" id="{2ED97E48-15BC-4E41-8180-D6E5DA7FF20A}"/>
              </a:ext>
            </a:extLst>
          </p:cNvPr>
          <p:cNvSpPr>
            <a:spLocks noGrp="1"/>
          </p:cNvSpPr>
          <p:nvPr>
            <p:ph type="body" sz="quarter" idx="4294967295"/>
          </p:nvPr>
        </p:nvSpPr>
        <p:spPr>
          <a:xfrm>
            <a:off x="8985250" y="1695460"/>
            <a:ext cx="2768600" cy="757130"/>
          </a:xfrm>
          <a:prstGeom prst="rect">
            <a:avLst/>
          </a:prstGeom>
        </p:spPr>
        <p:txBody>
          <a:bodyPr/>
          <a:lstStyle/>
          <a:p>
            <a:pPr marL="0" indent="0">
              <a:buNone/>
            </a:pPr>
            <a:r>
              <a:rPr lang="en-US" sz="2000" dirty="0"/>
              <a:t>Proactive Risk Management</a:t>
            </a:r>
            <a:endParaRPr lang="en-US" sz="2000" b="0" dirty="0"/>
          </a:p>
        </p:txBody>
      </p:sp>
      <p:sp>
        <p:nvSpPr>
          <p:cNvPr id="10" name="Text Placeholder 9">
            <a:extLst>
              <a:ext uri="{FF2B5EF4-FFF2-40B4-BE49-F238E27FC236}">
                <a16:creationId xmlns:a16="http://schemas.microsoft.com/office/drawing/2014/main" id="{931F541E-F4DE-C94F-AFE3-C969332C2BD5}"/>
              </a:ext>
            </a:extLst>
          </p:cNvPr>
          <p:cNvSpPr>
            <a:spLocks noGrp="1"/>
          </p:cNvSpPr>
          <p:nvPr>
            <p:ph type="body" sz="quarter" idx="4294967295"/>
          </p:nvPr>
        </p:nvSpPr>
        <p:spPr>
          <a:xfrm>
            <a:off x="3282950" y="3886200"/>
            <a:ext cx="2651753" cy="1421928"/>
          </a:xfrm>
          <a:prstGeom prst="rect">
            <a:avLst/>
          </a:prstGeom>
        </p:spPr>
        <p:txBody>
          <a:bodyPr/>
          <a:lstStyle/>
          <a:p>
            <a:pPr marL="0" indent="0">
              <a:buNone/>
            </a:pPr>
            <a:r>
              <a:rPr lang="en-US" sz="2000" dirty="0"/>
              <a:t>Climate specific dynamics</a:t>
            </a:r>
            <a:endParaRPr lang="en-US" sz="2000" b="0" dirty="0"/>
          </a:p>
        </p:txBody>
      </p:sp>
      <p:sp>
        <p:nvSpPr>
          <p:cNvPr id="11" name="Text Placeholder 10">
            <a:extLst>
              <a:ext uri="{FF2B5EF4-FFF2-40B4-BE49-F238E27FC236}">
                <a16:creationId xmlns:a16="http://schemas.microsoft.com/office/drawing/2014/main" id="{44674C95-EA18-094E-9F32-F83F03FF566F}"/>
              </a:ext>
            </a:extLst>
          </p:cNvPr>
          <p:cNvSpPr>
            <a:spLocks noGrp="1"/>
          </p:cNvSpPr>
          <p:nvPr>
            <p:ph type="body" sz="quarter" idx="4294967295"/>
          </p:nvPr>
        </p:nvSpPr>
        <p:spPr>
          <a:xfrm>
            <a:off x="6140451" y="3886200"/>
            <a:ext cx="2844799" cy="424732"/>
          </a:xfrm>
          <a:prstGeom prst="rect">
            <a:avLst/>
          </a:prstGeom>
        </p:spPr>
        <p:txBody>
          <a:bodyPr/>
          <a:lstStyle/>
          <a:p>
            <a:pPr marL="0" indent="0">
              <a:buNone/>
            </a:pPr>
            <a:r>
              <a:rPr lang="en-US" sz="2000" dirty="0"/>
              <a:t>Regulation</a:t>
            </a:r>
            <a:endParaRPr lang="en-US" sz="2400" dirty="0"/>
          </a:p>
        </p:txBody>
      </p:sp>
      <p:cxnSp>
        <p:nvCxnSpPr>
          <p:cNvPr id="3" name="Straight Connector 2"/>
          <p:cNvCxnSpPr/>
          <p:nvPr/>
        </p:nvCxnSpPr>
        <p:spPr>
          <a:xfrm>
            <a:off x="5995617" y="1690514"/>
            <a:ext cx="16426" cy="405183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07910" y="1690514"/>
            <a:ext cx="16426" cy="405183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315081" y="3663075"/>
            <a:ext cx="8161460" cy="4380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14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Climate Risk Drivers</a:t>
            </a:r>
          </a:p>
        </p:txBody>
      </p:sp>
      <p:sp>
        <p:nvSpPr>
          <p:cNvPr id="26" name="Text Placeholder 2">
            <a:extLst>
              <a:ext uri="{FF2B5EF4-FFF2-40B4-BE49-F238E27FC236}">
                <a16:creationId xmlns:a16="http://schemas.microsoft.com/office/drawing/2014/main" id="{5B526461-F5E2-3BAA-52F5-CB2CA8C50327}"/>
              </a:ext>
            </a:extLst>
          </p:cNvPr>
          <p:cNvSpPr>
            <a:spLocks noGrp="1"/>
          </p:cNvSpPr>
          <p:nvPr>
            <p:ph type="body" sz="quarter" idx="4294967295"/>
          </p:nvPr>
        </p:nvSpPr>
        <p:spPr>
          <a:xfrm>
            <a:off x="434975" y="2476093"/>
            <a:ext cx="3571541" cy="757130"/>
          </a:xfrm>
          <a:prstGeom prst="rect">
            <a:avLst/>
          </a:prstGeom>
        </p:spPr>
        <p:txBody>
          <a:bodyPr/>
          <a:lstStyle/>
          <a:p>
            <a:pPr marL="0" indent="0">
              <a:buNone/>
            </a:pPr>
            <a:r>
              <a:rPr lang="en-US" sz="2400" dirty="0"/>
              <a:t>Extreme temperatures (Heat and Cold</a:t>
            </a:r>
            <a:r>
              <a:rPr lang="en-US" sz="1600" dirty="0"/>
              <a:t>)</a:t>
            </a:r>
          </a:p>
        </p:txBody>
      </p:sp>
      <p:sp>
        <p:nvSpPr>
          <p:cNvPr id="27" name="Text Placeholder 3">
            <a:extLst>
              <a:ext uri="{FF2B5EF4-FFF2-40B4-BE49-F238E27FC236}">
                <a16:creationId xmlns:a16="http://schemas.microsoft.com/office/drawing/2014/main" id="{057C8F97-0AD5-98F0-BC5C-A16B00D16E50}"/>
              </a:ext>
            </a:extLst>
          </p:cNvPr>
          <p:cNvSpPr>
            <a:spLocks noGrp="1"/>
          </p:cNvSpPr>
          <p:nvPr>
            <p:ph type="body" sz="quarter" idx="4294967295"/>
          </p:nvPr>
        </p:nvSpPr>
        <p:spPr>
          <a:xfrm>
            <a:off x="4238625" y="2476093"/>
            <a:ext cx="3803650" cy="1104918"/>
          </a:xfrm>
          <a:prstGeom prst="rect">
            <a:avLst/>
          </a:prstGeom>
        </p:spPr>
        <p:txBody>
          <a:bodyPr/>
          <a:lstStyle/>
          <a:p>
            <a:pPr marL="0" indent="0">
              <a:buNone/>
            </a:pPr>
            <a:r>
              <a:rPr lang="en-US" sz="2400" dirty="0"/>
              <a:t>Increase in average temperatures</a:t>
            </a:r>
          </a:p>
          <a:p>
            <a:pPr marL="0" indent="0">
              <a:buNone/>
            </a:pPr>
            <a:endParaRPr lang="en-US" dirty="0"/>
          </a:p>
        </p:txBody>
      </p:sp>
      <p:sp>
        <p:nvSpPr>
          <p:cNvPr id="28" name="Text Placeholder 5">
            <a:extLst>
              <a:ext uri="{FF2B5EF4-FFF2-40B4-BE49-F238E27FC236}">
                <a16:creationId xmlns:a16="http://schemas.microsoft.com/office/drawing/2014/main" id="{96E22BDD-71A9-EBD3-BBEC-43513D25B7AE}"/>
              </a:ext>
            </a:extLst>
          </p:cNvPr>
          <p:cNvSpPr>
            <a:spLocks noGrp="1"/>
          </p:cNvSpPr>
          <p:nvPr>
            <p:ph type="body" sz="quarter" idx="4294967295"/>
          </p:nvPr>
        </p:nvSpPr>
        <p:spPr>
          <a:xfrm>
            <a:off x="434975" y="4746757"/>
            <a:ext cx="3806278" cy="424732"/>
          </a:xfrm>
          <a:prstGeom prst="rect">
            <a:avLst/>
          </a:prstGeom>
        </p:spPr>
        <p:txBody>
          <a:bodyPr/>
          <a:lstStyle/>
          <a:p>
            <a:pPr marL="0" indent="0">
              <a:buNone/>
            </a:pPr>
            <a:r>
              <a:rPr lang="en-US" sz="2400" dirty="0"/>
              <a:t>Air quality</a:t>
            </a:r>
          </a:p>
        </p:txBody>
      </p:sp>
      <p:sp>
        <p:nvSpPr>
          <p:cNvPr id="29" name="Text Placeholder 6">
            <a:extLst>
              <a:ext uri="{FF2B5EF4-FFF2-40B4-BE49-F238E27FC236}">
                <a16:creationId xmlns:a16="http://schemas.microsoft.com/office/drawing/2014/main" id="{303E810C-179B-4528-1AF9-5A3A70ED634F}"/>
              </a:ext>
            </a:extLst>
          </p:cNvPr>
          <p:cNvSpPr>
            <a:spLocks noGrp="1"/>
          </p:cNvSpPr>
          <p:nvPr>
            <p:ph type="body" sz="quarter" idx="4294967295"/>
          </p:nvPr>
        </p:nvSpPr>
        <p:spPr>
          <a:xfrm>
            <a:off x="4238625" y="4746757"/>
            <a:ext cx="3041650" cy="424732"/>
          </a:xfrm>
          <a:prstGeom prst="rect">
            <a:avLst/>
          </a:prstGeom>
        </p:spPr>
        <p:txBody>
          <a:bodyPr>
            <a:normAutofit fontScale="92500"/>
          </a:bodyPr>
          <a:lstStyle/>
          <a:p>
            <a:pPr marL="0" indent="0">
              <a:buNone/>
            </a:pPr>
            <a:r>
              <a:rPr lang="en-US" sz="2400" dirty="0"/>
              <a:t>Extreme weather events</a:t>
            </a:r>
          </a:p>
        </p:txBody>
      </p:sp>
      <p:grpSp>
        <p:nvGrpSpPr>
          <p:cNvPr id="30" name="Group 29">
            <a:extLst>
              <a:ext uri="{FF2B5EF4-FFF2-40B4-BE49-F238E27FC236}">
                <a16:creationId xmlns:a16="http://schemas.microsoft.com/office/drawing/2014/main" id="{43FAE2A7-A6B1-FAB2-2567-7063719A73CF}"/>
              </a:ext>
            </a:extLst>
          </p:cNvPr>
          <p:cNvGrpSpPr/>
          <p:nvPr/>
        </p:nvGrpSpPr>
        <p:grpSpPr>
          <a:xfrm>
            <a:off x="8269132" y="4086357"/>
            <a:ext cx="762000" cy="660400"/>
            <a:chOff x="4334603" y="4000875"/>
            <a:chExt cx="762000" cy="660400"/>
          </a:xfrm>
        </p:grpSpPr>
        <p:pic>
          <p:nvPicPr>
            <p:cNvPr id="31" name="Graphic 51">
              <a:extLst>
                <a:ext uri="{FF2B5EF4-FFF2-40B4-BE49-F238E27FC236}">
                  <a16:creationId xmlns:a16="http://schemas.microsoft.com/office/drawing/2014/main" id="{3FE94A9C-638C-9D0A-4CC7-FABB15F050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4603" y="4000875"/>
              <a:ext cx="762000" cy="660400"/>
            </a:xfrm>
            <a:prstGeom prst="rect">
              <a:avLst/>
            </a:prstGeom>
          </p:spPr>
        </p:pic>
        <p:pic>
          <p:nvPicPr>
            <p:cNvPr id="32" name="Graphic 14">
              <a:extLst>
                <a:ext uri="{FF2B5EF4-FFF2-40B4-BE49-F238E27FC236}">
                  <a16:creationId xmlns:a16="http://schemas.microsoft.com/office/drawing/2014/main" id="{05AD40D0-1934-1DDD-16F5-EAB3B4ADE3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34603" y="4000875"/>
              <a:ext cx="762000" cy="660400"/>
            </a:xfrm>
            <a:prstGeom prst="rect">
              <a:avLst/>
            </a:prstGeom>
          </p:spPr>
        </p:pic>
      </p:grpSp>
      <p:grpSp>
        <p:nvGrpSpPr>
          <p:cNvPr id="33" name="Group 32">
            <a:extLst>
              <a:ext uri="{FF2B5EF4-FFF2-40B4-BE49-F238E27FC236}">
                <a16:creationId xmlns:a16="http://schemas.microsoft.com/office/drawing/2014/main" id="{EB890F86-0F7E-8C8D-1BF2-7993C6C34A69}"/>
              </a:ext>
            </a:extLst>
          </p:cNvPr>
          <p:cNvGrpSpPr/>
          <p:nvPr/>
        </p:nvGrpSpPr>
        <p:grpSpPr>
          <a:xfrm>
            <a:off x="4468110" y="1830814"/>
            <a:ext cx="762000" cy="660400"/>
            <a:chOff x="8088917" y="1758306"/>
            <a:chExt cx="762000" cy="660400"/>
          </a:xfrm>
        </p:grpSpPr>
        <p:pic>
          <p:nvPicPr>
            <p:cNvPr id="34" name="Graphic 54">
              <a:extLst>
                <a:ext uri="{FF2B5EF4-FFF2-40B4-BE49-F238E27FC236}">
                  <a16:creationId xmlns:a16="http://schemas.microsoft.com/office/drawing/2014/main" id="{28A504D9-91B5-60A7-760D-89046DF2D7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8917" y="1758306"/>
              <a:ext cx="762000" cy="660400"/>
            </a:xfrm>
            <a:prstGeom prst="rect">
              <a:avLst/>
            </a:prstGeom>
          </p:spPr>
        </p:pic>
        <p:pic>
          <p:nvPicPr>
            <p:cNvPr id="35" name="Graphic 15">
              <a:extLst>
                <a:ext uri="{FF2B5EF4-FFF2-40B4-BE49-F238E27FC236}">
                  <a16:creationId xmlns:a16="http://schemas.microsoft.com/office/drawing/2014/main" id="{5629C341-D2F5-83D1-657B-9F17986879D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8917" y="1758306"/>
              <a:ext cx="762000" cy="660400"/>
            </a:xfrm>
            <a:prstGeom prst="rect">
              <a:avLst/>
            </a:prstGeom>
          </p:spPr>
        </p:pic>
      </p:grpSp>
      <p:grpSp>
        <p:nvGrpSpPr>
          <p:cNvPr id="36" name="Group 35">
            <a:extLst>
              <a:ext uri="{FF2B5EF4-FFF2-40B4-BE49-F238E27FC236}">
                <a16:creationId xmlns:a16="http://schemas.microsoft.com/office/drawing/2014/main" id="{66092D96-CE5F-3F7A-B605-AF46D2EC41D8}"/>
              </a:ext>
            </a:extLst>
          </p:cNvPr>
          <p:cNvGrpSpPr/>
          <p:nvPr/>
        </p:nvGrpSpPr>
        <p:grpSpPr>
          <a:xfrm>
            <a:off x="4468110" y="4086357"/>
            <a:ext cx="762000" cy="660400"/>
            <a:chOff x="7326513" y="3829915"/>
            <a:chExt cx="762000" cy="660400"/>
          </a:xfrm>
        </p:grpSpPr>
        <p:pic>
          <p:nvPicPr>
            <p:cNvPr id="37" name="Graphic 202">
              <a:extLst>
                <a:ext uri="{FF2B5EF4-FFF2-40B4-BE49-F238E27FC236}">
                  <a16:creationId xmlns:a16="http://schemas.microsoft.com/office/drawing/2014/main" id="{E3D97320-203F-12FB-BC14-C18A609D1B4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26513" y="3829915"/>
              <a:ext cx="762000" cy="660400"/>
            </a:xfrm>
            <a:prstGeom prst="rect">
              <a:avLst/>
            </a:prstGeom>
          </p:spPr>
        </p:pic>
        <p:pic>
          <p:nvPicPr>
            <p:cNvPr id="38" name="Graphic 27">
              <a:extLst>
                <a:ext uri="{FF2B5EF4-FFF2-40B4-BE49-F238E27FC236}">
                  <a16:creationId xmlns:a16="http://schemas.microsoft.com/office/drawing/2014/main" id="{5742E18B-DC96-2AD0-D9E2-97E187114BA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26513" y="3829915"/>
              <a:ext cx="762000" cy="660400"/>
            </a:xfrm>
            <a:prstGeom prst="rect">
              <a:avLst/>
            </a:prstGeom>
          </p:spPr>
        </p:pic>
      </p:grpSp>
      <p:grpSp>
        <p:nvGrpSpPr>
          <p:cNvPr id="39" name="Group 38">
            <a:extLst>
              <a:ext uri="{FF2B5EF4-FFF2-40B4-BE49-F238E27FC236}">
                <a16:creationId xmlns:a16="http://schemas.microsoft.com/office/drawing/2014/main" id="{B90F58CF-D494-74CD-ACBB-39E31D953CE5}"/>
              </a:ext>
            </a:extLst>
          </p:cNvPr>
          <p:cNvGrpSpPr/>
          <p:nvPr/>
        </p:nvGrpSpPr>
        <p:grpSpPr>
          <a:xfrm>
            <a:off x="527050" y="4086357"/>
            <a:ext cx="762000" cy="660400"/>
            <a:chOff x="870736" y="1340822"/>
            <a:chExt cx="762000" cy="660400"/>
          </a:xfrm>
        </p:grpSpPr>
        <p:pic>
          <p:nvPicPr>
            <p:cNvPr id="40" name="Graphic 30">
              <a:extLst>
                <a:ext uri="{FF2B5EF4-FFF2-40B4-BE49-F238E27FC236}">
                  <a16:creationId xmlns:a16="http://schemas.microsoft.com/office/drawing/2014/main" id="{CAB2A670-D318-EA52-733B-228FD6CF9553}"/>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0736" y="1340822"/>
              <a:ext cx="762000" cy="660400"/>
            </a:xfrm>
            <a:prstGeom prst="rect">
              <a:avLst/>
            </a:prstGeom>
          </p:spPr>
        </p:pic>
        <p:pic>
          <p:nvPicPr>
            <p:cNvPr id="41" name="Graphic 8">
              <a:extLst>
                <a:ext uri="{FF2B5EF4-FFF2-40B4-BE49-F238E27FC236}">
                  <a16:creationId xmlns:a16="http://schemas.microsoft.com/office/drawing/2014/main" id="{D2A0C9A0-937E-D6E7-E80B-EA6FA74321C7}"/>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0736" y="1340822"/>
              <a:ext cx="762000" cy="660400"/>
            </a:xfrm>
            <a:prstGeom prst="rect">
              <a:avLst/>
            </a:prstGeom>
          </p:spPr>
        </p:pic>
      </p:grpSp>
      <p:grpSp>
        <p:nvGrpSpPr>
          <p:cNvPr id="42" name="Group 41">
            <a:extLst>
              <a:ext uri="{FF2B5EF4-FFF2-40B4-BE49-F238E27FC236}">
                <a16:creationId xmlns:a16="http://schemas.microsoft.com/office/drawing/2014/main" id="{2A17F525-8610-13D4-ABAF-10F91E106A6E}"/>
              </a:ext>
            </a:extLst>
          </p:cNvPr>
          <p:cNvGrpSpPr/>
          <p:nvPr/>
        </p:nvGrpSpPr>
        <p:grpSpPr>
          <a:xfrm>
            <a:off x="527050" y="1830814"/>
            <a:ext cx="762000" cy="660400"/>
            <a:chOff x="10558871" y="2577096"/>
            <a:chExt cx="762000" cy="660400"/>
          </a:xfrm>
        </p:grpSpPr>
        <p:pic>
          <p:nvPicPr>
            <p:cNvPr id="43" name="Graphic 112669">
              <a:extLst>
                <a:ext uri="{FF2B5EF4-FFF2-40B4-BE49-F238E27FC236}">
                  <a16:creationId xmlns:a16="http://schemas.microsoft.com/office/drawing/2014/main" id="{F1448C3D-2114-2C54-7D64-FA45B407B01F}"/>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558871" y="2577096"/>
              <a:ext cx="762000" cy="660400"/>
            </a:xfrm>
            <a:prstGeom prst="rect">
              <a:avLst/>
            </a:prstGeom>
          </p:spPr>
        </p:pic>
        <p:pic>
          <p:nvPicPr>
            <p:cNvPr id="44" name="Graphic 21">
              <a:extLst>
                <a:ext uri="{FF2B5EF4-FFF2-40B4-BE49-F238E27FC236}">
                  <a16:creationId xmlns:a16="http://schemas.microsoft.com/office/drawing/2014/main" id="{779FC8FB-35F6-E9A0-2D6F-2D025BD2269C}"/>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558871" y="2577096"/>
              <a:ext cx="762000" cy="660400"/>
            </a:xfrm>
            <a:prstGeom prst="rect">
              <a:avLst/>
            </a:prstGeom>
          </p:spPr>
        </p:pic>
      </p:grpSp>
      <p:grpSp>
        <p:nvGrpSpPr>
          <p:cNvPr id="45" name="Group 44">
            <a:extLst>
              <a:ext uri="{FF2B5EF4-FFF2-40B4-BE49-F238E27FC236}">
                <a16:creationId xmlns:a16="http://schemas.microsoft.com/office/drawing/2014/main" id="{BB328588-7C23-A790-D498-106A4CC7984F}"/>
              </a:ext>
            </a:extLst>
          </p:cNvPr>
          <p:cNvGrpSpPr/>
          <p:nvPr/>
        </p:nvGrpSpPr>
        <p:grpSpPr>
          <a:xfrm>
            <a:off x="8269132" y="1803174"/>
            <a:ext cx="762000" cy="660400"/>
            <a:chOff x="4102174" y="3829915"/>
            <a:chExt cx="762000" cy="660400"/>
          </a:xfrm>
        </p:grpSpPr>
        <p:pic>
          <p:nvPicPr>
            <p:cNvPr id="46" name="Graphic 112697">
              <a:extLst>
                <a:ext uri="{FF2B5EF4-FFF2-40B4-BE49-F238E27FC236}">
                  <a16:creationId xmlns:a16="http://schemas.microsoft.com/office/drawing/2014/main" id="{085245CD-BD4C-0D9B-9C3C-3B59D19E532B}"/>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102174" y="3829915"/>
              <a:ext cx="762000" cy="660400"/>
            </a:xfrm>
            <a:prstGeom prst="rect">
              <a:avLst/>
            </a:prstGeom>
          </p:spPr>
        </p:pic>
        <p:pic>
          <p:nvPicPr>
            <p:cNvPr id="47" name="Graphic 24">
              <a:extLst>
                <a:ext uri="{FF2B5EF4-FFF2-40B4-BE49-F238E27FC236}">
                  <a16:creationId xmlns:a16="http://schemas.microsoft.com/office/drawing/2014/main" id="{3FBBEB85-EDFB-D2AD-F546-4933BD5EFED2}"/>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102174" y="3829915"/>
              <a:ext cx="762000" cy="660400"/>
            </a:xfrm>
            <a:prstGeom prst="rect">
              <a:avLst/>
            </a:prstGeom>
          </p:spPr>
        </p:pic>
      </p:grpSp>
      <p:sp>
        <p:nvSpPr>
          <p:cNvPr id="70" name="Text Placeholder 4">
            <a:extLst>
              <a:ext uri="{FF2B5EF4-FFF2-40B4-BE49-F238E27FC236}">
                <a16:creationId xmlns:a16="http://schemas.microsoft.com/office/drawing/2014/main" id="{0AD9A4F6-292E-2EE5-4FE4-6DEC638D6DF0}"/>
              </a:ext>
            </a:extLst>
          </p:cNvPr>
          <p:cNvSpPr>
            <a:spLocks noGrp="1"/>
          </p:cNvSpPr>
          <p:nvPr>
            <p:ph type="body" sz="quarter" idx="4294967295"/>
          </p:nvPr>
        </p:nvSpPr>
        <p:spPr>
          <a:xfrm>
            <a:off x="8042276" y="2558106"/>
            <a:ext cx="3711574" cy="424732"/>
          </a:xfrm>
          <a:prstGeom prst="rect">
            <a:avLst/>
          </a:prstGeom>
        </p:spPr>
        <p:txBody>
          <a:bodyPr/>
          <a:lstStyle/>
          <a:p>
            <a:pPr marL="0" indent="0">
              <a:buNone/>
            </a:pPr>
            <a:r>
              <a:rPr lang="en-US" sz="2400" dirty="0"/>
              <a:t>Disease</a:t>
            </a:r>
          </a:p>
        </p:txBody>
      </p:sp>
      <p:sp>
        <p:nvSpPr>
          <p:cNvPr id="71" name="Text Placeholder 7">
            <a:extLst>
              <a:ext uri="{FF2B5EF4-FFF2-40B4-BE49-F238E27FC236}">
                <a16:creationId xmlns:a16="http://schemas.microsoft.com/office/drawing/2014/main" id="{8F91D336-94EB-AC73-9F5C-11D061AB5129}"/>
              </a:ext>
            </a:extLst>
          </p:cNvPr>
          <p:cNvSpPr>
            <a:spLocks noGrp="1"/>
          </p:cNvSpPr>
          <p:nvPr>
            <p:ph type="body" sz="quarter" idx="4294967295"/>
          </p:nvPr>
        </p:nvSpPr>
        <p:spPr>
          <a:xfrm>
            <a:off x="8042275" y="4746757"/>
            <a:ext cx="3711575" cy="424732"/>
          </a:xfrm>
          <a:prstGeom prst="rect">
            <a:avLst/>
          </a:prstGeom>
        </p:spPr>
        <p:txBody>
          <a:bodyPr/>
          <a:lstStyle/>
          <a:p>
            <a:pPr marL="0" indent="0">
              <a:buNone/>
            </a:pPr>
            <a:r>
              <a:rPr lang="en-US" sz="2400" dirty="0"/>
              <a:t>Macro-economic </a:t>
            </a:r>
          </a:p>
        </p:txBody>
      </p:sp>
      <p:cxnSp>
        <p:nvCxnSpPr>
          <p:cNvPr id="72" name="Straight Connector 71"/>
          <p:cNvCxnSpPr/>
          <p:nvPr/>
        </p:nvCxnSpPr>
        <p:spPr>
          <a:xfrm flipH="1" flipV="1">
            <a:off x="4049109" y="1830815"/>
            <a:ext cx="23875" cy="4160913"/>
          </a:xfrm>
          <a:prstGeom prst="line">
            <a:avLst/>
          </a:prstGeom>
        </p:spPr>
        <p:style>
          <a:lnRef idx="1">
            <a:schemeClr val="accent3"/>
          </a:lnRef>
          <a:fillRef idx="0">
            <a:schemeClr val="accent3"/>
          </a:fillRef>
          <a:effectRef idx="0">
            <a:schemeClr val="accent3"/>
          </a:effectRef>
          <a:fontRef idx="minor">
            <a:schemeClr val="tx1"/>
          </a:fontRef>
        </p:style>
      </p:cxnSp>
      <p:cxnSp>
        <p:nvCxnSpPr>
          <p:cNvPr id="75" name="Straight Connector 74"/>
          <p:cNvCxnSpPr/>
          <p:nvPr/>
        </p:nvCxnSpPr>
        <p:spPr>
          <a:xfrm flipH="1" flipV="1">
            <a:off x="7890099" y="1830814"/>
            <a:ext cx="23876" cy="4160914"/>
          </a:xfrm>
          <a:prstGeom prst="line">
            <a:avLst/>
          </a:prstGeom>
        </p:spPr>
        <p:style>
          <a:lnRef idx="1">
            <a:schemeClr val="accent3"/>
          </a:lnRef>
          <a:fillRef idx="0">
            <a:schemeClr val="accent3"/>
          </a:fillRef>
          <a:effectRef idx="0">
            <a:schemeClr val="accent3"/>
          </a:effectRef>
          <a:fontRef idx="minor">
            <a:schemeClr val="tx1"/>
          </a:fontRef>
        </p:style>
      </p:cxnSp>
      <p:cxnSp>
        <p:nvCxnSpPr>
          <p:cNvPr id="77" name="Straight Connector 76"/>
          <p:cNvCxnSpPr/>
          <p:nvPr/>
        </p:nvCxnSpPr>
        <p:spPr>
          <a:xfrm>
            <a:off x="377000" y="3581011"/>
            <a:ext cx="10844335"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4043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Key Challenges</a:t>
            </a:r>
          </a:p>
        </p:txBody>
      </p:sp>
      <p:sp>
        <p:nvSpPr>
          <p:cNvPr id="2" name="TextBox 1"/>
          <p:cNvSpPr txBox="1"/>
          <p:nvPr/>
        </p:nvSpPr>
        <p:spPr>
          <a:xfrm>
            <a:off x="673768" y="1347537"/>
            <a:ext cx="5324943" cy="46103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200" dirty="0"/>
              <a:t>Model choice: linking climate data to health outcomes</a:t>
            </a:r>
          </a:p>
          <a:p>
            <a:pPr marL="742950" lvl="1" indent="-285750">
              <a:lnSpc>
                <a:spcPct val="150000"/>
              </a:lnSpc>
              <a:buFont typeface="Arial" panose="020B0604020202020204" pitchFamily="34" charset="0"/>
              <a:buChar char="•"/>
            </a:pPr>
            <a:r>
              <a:rPr lang="en-GB" sz="2200" dirty="0"/>
              <a:t>Multiple climate drivers </a:t>
            </a:r>
          </a:p>
          <a:p>
            <a:pPr marL="742950" lvl="1" indent="-285750">
              <a:lnSpc>
                <a:spcPct val="150000"/>
              </a:lnSpc>
              <a:buFont typeface="Arial" panose="020B0604020202020204" pitchFamily="34" charset="0"/>
              <a:buChar char="•"/>
            </a:pPr>
            <a:r>
              <a:rPr lang="en-GB" sz="2200" dirty="0"/>
              <a:t>Availability of data</a:t>
            </a:r>
          </a:p>
          <a:p>
            <a:pPr marL="742950" lvl="1" indent="-285750">
              <a:lnSpc>
                <a:spcPct val="150000"/>
              </a:lnSpc>
              <a:buFont typeface="Arial" panose="020B0604020202020204" pitchFamily="34" charset="0"/>
              <a:buChar char="•"/>
            </a:pPr>
            <a:r>
              <a:rPr lang="en-GB" sz="2200" dirty="0"/>
              <a:t>Non-linear relationships</a:t>
            </a:r>
          </a:p>
          <a:p>
            <a:pPr marL="285750" indent="-285750">
              <a:lnSpc>
                <a:spcPct val="150000"/>
              </a:lnSpc>
              <a:buFont typeface="Arial" panose="020B0604020202020204" pitchFamily="34" charset="0"/>
              <a:buChar char="•"/>
            </a:pPr>
            <a:r>
              <a:rPr lang="en-GB" sz="2200" dirty="0"/>
              <a:t>Heterogeneity:</a:t>
            </a:r>
          </a:p>
          <a:p>
            <a:pPr marL="742950" lvl="1" indent="-285750">
              <a:lnSpc>
                <a:spcPct val="150000"/>
              </a:lnSpc>
              <a:buFont typeface="Arial" panose="020B0604020202020204" pitchFamily="34" charset="0"/>
              <a:buChar char="•"/>
            </a:pPr>
            <a:r>
              <a:rPr lang="en-GB" sz="2200" dirty="0"/>
              <a:t>Population</a:t>
            </a:r>
          </a:p>
          <a:p>
            <a:pPr marL="742950" lvl="1" indent="-285750">
              <a:lnSpc>
                <a:spcPct val="150000"/>
              </a:lnSpc>
              <a:buFont typeface="Arial" panose="020B0604020202020204" pitchFamily="34" charset="0"/>
              <a:buChar char="•"/>
            </a:pPr>
            <a:r>
              <a:rPr lang="en-GB" sz="2200" dirty="0"/>
              <a:t>Adaptive measures</a:t>
            </a:r>
          </a:p>
          <a:p>
            <a:pPr marL="742950" lvl="1" indent="-285750">
              <a:lnSpc>
                <a:spcPct val="150000"/>
              </a:lnSpc>
              <a:buFont typeface="Arial" panose="020B0604020202020204" pitchFamily="34" charset="0"/>
              <a:buChar char="•"/>
            </a:pPr>
            <a:r>
              <a:rPr lang="en-GB" sz="2200" dirty="0"/>
              <a:t>Geography</a:t>
            </a:r>
          </a:p>
        </p:txBody>
      </p:sp>
      <p:sp>
        <p:nvSpPr>
          <p:cNvPr id="3" name="TextBox 2"/>
          <p:cNvSpPr txBox="1"/>
          <p:nvPr/>
        </p:nvSpPr>
        <p:spPr>
          <a:xfrm>
            <a:off x="6148137" y="1347537"/>
            <a:ext cx="5159345" cy="4704347"/>
          </a:xfrm>
          <a:prstGeom prst="rect">
            <a:avLst/>
          </a:prstGeom>
          <a:solidFill>
            <a:schemeClr val="tx1">
              <a:lumMod val="65000"/>
              <a:lumOff val="35000"/>
            </a:schemeClr>
          </a:solidFill>
        </p:spPr>
        <p:txBody>
          <a:bodyPr wrap="square" rtlCol="0">
            <a:spAutoFit/>
          </a:bodyPr>
          <a:lstStyle/>
          <a:p>
            <a:endParaRPr lang="en-GB" dirty="0"/>
          </a:p>
        </p:txBody>
      </p:sp>
      <p:pic>
        <p:nvPicPr>
          <p:cNvPr id="6" name="Graphic 81">
            <a:extLst>
              <a:ext uri="{FF2B5EF4-FFF2-40B4-BE49-F238E27FC236}">
                <a16:creationId xmlns:a16="http://schemas.microsoft.com/office/drawing/2014/main" id="{4EC2E0F3-B68B-18BA-15AC-D440EA8DC1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267" y="2096593"/>
            <a:ext cx="3397659" cy="2944638"/>
          </a:xfrm>
          <a:prstGeom prst="rect">
            <a:avLst/>
          </a:prstGeom>
        </p:spPr>
      </p:pic>
    </p:spTree>
    <p:extLst>
      <p:ext uri="{BB962C8B-B14F-4D97-AF65-F5344CB8AC3E}">
        <p14:creationId xmlns:p14="http://schemas.microsoft.com/office/powerpoint/2010/main" val="188354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UK Market Practices</a:t>
            </a:r>
          </a:p>
        </p:txBody>
      </p:sp>
      <p:sp>
        <p:nvSpPr>
          <p:cNvPr id="5" name="Text Placeholder 1">
            <a:extLst>
              <a:ext uri="{FF2B5EF4-FFF2-40B4-BE49-F238E27FC236}">
                <a16:creationId xmlns:a16="http://schemas.microsoft.com/office/drawing/2014/main" id="{596BB2F6-C87B-CE12-2C46-71256B2FFCA1}"/>
              </a:ext>
            </a:extLst>
          </p:cNvPr>
          <p:cNvSpPr txBox="1">
            <a:spLocks/>
          </p:cNvSpPr>
          <p:nvPr/>
        </p:nvSpPr>
        <p:spPr>
          <a:xfrm>
            <a:off x="693271" y="1561880"/>
            <a:ext cx="10614211" cy="4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graphicFrame>
        <p:nvGraphicFramePr>
          <p:cNvPr id="2" name="Table 1"/>
          <p:cNvGraphicFramePr>
            <a:graphicFrameLocks noGrp="1"/>
          </p:cNvGraphicFramePr>
          <p:nvPr/>
        </p:nvGraphicFramePr>
        <p:xfrm>
          <a:off x="1139484" y="1724374"/>
          <a:ext cx="10025227" cy="4371625"/>
        </p:xfrm>
        <a:graphic>
          <a:graphicData uri="http://schemas.openxmlformats.org/drawingml/2006/table">
            <a:tbl>
              <a:tblPr firstRow="1" bandRow="1">
                <a:tableStyleId>{C083E6E3-FA7D-4D7B-A595-EF9225AFEA82}</a:tableStyleId>
              </a:tblPr>
              <a:tblGrid>
                <a:gridCol w="2343248">
                  <a:extLst>
                    <a:ext uri="{9D8B030D-6E8A-4147-A177-3AD203B41FA5}">
                      <a16:colId xmlns:a16="http://schemas.microsoft.com/office/drawing/2014/main" val="324044159"/>
                    </a:ext>
                  </a:extLst>
                </a:gridCol>
                <a:gridCol w="7681979">
                  <a:extLst>
                    <a:ext uri="{9D8B030D-6E8A-4147-A177-3AD203B41FA5}">
                      <a16:colId xmlns:a16="http://schemas.microsoft.com/office/drawing/2014/main" val="483264975"/>
                    </a:ext>
                  </a:extLst>
                </a:gridCol>
              </a:tblGrid>
              <a:tr h="874325">
                <a:tc>
                  <a:txBody>
                    <a:bodyPr/>
                    <a:lstStyle/>
                    <a:p>
                      <a:r>
                        <a:rPr lang="en-GB" dirty="0"/>
                        <a:t>Company / </a:t>
                      </a:r>
                      <a:r>
                        <a:rPr lang="en-GB" baseline="0" dirty="0"/>
                        <a:t>Report </a:t>
                      </a:r>
                      <a:endParaRPr lang="en-GB" dirty="0"/>
                    </a:p>
                  </a:txBody>
                  <a:tcPr/>
                </a:tc>
                <a:tc>
                  <a:txBody>
                    <a:bodyPr/>
                    <a:lstStyle/>
                    <a:p>
                      <a:r>
                        <a:rPr lang="en-GB" dirty="0"/>
                        <a:t>Commentary</a:t>
                      </a:r>
                    </a:p>
                  </a:txBody>
                  <a:tcPr/>
                </a:tc>
                <a:extLst>
                  <a:ext uri="{0D108BD9-81ED-4DB2-BD59-A6C34878D82A}">
                    <a16:rowId xmlns:a16="http://schemas.microsoft.com/office/drawing/2014/main" val="2962627801"/>
                  </a:ext>
                </a:extLst>
              </a:tr>
              <a:tr h="874325">
                <a:tc>
                  <a:txBody>
                    <a:bodyPr/>
                    <a:lstStyle/>
                    <a:p>
                      <a:r>
                        <a:rPr lang="en-GB" sz="1600" dirty="0">
                          <a:hlinkClick r:id="rId2"/>
                        </a:rPr>
                        <a:t>The Phoenix</a:t>
                      </a:r>
                      <a:r>
                        <a:rPr lang="en-GB" sz="1600" baseline="0" dirty="0">
                          <a:hlinkClick r:id="rId2"/>
                        </a:rPr>
                        <a:t> Group: Climate Report 2023</a:t>
                      </a:r>
                      <a:endParaRPr lang="en-GB" sz="1600" dirty="0"/>
                    </a:p>
                  </a:txBody>
                  <a:tcPr/>
                </a:tc>
                <a:tc>
                  <a:txBody>
                    <a:bodyPr/>
                    <a:lstStyle/>
                    <a:p>
                      <a:r>
                        <a:rPr lang="en-GB" sz="1400" i="1" dirty="0"/>
                        <a:t>“At this stage the evidence for the potential impact of these factors on the UK population (the Group’s major market) is inconclusive, so we have chosen not to quantitatively model the risk of changes in mortality/longevity/morbidity as part of the climate change scenarios considered.”</a:t>
                      </a:r>
                    </a:p>
                  </a:txBody>
                  <a:tcPr/>
                </a:tc>
                <a:extLst>
                  <a:ext uri="{0D108BD9-81ED-4DB2-BD59-A6C34878D82A}">
                    <a16:rowId xmlns:a16="http://schemas.microsoft.com/office/drawing/2014/main" val="2639391508"/>
                  </a:ext>
                </a:extLst>
              </a:tr>
              <a:tr h="874325">
                <a:tc>
                  <a:txBody>
                    <a:bodyPr/>
                    <a:lstStyle/>
                    <a:p>
                      <a:r>
                        <a:rPr lang="en-GB" sz="1600" dirty="0">
                          <a:hlinkClick r:id="rId3"/>
                        </a:rPr>
                        <a:t>Prudential</a:t>
                      </a:r>
                      <a:r>
                        <a:rPr lang="en-GB" sz="1600" baseline="0" dirty="0">
                          <a:hlinkClick r:id="rId3"/>
                        </a:rPr>
                        <a:t> Plc: 2023 Sustainability report</a:t>
                      </a:r>
                      <a:endParaRPr lang="en-GB" sz="1600" dirty="0"/>
                    </a:p>
                  </a:txBody>
                  <a:tcPr/>
                </a:tc>
                <a:tc>
                  <a:txBody>
                    <a:bodyPr/>
                    <a:lstStyle/>
                    <a:p>
                      <a:pPr marL="0" algn="l" defTabSz="914400" rtl="0" eaLnBrk="1" latinLnBrk="0" hangingPunct="1"/>
                      <a:r>
                        <a:rPr lang="en-GB" sz="1400" i="1" kern="1200" dirty="0">
                          <a:solidFill>
                            <a:schemeClr val="tx1"/>
                          </a:solidFill>
                          <a:latin typeface="+mn-lt"/>
                          <a:ea typeface="+mn-ea"/>
                          <a:cs typeface="+mn-cs"/>
                        </a:rPr>
                        <a:t>“We have analysed the distribution of our</a:t>
                      </a:r>
                      <a:r>
                        <a:rPr lang="en-GB" sz="1400" i="1" kern="1200" baseline="0" dirty="0">
                          <a:solidFill>
                            <a:schemeClr val="tx1"/>
                          </a:solidFill>
                          <a:latin typeface="+mn-lt"/>
                          <a:ea typeface="+mn-ea"/>
                          <a:cs typeface="+mn-cs"/>
                        </a:rPr>
                        <a:t> </a:t>
                      </a:r>
                      <a:r>
                        <a:rPr lang="en-GB" sz="1400" i="1" kern="1200" dirty="0">
                          <a:solidFill>
                            <a:schemeClr val="tx1"/>
                          </a:solidFill>
                          <a:latin typeface="+mn-lt"/>
                          <a:ea typeface="+mn-ea"/>
                          <a:cs typeface="+mn-cs"/>
                        </a:rPr>
                        <a:t>customers across locations to assess their vulnerability to extreme</a:t>
                      </a:r>
                      <a:r>
                        <a:rPr lang="en-GB" sz="1400" i="1" kern="1200" baseline="0" dirty="0">
                          <a:solidFill>
                            <a:schemeClr val="tx1"/>
                          </a:solidFill>
                          <a:latin typeface="+mn-lt"/>
                          <a:ea typeface="+mn-ea"/>
                          <a:cs typeface="+mn-cs"/>
                        </a:rPr>
                        <a:t> </a:t>
                      </a:r>
                      <a:r>
                        <a:rPr lang="en-GB" sz="1400" i="1" kern="1200" dirty="0">
                          <a:solidFill>
                            <a:schemeClr val="tx1"/>
                          </a:solidFill>
                          <a:latin typeface="+mn-lt"/>
                          <a:ea typeface="+mn-ea"/>
                          <a:cs typeface="+mn-cs"/>
                        </a:rPr>
                        <a:t>climate events. These assessments aim to improve our understanding</a:t>
                      </a:r>
                      <a:r>
                        <a:rPr lang="en-GB" sz="1400" i="1" kern="1200" baseline="0" dirty="0">
                          <a:solidFill>
                            <a:schemeClr val="tx1"/>
                          </a:solidFill>
                          <a:latin typeface="+mn-lt"/>
                          <a:ea typeface="+mn-ea"/>
                          <a:cs typeface="+mn-cs"/>
                        </a:rPr>
                        <a:t> </a:t>
                      </a:r>
                      <a:r>
                        <a:rPr lang="en-GB" sz="1400" i="1" kern="1200" dirty="0">
                          <a:solidFill>
                            <a:schemeClr val="tx1"/>
                          </a:solidFill>
                          <a:latin typeface="+mn-lt"/>
                          <a:ea typeface="+mn-ea"/>
                          <a:cs typeface="+mn-cs"/>
                        </a:rPr>
                        <a:t>of our customers’, and our, exposure to climate risks.</a:t>
                      </a:r>
                    </a:p>
                  </a:txBody>
                  <a:tcPr/>
                </a:tc>
                <a:extLst>
                  <a:ext uri="{0D108BD9-81ED-4DB2-BD59-A6C34878D82A}">
                    <a16:rowId xmlns:a16="http://schemas.microsoft.com/office/drawing/2014/main" val="2388491397"/>
                  </a:ext>
                </a:extLst>
              </a:tr>
              <a:tr h="874325">
                <a:tc>
                  <a:txBody>
                    <a:bodyPr/>
                    <a:lstStyle/>
                    <a:p>
                      <a:r>
                        <a:rPr lang="en-GB" sz="1600" dirty="0">
                          <a:hlinkClick r:id="rId4"/>
                        </a:rPr>
                        <a:t>Legal &amp; General</a:t>
                      </a:r>
                      <a:r>
                        <a:rPr lang="en-GB" sz="1600" baseline="0" dirty="0">
                          <a:hlinkClick r:id="rId4"/>
                        </a:rPr>
                        <a:t> Group Plc: 2021 Climate report</a:t>
                      </a:r>
                      <a:endParaRPr lang="en-GB" dirty="0"/>
                    </a:p>
                  </a:txBody>
                  <a:tcPr/>
                </a:tc>
                <a:tc>
                  <a:txBody>
                    <a:bodyPr/>
                    <a:lstStyle/>
                    <a:p>
                      <a:pPr marL="0" algn="l" defTabSz="914400" rtl="0" eaLnBrk="1" latinLnBrk="0" hangingPunct="1"/>
                      <a:r>
                        <a:rPr lang="en-GB" sz="1400" i="1" kern="1200" dirty="0">
                          <a:solidFill>
                            <a:schemeClr val="tx1"/>
                          </a:solidFill>
                          <a:latin typeface="+mn-lt"/>
                          <a:ea typeface="+mn-ea"/>
                          <a:cs typeface="+mn-cs"/>
                        </a:rPr>
                        <a:t>“We have built a pragmatic model capturing the key interaction between temperature and mortality rates for the UK and the US. Our modelling has focused on this link as it is an area with plentiful data and significant academic</a:t>
                      </a:r>
                      <a:r>
                        <a:rPr lang="en-GB" sz="1400" i="1" kern="1200" baseline="0" dirty="0">
                          <a:solidFill>
                            <a:schemeClr val="tx1"/>
                          </a:solidFill>
                          <a:latin typeface="+mn-lt"/>
                          <a:ea typeface="+mn-ea"/>
                          <a:cs typeface="+mn-cs"/>
                        </a:rPr>
                        <a:t> </a:t>
                      </a:r>
                      <a:r>
                        <a:rPr lang="en-GB" sz="1400" i="1" kern="1200" dirty="0">
                          <a:solidFill>
                            <a:schemeClr val="tx1"/>
                          </a:solidFill>
                          <a:latin typeface="+mn-lt"/>
                          <a:ea typeface="+mn-ea"/>
                          <a:cs typeface="+mn-cs"/>
                        </a:rPr>
                        <a:t>Study.”</a:t>
                      </a:r>
                    </a:p>
                  </a:txBody>
                  <a:tcPr/>
                </a:tc>
                <a:extLst>
                  <a:ext uri="{0D108BD9-81ED-4DB2-BD59-A6C34878D82A}">
                    <a16:rowId xmlns:a16="http://schemas.microsoft.com/office/drawing/2014/main" val="1858524256"/>
                  </a:ext>
                </a:extLst>
              </a:tr>
              <a:tr h="874325">
                <a:tc>
                  <a:txBody>
                    <a:bodyPr/>
                    <a:lstStyle/>
                    <a:p>
                      <a:r>
                        <a:rPr lang="en-GB" sz="1600" dirty="0">
                          <a:hlinkClick r:id="rId5"/>
                        </a:rPr>
                        <a:t>Aviva: Climate-related Financial Disclosure 2022</a:t>
                      </a:r>
                      <a:endParaRPr lang="en-GB" sz="1600" dirty="0"/>
                    </a:p>
                  </a:txBody>
                  <a:tcPr/>
                </a:tc>
                <a:tc>
                  <a:txBody>
                    <a:bodyPr/>
                    <a:lstStyle/>
                    <a:p>
                      <a:pPr marL="0" algn="l" defTabSz="914400" rtl="0" eaLnBrk="1" latinLnBrk="0" hangingPunct="1"/>
                      <a:r>
                        <a:rPr lang="en-GB" sz="1400" i="1" kern="1200" dirty="0">
                          <a:solidFill>
                            <a:schemeClr val="tx1"/>
                          </a:solidFill>
                          <a:latin typeface="+mn-lt"/>
                          <a:ea typeface="+mn-ea"/>
                          <a:cs typeface="+mn-cs"/>
                        </a:rPr>
                        <a:t>“The Climate </a:t>
                      </a:r>
                      <a:r>
                        <a:rPr lang="en-GB" sz="1400" i="1" kern="1200" dirty="0" err="1">
                          <a:solidFill>
                            <a:schemeClr val="tx1"/>
                          </a:solidFill>
                          <a:latin typeface="+mn-lt"/>
                          <a:ea typeface="+mn-ea"/>
                          <a:cs typeface="+mn-cs"/>
                        </a:rPr>
                        <a:t>VaR</a:t>
                      </a:r>
                      <a:r>
                        <a:rPr lang="en-GB" sz="1400" i="1" kern="1200" dirty="0">
                          <a:solidFill>
                            <a:schemeClr val="tx1"/>
                          </a:solidFill>
                          <a:latin typeface="+mn-lt"/>
                          <a:ea typeface="+mn-ea"/>
                          <a:cs typeface="+mn-cs"/>
                        </a:rPr>
                        <a:t> for life insurance risks calculates the impact on reserves of a change in mortality rates as a result of the occurrence of different acute and chronic physical effects in each scenario based on a review of academic literature linking climate change to potential changes in mortality rates.”</a:t>
                      </a:r>
                    </a:p>
                  </a:txBody>
                  <a:tcPr/>
                </a:tc>
                <a:extLst>
                  <a:ext uri="{0D108BD9-81ED-4DB2-BD59-A6C34878D82A}">
                    <a16:rowId xmlns:a16="http://schemas.microsoft.com/office/drawing/2014/main" val="409209295"/>
                  </a:ext>
                </a:extLst>
              </a:tr>
            </a:tbl>
          </a:graphicData>
        </a:graphic>
      </p:graphicFrame>
    </p:spTree>
    <p:extLst>
      <p:ext uri="{BB962C8B-B14F-4D97-AF65-F5344CB8AC3E}">
        <p14:creationId xmlns:p14="http://schemas.microsoft.com/office/powerpoint/2010/main" val="64722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F3F0A8F-A3FE-0A64-D6C5-78642F394EAD}"/>
              </a:ext>
            </a:extLst>
          </p:cNvPr>
          <p:cNvSpPr txBox="1">
            <a:spLocks/>
          </p:cNvSpPr>
          <p:nvPr/>
        </p:nvSpPr>
        <p:spPr>
          <a:xfrm>
            <a:off x="1139483" y="323628"/>
            <a:ext cx="10168000" cy="7138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Initial Considerations</a:t>
            </a:r>
          </a:p>
        </p:txBody>
      </p:sp>
      <p:sp>
        <p:nvSpPr>
          <p:cNvPr id="5" name="Text Placeholder 1">
            <a:extLst>
              <a:ext uri="{FF2B5EF4-FFF2-40B4-BE49-F238E27FC236}">
                <a16:creationId xmlns:a16="http://schemas.microsoft.com/office/drawing/2014/main" id="{596BB2F6-C87B-CE12-2C46-71256B2FFCA1}"/>
              </a:ext>
            </a:extLst>
          </p:cNvPr>
          <p:cNvSpPr txBox="1">
            <a:spLocks/>
          </p:cNvSpPr>
          <p:nvPr/>
        </p:nvSpPr>
        <p:spPr>
          <a:xfrm>
            <a:off x="693271" y="1561880"/>
            <a:ext cx="10614211" cy="4972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2" name="TextBox 1"/>
          <p:cNvSpPr txBox="1"/>
          <p:nvPr/>
        </p:nvSpPr>
        <p:spPr>
          <a:xfrm>
            <a:off x="3122373" y="1658133"/>
            <a:ext cx="8185109"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GB" sz="2400" dirty="0"/>
              <a:t>What are your objectives?</a:t>
            </a:r>
          </a:p>
          <a:p>
            <a:pPr marL="285750" indent="-285750">
              <a:lnSpc>
                <a:spcPct val="150000"/>
              </a:lnSpc>
              <a:buFont typeface="Wingdings" panose="05000000000000000000" pitchFamily="2" charset="2"/>
              <a:buChar char="Ø"/>
            </a:pPr>
            <a:r>
              <a:rPr lang="en-GB" sz="2400" dirty="0"/>
              <a:t>Decide upon key climate drivers to assess</a:t>
            </a:r>
          </a:p>
          <a:p>
            <a:pPr marL="285750" indent="-285750">
              <a:lnSpc>
                <a:spcPct val="150000"/>
              </a:lnSpc>
              <a:buFont typeface="Wingdings" panose="05000000000000000000" pitchFamily="2" charset="2"/>
              <a:buChar char="Ø"/>
            </a:pPr>
            <a:r>
              <a:rPr lang="en-GB" sz="2400" dirty="0"/>
              <a:t>Decide upon relevant climate scenarios to test</a:t>
            </a:r>
          </a:p>
          <a:p>
            <a:pPr marL="285750" indent="-285750">
              <a:lnSpc>
                <a:spcPct val="150000"/>
              </a:lnSpc>
              <a:buFont typeface="Wingdings" panose="05000000000000000000" pitchFamily="2" charset="2"/>
              <a:buChar char="Ø"/>
            </a:pPr>
            <a:r>
              <a:rPr lang="en-GB" sz="2400" dirty="0"/>
              <a:t>Availability and cost of data:</a:t>
            </a:r>
          </a:p>
          <a:p>
            <a:pPr marL="742950" lvl="1" indent="-285750">
              <a:lnSpc>
                <a:spcPct val="150000"/>
              </a:lnSpc>
              <a:buFont typeface="Wingdings" panose="05000000000000000000" pitchFamily="2" charset="2"/>
              <a:buChar char="Ø"/>
            </a:pPr>
            <a:r>
              <a:rPr lang="en-GB" sz="2400" dirty="0"/>
              <a:t>Characteristics of the inforce</a:t>
            </a:r>
          </a:p>
          <a:p>
            <a:pPr marL="742950" lvl="1" indent="-285750">
              <a:lnSpc>
                <a:spcPct val="150000"/>
              </a:lnSpc>
              <a:buFont typeface="Wingdings" panose="05000000000000000000" pitchFamily="2" charset="2"/>
              <a:buChar char="Ø"/>
            </a:pPr>
            <a:r>
              <a:rPr lang="en-GB" sz="2400" dirty="0"/>
              <a:t>External data and empirical studies linking mortality and morbidity to the relevant climate drivers</a:t>
            </a:r>
          </a:p>
          <a:p>
            <a:pPr marL="285750" indent="-285750">
              <a:buFont typeface="Wingdings" panose="05000000000000000000" pitchFamily="2" charset="2"/>
              <a:buChar char="Ø"/>
            </a:pPr>
            <a:endParaRPr lang="en-GB" dirty="0"/>
          </a:p>
        </p:txBody>
      </p:sp>
      <p:sp>
        <p:nvSpPr>
          <p:cNvPr id="3" name="TextBox 2"/>
          <p:cNvSpPr txBox="1"/>
          <p:nvPr/>
        </p:nvSpPr>
        <p:spPr>
          <a:xfrm>
            <a:off x="693271" y="1561880"/>
            <a:ext cx="2230403" cy="4610320"/>
          </a:xfrm>
          <a:prstGeom prst="rect">
            <a:avLst/>
          </a:prstGeom>
          <a:solidFill>
            <a:schemeClr val="accent1">
              <a:lumMod val="75000"/>
            </a:schemeClr>
          </a:solidFill>
        </p:spPr>
        <p:txBody>
          <a:bodyPr wrap="square" rtlCol="0">
            <a:spAutoFit/>
          </a:bodyPr>
          <a:lstStyle/>
          <a:p>
            <a:endParaRPr lang="en-GB" dirty="0"/>
          </a:p>
        </p:txBody>
      </p:sp>
      <p:pic>
        <p:nvPicPr>
          <p:cNvPr id="6" name="Graphic 67">
            <a:extLst>
              <a:ext uri="{FF2B5EF4-FFF2-40B4-BE49-F238E27FC236}">
                <a16:creationId xmlns:a16="http://schemas.microsoft.com/office/drawing/2014/main" id="{8F1A0C28-FE74-2249-B446-BE85D9A9B9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9483" y="1870629"/>
            <a:ext cx="1228933" cy="1065075"/>
          </a:xfrm>
          <a:prstGeom prst="rect">
            <a:avLst/>
          </a:prstGeom>
        </p:spPr>
      </p:pic>
    </p:spTree>
    <p:extLst>
      <p:ext uri="{BB962C8B-B14F-4D97-AF65-F5344CB8AC3E}">
        <p14:creationId xmlns:p14="http://schemas.microsoft.com/office/powerpoint/2010/main" val="25388108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1766</Words>
  <Application>Microsoft Office PowerPoint</Application>
  <PresentationFormat>Widescreen</PresentationFormat>
  <Paragraphs>216</Paragraphs>
  <Slides>35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Aptos</vt:lpstr>
      <vt:lpstr>Arial</vt:lpstr>
      <vt:lpstr>Avenir LT Std 45 Book</vt:lpstr>
      <vt:lpstr>Calibri</vt:lpstr>
      <vt:lpstr>Calibri Light</vt:lpstr>
      <vt:lpstr>Wingdings</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pathways of interaction between climate change and infectious diseases </vt:lpstr>
      <vt:lpstr>PowerPoint Presentation</vt:lpstr>
      <vt:lpstr>Changes in spatiotemporal distribution</vt:lpstr>
      <vt:lpstr>Changes in spatiotemporal distribution</vt:lpstr>
      <vt:lpstr>Changes in pathogen and vector lifecycle</vt:lpstr>
      <vt:lpstr>Changes in pathogen and vector lifecycle</vt:lpstr>
      <vt:lpstr>Changes in human-animal interactions</vt:lpstr>
      <vt:lpstr>Changes in human vulnerability</vt:lpstr>
      <vt:lpstr>The relevance for Life and Health insurance</vt:lpstr>
      <vt:lpstr>The relevance for Life and Health insurance</vt:lpstr>
      <vt:lpstr>The relevance for Life and Health insurance</vt:lpstr>
      <vt:lpstr>Intervention avenues</vt:lpstr>
      <vt:lpstr>Intervention avenues</vt:lpstr>
      <vt:lpstr>Intervention avenues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Casey</dc:creator>
  <cp:lastModifiedBy>Shane Casey</cp:lastModifiedBy>
  <cp:revision>1</cp:revision>
  <dcterms:created xsi:type="dcterms:W3CDTF">2024-05-08T07:51:28Z</dcterms:created>
  <dcterms:modified xsi:type="dcterms:W3CDTF">2024-05-08T07:58:26Z</dcterms:modified>
</cp:coreProperties>
</file>